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9" r:id="rId4"/>
    <p:sldMasterId id="2147483732" r:id="rId5"/>
    <p:sldMasterId id="2147483747" r:id="rId6"/>
  </p:sldMasterIdLst>
  <p:notesMasterIdLst>
    <p:notesMasterId r:id="rId16"/>
  </p:notesMasterIdLst>
  <p:handoutMasterIdLst>
    <p:handoutMasterId r:id="rId17"/>
  </p:handoutMasterIdLst>
  <p:sldIdLst>
    <p:sldId id="670" r:id="rId7"/>
    <p:sldId id="711" r:id="rId8"/>
    <p:sldId id="715" r:id="rId9"/>
    <p:sldId id="713" r:id="rId10"/>
    <p:sldId id="701" r:id="rId11"/>
    <p:sldId id="716" r:id="rId12"/>
    <p:sldId id="704" r:id="rId13"/>
    <p:sldId id="710" r:id="rId14"/>
    <p:sldId id="684" r:id="rId15"/>
  </p:sldIdLst>
  <p:sldSz cx="12192000" cy="6858000"/>
  <p:notesSz cx="6797675" cy="9926638"/>
  <p:defaultTextStyle>
    <a:defPPr>
      <a:defRPr lang="en-US"/>
    </a:defPPr>
    <a:lvl1pPr marL="0" algn="l" defTabSz="957736" rtl="0" eaLnBrk="1" latinLnBrk="0" hangingPunct="1">
      <a:defRPr sz="1800" kern="1200">
        <a:solidFill>
          <a:schemeClr val="tx1"/>
        </a:solidFill>
        <a:latin typeface="+mn-lt"/>
        <a:ea typeface="+mn-ea"/>
        <a:cs typeface="+mn-cs"/>
      </a:defRPr>
    </a:lvl1pPr>
    <a:lvl2pPr marL="478868" algn="l" defTabSz="957736" rtl="0" eaLnBrk="1" latinLnBrk="0" hangingPunct="1">
      <a:defRPr sz="1800" kern="1200">
        <a:solidFill>
          <a:schemeClr val="tx1"/>
        </a:solidFill>
        <a:latin typeface="+mn-lt"/>
        <a:ea typeface="+mn-ea"/>
        <a:cs typeface="+mn-cs"/>
      </a:defRPr>
    </a:lvl2pPr>
    <a:lvl3pPr marL="957736" algn="l" defTabSz="957736" rtl="0" eaLnBrk="1" latinLnBrk="0" hangingPunct="1">
      <a:defRPr sz="1800" kern="1200">
        <a:solidFill>
          <a:schemeClr val="tx1"/>
        </a:solidFill>
        <a:latin typeface="+mn-lt"/>
        <a:ea typeface="+mn-ea"/>
        <a:cs typeface="+mn-cs"/>
      </a:defRPr>
    </a:lvl3pPr>
    <a:lvl4pPr marL="1436604" algn="l" defTabSz="957736" rtl="0" eaLnBrk="1" latinLnBrk="0" hangingPunct="1">
      <a:defRPr sz="1800" kern="1200">
        <a:solidFill>
          <a:schemeClr val="tx1"/>
        </a:solidFill>
        <a:latin typeface="+mn-lt"/>
        <a:ea typeface="+mn-ea"/>
        <a:cs typeface="+mn-cs"/>
      </a:defRPr>
    </a:lvl4pPr>
    <a:lvl5pPr marL="1915471" algn="l" defTabSz="957736" rtl="0" eaLnBrk="1" latinLnBrk="0" hangingPunct="1">
      <a:defRPr sz="1800" kern="1200">
        <a:solidFill>
          <a:schemeClr val="tx1"/>
        </a:solidFill>
        <a:latin typeface="+mn-lt"/>
        <a:ea typeface="+mn-ea"/>
        <a:cs typeface="+mn-cs"/>
      </a:defRPr>
    </a:lvl5pPr>
    <a:lvl6pPr marL="2394338" algn="l" defTabSz="957736" rtl="0" eaLnBrk="1" latinLnBrk="0" hangingPunct="1">
      <a:defRPr sz="1800" kern="1200">
        <a:solidFill>
          <a:schemeClr val="tx1"/>
        </a:solidFill>
        <a:latin typeface="+mn-lt"/>
        <a:ea typeface="+mn-ea"/>
        <a:cs typeface="+mn-cs"/>
      </a:defRPr>
    </a:lvl6pPr>
    <a:lvl7pPr marL="2873206" algn="l" defTabSz="957736" rtl="0" eaLnBrk="1" latinLnBrk="0" hangingPunct="1">
      <a:defRPr sz="1800" kern="1200">
        <a:solidFill>
          <a:schemeClr val="tx1"/>
        </a:solidFill>
        <a:latin typeface="+mn-lt"/>
        <a:ea typeface="+mn-ea"/>
        <a:cs typeface="+mn-cs"/>
      </a:defRPr>
    </a:lvl7pPr>
    <a:lvl8pPr marL="3352073" algn="l" defTabSz="957736" rtl="0" eaLnBrk="1" latinLnBrk="0" hangingPunct="1">
      <a:defRPr sz="1800" kern="1200">
        <a:solidFill>
          <a:schemeClr val="tx1"/>
        </a:solidFill>
        <a:latin typeface="+mn-lt"/>
        <a:ea typeface="+mn-ea"/>
        <a:cs typeface="+mn-cs"/>
      </a:defRPr>
    </a:lvl8pPr>
    <a:lvl9pPr marL="3830941" algn="l" defTabSz="957736"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54D9445-0168-4C3F-6915-83972B5ADC4E}" name="Stephen Brooke" initials="SB" userId="S::stephen.brooke@morgans.com.au::1607a733-d3e4-4e84-880f-dd9ce98a690e" providerId="AD"/>
  <p188:author id="{EEAA2569-3514-DFB2-7A46-9EAE0CA01908}" name="lryan@horizongold.com.au" initials="lr" userId="S::urn:spo:guest#lryan@horizongold.com.au::"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C31C"/>
    <a:srgbClr val="0C3553"/>
    <a:srgbClr val="00619B"/>
    <a:srgbClr val="918C55"/>
    <a:srgbClr val="BFBFBE"/>
    <a:srgbClr val="ED7D31"/>
    <a:srgbClr val="AEAA7F"/>
    <a:srgbClr val="071E2F"/>
    <a:srgbClr val="CCB71A"/>
    <a:srgbClr val="E9EB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167" autoAdjust="0"/>
  </p:normalViewPr>
  <p:slideViewPr>
    <p:cSldViewPr snapToGrid="0">
      <p:cViewPr varScale="1">
        <p:scale>
          <a:sx n="96" d="100"/>
          <a:sy n="96" d="100"/>
        </p:scale>
        <p:origin x="1116"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5" Type="http://schemas.openxmlformats.org/officeDocument/2006/relationships/slideMaster" Target="slideMasters/slideMaster2.xml"/><Relationship Id="rId15" Type="http://schemas.openxmlformats.org/officeDocument/2006/relationships/slide" Target="slides/slide9.xml"/><Relationship Id="rId23" Type="http://schemas.microsoft.com/office/2018/10/relationships/authors" Target="authors.xml"/><Relationship Id="rId10" Type="http://schemas.openxmlformats.org/officeDocument/2006/relationships/slide" Target="slides/slide4.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cott Williamson" userId="1c23a4fb-e066-411f-ad25-ba92b0c28c10" providerId="ADAL" clId="{6A21FAA3-9DF3-44EE-A4D8-F81AF9CFAEC3}"/>
    <pc:docChg chg="undo custSel addSld delSld modSld sldOrd">
      <pc:chgData name="Scott Williamson" userId="1c23a4fb-e066-411f-ad25-ba92b0c28c10" providerId="ADAL" clId="{6A21FAA3-9DF3-44EE-A4D8-F81AF9CFAEC3}" dt="2026-03-22T14:08:33.969" v="258" actId="1076"/>
      <pc:docMkLst>
        <pc:docMk/>
      </pc:docMkLst>
      <pc:sldChg chg="delSp modSp mod">
        <pc:chgData name="Scott Williamson" userId="1c23a4fb-e066-411f-ad25-ba92b0c28c10" providerId="ADAL" clId="{6A21FAA3-9DF3-44EE-A4D8-F81AF9CFAEC3}" dt="2026-03-09T02:40:30.264" v="35" actId="478"/>
        <pc:sldMkLst>
          <pc:docMk/>
          <pc:sldMk cId="1671468551" sldId="670"/>
        </pc:sldMkLst>
        <pc:spChg chg="mod">
          <ac:chgData name="Scott Williamson" userId="1c23a4fb-e066-411f-ad25-ba92b0c28c10" providerId="ADAL" clId="{6A21FAA3-9DF3-44EE-A4D8-F81AF9CFAEC3}" dt="2026-03-09T02:40:06.049" v="33" actId="20577"/>
          <ac:spMkLst>
            <pc:docMk/>
            <pc:sldMk cId="1671468551" sldId="670"/>
            <ac:spMk id="6" creationId="{B379A23A-4E1F-3647-7E78-013BA2AA060A}"/>
          </ac:spMkLst>
        </pc:spChg>
      </pc:sldChg>
      <pc:sldChg chg="addSp delSp modSp new mod ord">
        <pc:chgData name="Scott Williamson" userId="1c23a4fb-e066-411f-ad25-ba92b0c28c10" providerId="ADAL" clId="{6A21FAA3-9DF3-44EE-A4D8-F81AF9CFAEC3}" dt="2026-03-22T14:08:33.969" v="258" actId="1076"/>
        <pc:sldMkLst>
          <pc:docMk/>
          <pc:sldMk cId="631501869" sldId="716"/>
        </pc:sldMkLst>
        <pc:spChg chg="add mod">
          <ac:chgData name="Scott Williamson" userId="1c23a4fb-e066-411f-ad25-ba92b0c28c10" providerId="ADAL" clId="{6A21FAA3-9DF3-44EE-A4D8-F81AF9CFAEC3}" dt="2026-03-09T02:51:15.640" v="149" actId="20577"/>
          <ac:spMkLst>
            <pc:docMk/>
            <pc:sldMk cId="631501869" sldId="716"/>
            <ac:spMk id="7" creationId="{1A2221E1-0F15-6424-641E-379C4DDDE525}"/>
          </ac:spMkLst>
        </pc:spChg>
        <pc:spChg chg="add mod">
          <ac:chgData name="Scott Williamson" userId="1c23a4fb-e066-411f-ad25-ba92b0c28c10" providerId="ADAL" clId="{6A21FAA3-9DF3-44EE-A4D8-F81AF9CFAEC3}" dt="2026-03-22T14:06:32.848" v="246" actId="1076"/>
          <ac:spMkLst>
            <pc:docMk/>
            <pc:sldMk cId="631501869" sldId="716"/>
            <ac:spMk id="8" creationId="{166449AB-2B7E-909D-F64B-BBF2539EE6CC}"/>
          </ac:spMkLst>
        </pc:spChg>
        <pc:spChg chg="add mod">
          <ac:chgData name="Scott Williamson" userId="1c23a4fb-e066-411f-ad25-ba92b0c28c10" providerId="ADAL" clId="{6A21FAA3-9DF3-44EE-A4D8-F81AF9CFAEC3}" dt="2026-03-22T14:07:51.859" v="254" actId="1076"/>
          <ac:spMkLst>
            <pc:docMk/>
            <pc:sldMk cId="631501869" sldId="716"/>
            <ac:spMk id="9" creationId="{4C484F80-3E84-630D-F581-C0D90D9BA519}"/>
          </ac:spMkLst>
        </pc:spChg>
        <pc:spChg chg="add mod">
          <ac:chgData name="Scott Williamson" userId="1c23a4fb-e066-411f-ad25-ba92b0c28c10" providerId="ADAL" clId="{6A21FAA3-9DF3-44EE-A4D8-F81AF9CFAEC3}" dt="2026-03-22T14:08:16.833" v="257" actId="14100"/>
          <ac:spMkLst>
            <pc:docMk/>
            <pc:sldMk cId="631501869" sldId="716"/>
            <ac:spMk id="13" creationId="{5AFFB644-1322-CDD7-3D96-6C4BC5F13981}"/>
          </ac:spMkLst>
        </pc:spChg>
        <pc:spChg chg="add mod">
          <ac:chgData name="Scott Williamson" userId="1c23a4fb-e066-411f-ad25-ba92b0c28c10" providerId="ADAL" clId="{6A21FAA3-9DF3-44EE-A4D8-F81AF9CFAEC3}" dt="2026-03-22T14:08:33.969" v="258" actId="1076"/>
          <ac:spMkLst>
            <pc:docMk/>
            <pc:sldMk cId="631501869" sldId="716"/>
            <ac:spMk id="14" creationId="{9F921ADE-9726-B812-0007-63D795ACE95F}"/>
          </ac:spMkLst>
        </pc:spChg>
        <pc:picChg chg="add mod ord">
          <ac:chgData name="Scott Williamson" userId="1c23a4fb-e066-411f-ad25-ba92b0c28c10" providerId="ADAL" clId="{6A21FAA3-9DF3-44EE-A4D8-F81AF9CFAEC3}" dt="2026-03-22T14:06:24.934" v="245" actId="1076"/>
          <ac:picMkLst>
            <pc:docMk/>
            <pc:sldMk cId="631501869" sldId="716"/>
            <ac:picMk id="3" creationId="{8E73739F-716E-6BD5-BFE1-53A40EDA4B16}"/>
          </ac:picMkLst>
        </pc:picChg>
        <pc:picChg chg="add mod">
          <ac:chgData name="Scott Williamson" userId="1c23a4fb-e066-411f-ad25-ba92b0c28c10" providerId="ADAL" clId="{6A21FAA3-9DF3-44EE-A4D8-F81AF9CFAEC3}" dt="2026-03-09T02:49:15.846" v="38"/>
          <ac:picMkLst>
            <pc:docMk/>
            <pc:sldMk cId="631501869" sldId="716"/>
            <ac:picMk id="5" creationId="{65AC72C4-24EE-3318-2D75-DEB50EA71CE9}"/>
          </ac:picMkLst>
        </pc:picChg>
        <pc:picChg chg="add del mod ord">
          <ac:chgData name="Scott Williamson" userId="1c23a4fb-e066-411f-ad25-ba92b0c28c10" providerId="ADAL" clId="{6A21FAA3-9DF3-44EE-A4D8-F81AF9CFAEC3}" dt="2026-03-22T14:06:09.509" v="240" actId="478"/>
          <ac:picMkLst>
            <pc:docMk/>
            <pc:sldMk cId="631501869" sldId="716"/>
            <ac:picMk id="16" creationId="{9C9002F7-C845-DF5F-221E-E252EAE29169}"/>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horizongold-my.sharepoint.com/personal/scott_williamson_horizongold_com_au/Documents/Gum%20Creek%20Annual%20Gold%20Production.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AU" sz="2000" b="1" dirty="0"/>
              <a:t>Gum Creek </a:t>
            </a:r>
          </a:p>
          <a:p>
            <a:pPr>
              <a:defRPr/>
            </a:pPr>
            <a:r>
              <a:rPr lang="en-AU" sz="2000" b="1" dirty="0"/>
              <a:t>Annual Gold Production</a:t>
            </a:r>
            <a:endParaRPr lang="en-AU" sz="2000" b="1" baseline="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2"/>
          <c:order val="1"/>
          <c:tx>
            <c:strRef>
              <c:f>Sheet1!$D$1</c:f>
              <c:strCache>
                <c:ptCount val="1"/>
                <c:pt idx="0">
                  <c:v>Annual Gold Production (Oz)</c:v>
                </c:pt>
              </c:strCache>
            </c:strRef>
          </c:tx>
          <c:spPr>
            <a:solidFill>
              <a:srgbClr val="CC9900"/>
            </a:solidFill>
            <a:ln>
              <a:noFill/>
            </a:ln>
            <a:effectLst/>
          </c:spPr>
          <c:invertIfNegative val="0"/>
          <c:cat>
            <c:numRef>
              <c:f>Sheet1!$B$2:$B$39</c:f>
              <c:numCache>
                <c:formatCode>General</c:formatCode>
                <c:ptCount val="38"/>
                <c:pt idx="0">
                  <c:v>1989</c:v>
                </c:pt>
                <c:pt idx="1">
                  <c:v>1990</c:v>
                </c:pt>
                <c:pt idx="2">
                  <c:v>1991</c:v>
                </c:pt>
                <c:pt idx="3">
                  <c:v>1992</c:v>
                </c:pt>
                <c:pt idx="4">
                  <c:v>1993</c:v>
                </c:pt>
                <c:pt idx="5">
                  <c:v>1994</c:v>
                </c:pt>
                <c:pt idx="6">
                  <c:v>1995</c:v>
                </c:pt>
                <c:pt idx="7">
                  <c:v>1996</c:v>
                </c:pt>
                <c:pt idx="8">
                  <c:v>1997</c:v>
                </c:pt>
                <c:pt idx="9">
                  <c:v>1998</c:v>
                </c:pt>
                <c:pt idx="10">
                  <c:v>1999</c:v>
                </c:pt>
                <c:pt idx="11">
                  <c:v>2000</c:v>
                </c:pt>
                <c:pt idx="12">
                  <c:v>2001</c:v>
                </c:pt>
                <c:pt idx="13">
                  <c:v>2002</c:v>
                </c:pt>
                <c:pt idx="14">
                  <c:v>2003</c:v>
                </c:pt>
                <c:pt idx="15">
                  <c:v>2004</c:v>
                </c:pt>
                <c:pt idx="16">
                  <c:v>2005</c:v>
                </c:pt>
                <c:pt idx="17">
                  <c:v>2006</c:v>
                </c:pt>
                <c:pt idx="18">
                  <c:v>2007</c:v>
                </c:pt>
                <c:pt idx="19">
                  <c:v>2008</c:v>
                </c:pt>
                <c:pt idx="20">
                  <c:v>2009</c:v>
                </c:pt>
                <c:pt idx="21">
                  <c:v>2010</c:v>
                </c:pt>
                <c:pt idx="22">
                  <c:v>2011</c:v>
                </c:pt>
                <c:pt idx="23">
                  <c:v>2012</c:v>
                </c:pt>
                <c:pt idx="24">
                  <c:v>2013</c:v>
                </c:pt>
                <c:pt idx="25">
                  <c:v>2014</c:v>
                </c:pt>
                <c:pt idx="26">
                  <c:v>2015</c:v>
                </c:pt>
                <c:pt idx="27">
                  <c:v>2016</c:v>
                </c:pt>
                <c:pt idx="28">
                  <c:v>2017</c:v>
                </c:pt>
                <c:pt idx="29">
                  <c:v>2018</c:v>
                </c:pt>
                <c:pt idx="30">
                  <c:v>2019</c:v>
                </c:pt>
                <c:pt idx="31">
                  <c:v>2020</c:v>
                </c:pt>
                <c:pt idx="32">
                  <c:v>2021</c:v>
                </c:pt>
                <c:pt idx="33">
                  <c:v>2022</c:v>
                </c:pt>
                <c:pt idx="34">
                  <c:v>2023</c:v>
                </c:pt>
                <c:pt idx="35">
                  <c:v>2024</c:v>
                </c:pt>
                <c:pt idx="36">
                  <c:v>2025</c:v>
                </c:pt>
                <c:pt idx="37">
                  <c:v>2026</c:v>
                </c:pt>
              </c:numCache>
            </c:numRef>
          </c:cat>
          <c:val>
            <c:numRef>
              <c:f>Sheet1!$D$2:$D$39</c:f>
              <c:numCache>
                <c:formatCode>#,##0</c:formatCode>
                <c:ptCount val="38"/>
                <c:pt idx="0">
                  <c:v>48000</c:v>
                </c:pt>
                <c:pt idx="1">
                  <c:v>62000</c:v>
                </c:pt>
                <c:pt idx="2">
                  <c:v>76000</c:v>
                </c:pt>
                <c:pt idx="3">
                  <c:v>89000</c:v>
                </c:pt>
                <c:pt idx="4">
                  <c:v>82000</c:v>
                </c:pt>
                <c:pt idx="5">
                  <c:v>86000</c:v>
                </c:pt>
                <c:pt idx="6">
                  <c:v>80663</c:v>
                </c:pt>
                <c:pt idx="7">
                  <c:v>61052</c:v>
                </c:pt>
                <c:pt idx="8">
                  <c:v>58528</c:v>
                </c:pt>
                <c:pt idx="9">
                  <c:v>96487</c:v>
                </c:pt>
                <c:pt idx="10">
                  <c:v>19900</c:v>
                </c:pt>
                <c:pt idx="11">
                  <c:v>22364</c:v>
                </c:pt>
                <c:pt idx="12">
                  <c:v>67131</c:v>
                </c:pt>
                <c:pt idx="13">
                  <c:v>61820</c:v>
                </c:pt>
                <c:pt idx="14">
                  <c:v>62033</c:v>
                </c:pt>
                <c:pt idx="15">
                  <c:v>42297</c:v>
                </c:pt>
                <c:pt idx="16">
                  <c:v>6860</c:v>
                </c:pt>
              </c:numCache>
            </c:numRef>
          </c:val>
          <c:extLst>
            <c:ext xmlns:c16="http://schemas.microsoft.com/office/drawing/2014/chart" uri="{C3380CC4-5D6E-409C-BE32-E72D297353CC}">
              <c16:uniqueId val="{00000000-9872-42E6-89C7-D25024DF5474}"/>
            </c:ext>
          </c:extLst>
        </c:ser>
        <c:dLbls>
          <c:showLegendKey val="0"/>
          <c:showVal val="0"/>
          <c:showCatName val="0"/>
          <c:showSerName val="0"/>
          <c:showPercent val="0"/>
          <c:showBubbleSize val="0"/>
        </c:dLbls>
        <c:gapWidth val="50"/>
        <c:axId val="1871053552"/>
        <c:axId val="1871054032"/>
      </c:barChart>
      <c:lineChart>
        <c:grouping val="stacked"/>
        <c:varyColors val="0"/>
        <c:ser>
          <c:idx val="1"/>
          <c:order val="0"/>
          <c:tx>
            <c:strRef>
              <c:f>Sheet1!$C$1</c:f>
              <c:strCache>
                <c:ptCount val="1"/>
                <c:pt idx="0">
                  <c:v>Average Gold Price (A$/oz)</c:v>
                </c:pt>
              </c:strCache>
            </c:strRef>
          </c:tx>
          <c:spPr>
            <a:ln w="28575" cap="rnd">
              <a:solidFill>
                <a:schemeClr val="accent1"/>
              </a:solidFill>
              <a:round/>
            </a:ln>
            <a:effectLst/>
          </c:spPr>
          <c:marker>
            <c:symbol val="none"/>
          </c:marker>
          <c:cat>
            <c:numRef>
              <c:f>Sheet1!$B$2:$B$18</c:f>
              <c:numCache>
                <c:formatCode>General</c:formatCode>
                <c:ptCount val="17"/>
                <c:pt idx="0">
                  <c:v>1989</c:v>
                </c:pt>
                <c:pt idx="1">
                  <c:v>1990</c:v>
                </c:pt>
                <c:pt idx="2">
                  <c:v>1991</c:v>
                </c:pt>
                <c:pt idx="3">
                  <c:v>1992</c:v>
                </c:pt>
                <c:pt idx="4">
                  <c:v>1993</c:v>
                </c:pt>
                <c:pt idx="5">
                  <c:v>1994</c:v>
                </c:pt>
                <c:pt idx="6">
                  <c:v>1995</c:v>
                </c:pt>
                <c:pt idx="7">
                  <c:v>1996</c:v>
                </c:pt>
                <c:pt idx="8">
                  <c:v>1997</c:v>
                </c:pt>
                <c:pt idx="9">
                  <c:v>1998</c:v>
                </c:pt>
                <c:pt idx="10">
                  <c:v>1999</c:v>
                </c:pt>
                <c:pt idx="11">
                  <c:v>2000</c:v>
                </c:pt>
                <c:pt idx="12">
                  <c:v>2001</c:v>
                </c:pt>
                <c:pt idx="13">
                  <c:v>2002</c:v>
                </c:pt>
                <c:pt idx="14">
                  <c:v>2003</c:v>
                </c:pt>
                <c:pt idx="15">
                  <c:v>2004</c:v>
                </c:pt>
                <c:pt idx="16">
                  <c:v>2005</c:v>
                </c:pt>
              </c:numCache>
            </c:numRef>
          </c:cat>
          <c:val>
            <c:numRef>
              <c:f>Sheet1!$C$2:$C$39</c:f>
              <c:numCache>
                <c:formatCode>_-* #,##0_-;\-* #,##0_-;_-* "-"??_-;_-@_-</c:formatCode>
                <c:ptCount val="38"/>
                <c:pt idx="0">
                  <c:v>625</c:v>
                </c:pt>
                <c:pt idx="1">
                  <c:v>655</c:v>
                </c:pt>
                <c:pt idx="2">
                  <c:v>685</c:v>
                </c:pt>
                <c:pt idx="3">
                  <c:v>715</c:v>
                </c:pt>
                <c:pt idx="4">
                  <c:v>745</c:v>
                </c:pt>
                <c:pt idx="5">
                  <c:v>775</c:v>
                </c:pt>
                <c:pt idx="6">
                  <c:v>805</c:v>
                </c:pt>
                <c:pt idx="7">
                  <c:v>835</c:v>
                </c:pt>
                <c:pt idx="8">
                  <c:v>865</c:v>
                </c:pt>
                <c:pt idx="9">
                  <c:v>895</c:v>
                </c:pt>
                <c:pt idx="10">
                  <c:v>394.76</c:v>
                </c:pt>
                <c:pt idx="11">
                  <c:v>482.6</c:v>
                </c:pt>
                <c:pt idx="12">
                  <c:v>532.26</c:v>
                </c:pt>
                <c:pt idx="13">
                  <c:v>557.78</c:v>
                </c:pt>
                <c:pt idx="14">
                  <c:v>514.34</c:v>
                </c:pt>
                <c:pt idx="15">
                  <c:v>562.54</c:v>
                </c:pt>
                <c:pt idx="16">
                  <c:v>570.41</c:v>
                </c:pt>
                <c:pt idx="17">
                  <c:v>823.68</c:v>
                </c:pt>
                <c:pt idx="18">
                  <c:v>765.98</c:v>
                </c:pt>
                <c:pt idx="19">
                  <c:v>966.9</c:v>
                </c:pt>
                <c:pt idx="20">
                  <c:v>1155.9000000000001</c:v>
                </c:pt>
                <c:pt idx="21">
                  <c:v>1460.35</c:v>
                </c:pt>
                <c:pt idx="22">
                  <c:v>1407.37</c:v>
                </c:pt>
                <c:pt idx="23">
                  <c:v>1563.5</c:v>
                </c:pt>
                <c:pt idx="24">
                  <c:v>1352.28</c:v>
                </c:pt>
                <c:pt idx="25">
                  <c:v>1397.54</c:v>
                </c:pt>
                <c:pt idx="26">
                  <c:v>1533.18</c:v>
                </c:pt>
                <c:pt idx="27">
                  <c:v>1769.72</c:v>
                </c:pt>
                <c:pt idx="28">
                  <c:v>1620.2</c:v>
                </c:pt>
                <c:pt idx="29">
                  <c:v>1695.25</c:v>
                </c:pt>
                <c:pt idx="30">
                  <c:v>2014.97</c:v>
                </c:pt>
                <c:pt idx="31">
                  <c:v>2589.23</c:v>
                </c:pt>
                <c:pt idx="32">
                  <c:v>2342.75</c:v>
                </c:pt>
                <c:pt idx="33">
                  <c:v>2645.9</c:v>
                </c:pt>
                <c:pt idx="34">
                  <c:v>2881.08</c:v>
                </c:pt>
                <c:pt idx="35">
                  <c:v>3487.82</c:v>
                </c:pt>
                <c:pt idx="36">
                  <c:v>4983.2700000000004</c:v>
                </c:pt>
                <c:pt idx="37">
                  <c:v>5500</c:v>
                </c:pt>
              </c:numCache>
            </c:numRef>
          </c:val>
          <c:smooth val="0"/>
          <c:extLst>
            <c:ext xmlns:c16="http://schemas.microsoft.com/office/drawing/2014/chart" uri="{C3380CC4-5D6E-409C-BE32-E72D297353CC}">
              <c16:uniqueId val="{00000001-9872-42E6-89C7-D25024DF5474}"/>
            </c:ext>
          </c:extLst>
        </c:ser>
        <c:dLbls>
          <c:showLegendKey val="0"/>
          <c:showVal val="0"/>
          <c:showCatName val="0"/>
          <c:showSerName val="0"/>
          <c:showPercent val="0"/>
          <c:showBubbleSize val="0"/>
        </c:dLbls>
        <c:marker val="1"/>
        <c:smooth val="0"/>
        <c:axId val="1035343743"/>
        <c:axId val="1035356703"/>
      </c:lineChart>
      <c:catAx>
        <c:axId val="18710535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71054032"/>
        <c:crosses val="autoZero"/>
        <c:auto val="1"/>
        <c:lblAlgn val="ctr"/>
        <c:lblOffset val="100"/>
        <c:noMultiLvlLbl val="0"/>
      </c:catAx>
      <c:valAx>
        <c:axId val="187105403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AU" sz="2000" dirty="0"/>
                  <a:t>Annual</a:t>
                </a:r>
                <a:r>
                  <a:rPr lang="en-AU" sz="2000" baseline="0" dirty="0"/>
                  <a:t> Gold Production (oz)</a:t>
                </a:r>
                <a:endParaRPr lang="en-AU" sz="2000" dirty="0"/>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AU"/>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871053552"/>
        <c:crosses val="autoZero"/>
        <c:crossBetween val="between"/>
      </c:valAx>
      <c:valAx>
        <c:axId val="1035356703"/>
        <c:scaling>
          <c:orientation val="minMax"/>
        </c:scaling>
        <c:delete val="0"/>
        <c:axPos val="r"/>
        <c:title>
          <c:tx>
            <c:rich>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r>
                  <a:rPr lang="en-AU" sz="2000"/>
                  <a:t>Average Gold Price (A$/oz)</a:t>
                </a:r>
              </a:p>
            </c:rich>
          </c:tx>
          <c:overlay val="0"/>
          <c:spPr>
            <a:noFill/>
            <a:ln>
              <a:noFill/>
            </a:ln>
            <a:effectLst/>
          </c:spPr>
          <c:txPr>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035343743"/>
        <c:crosses val="max"/>
        <c:crossBetween val="between"/>
      </c:valAx>
      <c:catAx>
        <c:axId val="1035343743"/>
        <c:scaling>
          <c:orientation val="minMax"/>
        </c:scaling>
        <c:delete val="1"/>
        <c:axPos val="b"/>
        <c:numFmt formatCode="General" sourceLinked="1"/>
        <c:majorTickMark val="out"/>
        <c:minorTickMark val="none"/>
        <c:tickLblPos val="nextTo"/>
        <c:crossAx val="1035356703"/>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9E22BDC-43ED-4322-8BA0-AAB5E58F5F15}"/>
              </a:ext>
            </a:extLst>
          </p:cNvPr>
          <p:cNvSpPr>
            <a:spLocks noGrp="1"/>
          </p:cNvSpPr>
          <p:nvPr>
            <p:ph type="hdr" sz="quarter"/>
          </p:nvPr>
        </p:nvSpPr>
        <p:spPr>
          <a:xfrm>
            <a:off x="0" y="3"/>
            <a:ext cx="2946400" cy="496888"/>
          </a:xfrm>
          <a:prstGeom prst="rect">
            <a:avLst/>
          </a:prstGeom>
        </p:spPr>
        <p:txBody>
          <a:bodyPr vert="horz" lIns="93772" tIns="46887" rIns="93772" bIns="46887" rtlCol="0"/>
          <a:lstStyle>
            <a:lvl1pPr algn="l">
              <a:defRPr sz="1200"/>
            </a:lvl1pPr>
          </a:lstStyle>
          <a:p>
            <a:endParaRPr lang="en-US"/>
          </a:p>
        </p:txBody>
      </p:sp>
      <p:sp>
        <p:nvSpPr>
          <p:cNvPr id="3" name="Date Placeholder 2">
            <a:extLst>
              <a:ext uri="{FF2B5EF4-FFF2-40B4-BE49-F238E27FC236}">
                <a16:creationId xmlns:a16="http://schemas.microsoft.com/office/drawing/2014/main" id="{DECCBF05-6E2C-40C9-B426-3A1AA0620F44}"/>
              </a:ext>
            </a:extLst>
          </p:cNvPr>
          <p:cNvSpPr>
            <a:spLocks noGrp="1"/>
          </p:cNvSpPr>
          <p:nvPr>
            <p:ph type="dt" sz="quarter" idx="1"/>
          </p:nvPr>
        </p:nvSpPr>
        <p:spPr>
          <a:xfrm>
            <a:off x="3849688" y="3"/>
            <a:ext cx="2946400" cy="496888"/>
          </a:xfrm>
          <a:prstGeom prst="rect">
            <a:avLst/>
          </a:prstGeom>
        </p:spPr>
        <p:txBody>
          <a:bodyPr vert="horz" lIns="93772" tIns="46887" rIns="93772" bIns="46887" rtlCol="0"/>
          <a:lstStyle>
            <a:lvl1pPr algn="r">
              <a:defRPr sz="1200"/>
            </a:lvl1pPr>
          </a:lstStyle>
          <a:p>
            <a:fld id="{561CF6B5-7734-42F9-A64C-7DCB08CFC453}" type="datetimeFigureOut">
              <a:rPr lang="en-US" smtClean="0"/>
              <a:t>3/22/2026</a:t>
            </a:fld>
            <a:endParaRPr lang="en-US"/>
          </a:p>
        </p:txBody>
      </p:sp>
      <p:sp>
        <p:nvSpPr>
          <p:cNvPr id="4" name="Footer Placeholder 3">
            <a:extLst>
              <a:ext uri="{FF2B5EF4-FFF2-40B4-BE49-F238E27FC236}">
                <a16:creationId xmlns:a16="http://schemas.microsoft.com/office/drawing/2014/main" id="{E61733AC-2361-4F8E-9EA0-68E598CBB1B4}"/>
              </a:ext>
            </a:extLst>
          </p:cNvPr>
          <p:cNvSpPr>
            <a:spLocks noGrp="1"/>
          </p:cNvSpPr>
          <p:nvPr>
            <p:ph type="ftr" sz="quarter" idx="2"/>
          </p:nvPr>
        </p:nvSpPr>
        <p:spPr>
          <a:xfrm>
            <a:off x="0" y="9429751"/>
            <a:ext cx="2946400" cy="496888"/>
          </a:xfrm>
          <a:prstGeom prst="rect">
            <a:avLst/>
          </a:prstGeom>
        </p:spPr>
        <p:txBody>
          <a:bodyPr vert="horz" lIns="93772" tIns="46887" rIns="93772" bIns="46887"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7AA8C2EA-A4DF-47C9-8022-C9009783207E}"/>
              </a:ext>
            </a:extLst>
          </p:cNvPr>
          <p:cNvSpPr>
            <a:spLocks noGrp="1"/>
          </p:cNvSpPr>
          <p:nvPr>
            <p:ph type="sldNum" sz="quarter" idx="3"/>
          </p:nvPr>
        </p:nvSpPr>
        <p:spPr>
          <a:xfrm>
            <a:off x="3849688" y="9429751"/>
            <a:ext cx="2946400" cy="496888"/>
          </a:xfrm>
          <a:prstGeom prst="rect">
            <a:avLst/>
          </a:prstGeom>
        </p:spPr>
        <p:txBody>
          <a:bodyPr vert="horz" lIns="93772" tIns="46887" rIns="93772" bIns="46887" rtlCol="0" anchor="b"/>
          <a:lstStyle>
            <a:lvl1pPr algn="r">
              <a:defRPr sz="1200"/>
            </a:lvl1pPr>
          </a:lstStyle>
          <a:p>
            <a:fld id="{13D27804-C18F-4E53-87E2-9186F2DB953E}" type="slidenum">
              <a:rPr lang="en-US" smtClean="0"/>
              <a:t>‹#›</a:t>
            </a:fld>
            <a:endParaRPr lang="en-US"/>
          </a:p>
        </p:txBody>
      </p:sp>
    </p:spTree>
    <p:extLst>
      <p:ext uri="{BB962C8B-B14F-4D97-AF65-F5344CB8AC3E}">
        <p14:creationId xmlns:p14="http://schemas.microsoft.com/office/powerpoint/2010/main" val="37807143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1"/>
            <a:ext cx="2945659" cy="496332"/>
          </a:xfrm>
          <a:prstGeom prst="rect">
            <a:avLst/>
          </a:prstGeom>
        </p:spPr>
        <p:txBody>
          <a:bodyPr vert="horz" lIns="93764" tIns="46882" rIns="93764" bIns="46882" rtlCol="0"/>
          <a:lstStyle>
            <a:lvl1pPr algn="l">
              <a:defRPr sz="1200"/>
            </a:lvl1pPr>
          </a:lstStyle>
          <a:p>
            <a:endParaRPr lang="en-AU"/>
          </a:p>
        </p:txBody>
      </p:sp>
      <p:sp>
        <p:nvSpPr>
          <p:cNvPr id="3" name="Date Placeholder 2"/>
          <p:cNvSpPr>
            <a:spLocks noGrp="1"/>
          </p:cNvSpPr>
          <p:nvPr>
            <p:ph type="dt" idx="1"/>
          </p:nvPr>
        </p:nvSpPr>
        <p:spPr>
          <a:xfrm>
            <a:off x="3850447" y="1"/>
            <a:ext cx="2945659" cy="496332"/>
          </a:xfrm>
          <a:prstGeom prst="rect">
            <a:avLst/>
          </a:prstGeom>
        </p:spPr>
        <p:txBody>
          <a:bodyPr vert="horz" lIns="93764" tIns="46882" rIns="93764" bIns="46882" rtlCol="0"/>
          <a:lstStyle>
            <a:lvl1pPr algn="r">
              <a:defRPr sz="1200"/>
            </a:lvl1pPr>
          </a:lstStyle>
          <a:p>
            <a:fld id="{511F8696-97CC-439C-A763-26C2775D3CC9}" type="datetimeFigureOut">
              <a:rPr lang="en-AU" smtClean="0"/>
              <a:t>22/03/2026</a:t>
            </a:fld>
            <a:endParaRPr lang="en-AU"/>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3764" tIns="46882" rIns="93764" bIns="46882" rtlCol="0" anchor="ctr"/>
          <a:lstStyle/>
          <a:p>
            <a:endParaRPr lang="en-AU"/>
          </a:p>
        </p:txBody>
      </p:sp>
      <p:sp>
        <p:nvSpPr>
          <p:cNvPr id="5" name="Notes Placeholder 4"/>
          <p:cNvSpPr>
            <a:spLocks noGrp="1"/>
          </p:cNvSpPr>
          <p:nvPr>
            <p:ph type="body" sz="quarter" idx="3"/>
          </p:nvPr>
        </p:nvSpPr>
        <p:spPr>
          <a:xfrm>
            <a:off x="679768" y="4715156"/>
            <a:ext cx="5438140" cy="4466987"/>
          </a:xfrm>
          <a:prstGeom prst="rect">
            <a:avLst/>
          </a:prstGeom>
        </p:spPr>
        <p:txBody>
          <a:bodyPr vert="horz" lIns="93764" tIns="46882" rIns="93764" bIns="4688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3" y="9428584"/>
            <a:ext cx="2945659" cy="496332"/>
          </a:xfrm>
          <a:prstGeom prst="rect">
            <a:avLst/>
          </a:prstGeom>
        </p:spPr>
        <p:txBody>
          <a:bodyPr vert="horz" lIns="93764" tIns="46882" rIns="93764" bIns="46882" rtlCol="0" anchor="b"/>
          <a:lstStyle>
            <a:lvl1pPr algn="l">
              <a:defRPr sz="1200"/>
            </a:lvl1pPr>
          </a:lstStyle>
          <a:p>
            <a:endParaRPr lang="en-AU"/>
          </a:p>
        </p:txBody>
      </p:sp>
      <p:sp>
        <p:nvSpPr>
          <p:cNvPr id="7" name="Slide Number Placeholder 6"/>
          <p:cNvSpPr>
            <a:spLocks noGrp="1"/>
          </p:cNvSpPr>
          <p:nvPr>
            <p:ph type="sldNum" sz="quarter" idx="5"/>
          </p:nvPr>
        </p:nvSpPr>
        <p:spPr>
          <a:xfrm>
            <a:off x="3850447" y="9428584"/>
            <a:ext cx="2945659" cy="496332"/>
          </a:xfrm>
          <a:prstGeom prst="rect">
            <a:avLst/>
          </a:prstGeom>
        </p:spPr>
        <p:txBody>
          <a:bodyPr vert="horz" lIns="93764" tIns="46882" rIns="93764" bIns="46882" rtlCol="0" anchor="b"/>
          <a:lstStyle>
            <a:lvl1pPr algn="r">
              <a:defRPr sz="1200"/>
            </a:lvl1pPr>
          </a:lstStyle>
          <a:p>
            <a:fld id="{486E38EE-DEE9-4857-BD3E-7A3BEFB0D0EC}" type="slidenum">
              <a:rPr lang="en-AU" smtClean="0"/>
              <a:t>‹#›</a:t>
            </a:fld>
            <a:endParaRPr lang="en-AU"/>
          </a:p>
        </p:txBody>
      </p:sp>
    </p:spTree>
    <p:extLst>
      <p:ext uri="{BB962C8B-B14F-4D97-AF65-F5344CB8AC3E}">
        <p14:creationId xmlns:p14="http://schemas.microsoft.com/office/powerpoint/2010/main" val="2803399885"/>
      </p:ext>
    </p:extLst>
  </p:cSld>
  <p:clrMap bg1="lt1" tx1="dk1" bg2="lt2" tx2="dk2" accent1="accent1" accent2="accent2" accent3="accent3" accent4="accent4" accent5="accent5" accent6="accent6" hlink="hlink" folHlink="folHlink"/>
  <p:notesStyle>
    <a:lvl1pPr marL="0" algn="l" defTabSz="957736" rtl="0" eaLnBrk="1" latinLnBrk="0" hangingPunct="1">
      <a:defRPr sz="1200" kern="1200">
        <a:solidFill>
          <a:schemeClr val="tx1"/>
        </a:solidFill>
        <a:latin typeface="+mn-lt"/>
        <a:ea typeface="+mn-ea"/>
        <a:cs typeface="+mn-cs"/>
      </a:defRPr>
    </a:lvl1pPr>
    <a:lvl2pPr marL="478868" algn="l" defTabSz="957736" rtl="0" eaLnBrk="1" latinLnBrk="0" hangingPunct="1">
      <a:defRPr sz="1200" kern="1200">
        <a:solidFill>
          <a:schemeClr val="tx1"/>
        </a:solidFill>
        <a:latin typeface="+mn-lt"/>
        <a:ea typeface="+mn-ea"/>
        <a:cs typeface="+mn-cs"/>
      </a:defRPr>
    </a:lvl2pPr>
    <a:lvl3pPr marL="957736" algn="l" defTabSz="957736" rtl="0" eaLnBrk="1" latinLnBrk="0" hangingPunct="1">
      <a:defRPr sz="1200" kern="1200">
        <a:solidFill>
          <a:schemeClr val="tx1"/>
        </a:solidFill>
        <a:latin typeface="+mn-lt"/>
        <a:ea typeface="+mn-ea"/>
        <a:cs typeface="+mn-cs"/>
      </a:defRPr>
    </a:lvl3pPr>
    <a:lvl4pPr marL="1436604" algn="l" defTabSz="957736" rtl="0" eaLnBrk="1" latinLnBrk="0" hangingPunct="1">
      <a:defRPr sz="1200" kern="1200">
        <a:solidFill>
          <a:schemeClr val="tx1"/>
        </a:solidFill>
        <a:latin typeface="+mn-lt"/>
        <a:ea typeface="+mn-ea"/>
        <a:cs typeface="+mn-cs"/>
      </a:defRPr>
    </a:lvl4pPr>
    <a:lvl5pPr marL="1915471" algn="l" defTabSz="957736" rtl="0" eaLnBrk="1" latinLnBrk="0" hangingPunct="1">
      <a:defRPr sz="1200" kern="1200">
        <a:solidFill>
          <a:schemeClr val="tx1"/>
        </a:solidFill>
        <a:latin typeface="+mn-lt"/>
        <a:ea typeface="+mn-ea"/>
        <a:cs typeface="+mn-cs"/>
      </a:defRPr>
    </a:lvl5pPr>
    <a:lvl6pPr marL="2394338" algn="l" defTabSz="957736" rtl="0" eaLnBrk="1" latinLnBrk="0" hangingPunct="1">
      <a:defRPr sz="1200" kern="1200">
        <a:solidFill>
          <a:schemeClr val="tx1"/>
        </a:solidFill>
        <a:latin typeface="+mn-lt"/>
        <a:ea typeface="+mn-ea"/>
        <a:cs typeface="+mn-cs"/>
      </a:defRPr>
    </a:lvl6pPr>
    <a:lvl7pPr marL="2873206" algn="l" defTabSz="957736" rtl="0" eaLnBrk="1" latinLnBrk="0" hangingPunct="1">
      <a:defRPr sz="1200" kern="1200">
        <a:solidFill>
          <a:schemeClr val="tx1"/>
        </a:solidFill>
        <a:latin typeface="+mn-lt"/>
        <a:ea typeface="+mn-ea"/>
        <a:cs typeface="+mn-cs"/>
      </a:defRPr>
    </a:lvl7pPr>
    <a:lvl8pPr marL="3352073" algn="l" defTabSz="957736" rtl="0" eaLnBrk="1" latinLnBrk="0" hangingPunct="1">
      <a:defRPr sz="1200" kern="1200">
        <a:solidFill>
          <a:schemeClr val="tx1"/>
        </a:solidFill>
        <a:latin typeface="+mn-lt"/>
        <a:ea typeface="+mn-ea"/>
        <a:cs typeface="+mn-cs"/>
      </a:defRPr>
    </a:lvl8pPr>
    <a:lvl9pPr marL="3830941" algn="l" defTabSz="957736"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486E38EE-DEE9-4857-BD3E-7A3BEFB0D0EC}" type="slidenum">
              <a:rPr lang="en-AU" smtClean="0"/>
              <a:t>6</a:t>
            </a:fld>
            <a:endParaRPr lang="en-AU"/>
          </a:p>
        </p:txBody>
      </p:sp>
    </p:spTree>
    <p:extLst>
      <p:ext uri="{BB962C8B-B14F-4D97-AF65-F5344CB8AC3E}">
        <p14:creationId xmlns:p14="http://schemas.microsoft.com/office/powerpoint/2010/main" val="7883241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It’s been a busy 12 months: nearly 2,000m of </a:t>
            </a:r>
            <a:r>
              <a:rPr lang="en-AU" sz="1400" kern="1200" dirty="0">
                <a:solidFill>
                  <a:schemeClr val="tx1"/>
                </a:solidFill>
                <a:effectLst/>
                <a:latin typeface="+mn-lt"/>
                <a:ea typeface="+mn-ea"/>
                <a:cs typeface="+mn-cs"/>
              </a:rPr>
              <a:t>Geotechnical diamond drilling,  just over 13,000m infill RC resource drilling (181 holes), 24 water bores for 2,700m, 2,200m sterilisation drilling and TSF test bores (50 holes),  plus the 4,400m of recent RC resource expansion drilling (56 holes) – results pending  and 3 deep diamond holes completed so far at KF (1,691m), currently drilling the 4</a:t>
            </a:r>
            <a:r>
              <a:rPr lang="en-AU" sz="1400" kern="1200" baseline="30000" dirty="0">
                <a:solidFill>
                  <a:schemeClr val="tx1"/>
                </a:solidFill>
                <a:effectLst/>
                <a:latin typeface="+mn-lt"/>
                <a:ea typeface="+mn-ea"/>
                <a:cs typeface="+mn-cs"/>
              </a:rPr>
              <a:t>th</a:t>
            </a:r>
            <a:r>
              <a:rPr lang="en-AU" sz="1400" kern="1200" dirty="0">
                <a:solidFill>
                  <a:schemeClr val="tx1"/>
                </a:solidFill>
                <a:effectLst/>
                <a:latin typeface="+mn-lt"/>
                <a:ea typeface="+mn-ea"/>
                <a:cs typeface="+mn-cs"/>
              </a:rPr>
              <a:t> hole</a:t>
            </a:r>
          </a:p>
          <a:p>
            <a:endParaRPr lang="en-AU" sz="1400" kern="1200" dirty="0">
              <a:solidFill>
                <a:schemeClr val="tx1"/>
              </a:solidFill>
              <a:effectLst/>
              <a:latin typeface="+mn-lt"/>
              <a:ea typeface="+mn-ea"/>
              <a:cs typeface="+mn-cs"/>
            </a:endParaRPr>
          </a:p>
          <a:p>
            <a:r>
              <a:rPr lang="en-AU" sz="1400" kern="1200" dirty="0">
                <a:solidFill>
                  <a:schemeClr val="tx1"/>
                </a:solidFill>
                <a:effectLst/>
                <a:latin typeface="+mn-lt"/>
                <a:ea typeface="+mn-ea"/>
                <a:cs typeface="+mn-cs"/>
              </a:rPr>
              <a:t>Over the next 12 months we have some low grade waste stockpile drilling and heap leach drilling planned, plus another 19Km of resource drilling planned, plus a potential drill out of Kingfisher and Swift UG resources </a:t>
            </a:r>
            <a:endParaRPr lang="en-AU" sz="1400" dirty="0"/>
          </a:p>
        </p:txBody>
      </p:sp>
      <p:sp>
        <p:nvSpPr>
          <p:cNvPr id="4" name="Slide Number Placeholder 3"/>
          <p:cNvSpPr>
            <a:spLocks noGrp="1"/>
          </p:cNvSpPr>
          <p:nvPr>
            <p:ph type="sldNum" sz="quarter" idx="5"/>
          </p:nvPr>
        </p:nvSpPr>
        <p:spPr/>
        <p:txBody>
          <a:bodyPr/>
          <a:lstStyle/>
          <a:p>
            <a:fld id="{486E38EE-DEE9-4857-BD3E-7A3BEFB0D0EC}" type="slidenum">
              <a:rPr lang="en-AU" smtClean="0"/>
              <a:t>7</a:t>
            </a:fld>
            <a:endParaRPr lang="en-AU"/>
          </a:p>
        </p:txBody>
      </p:sp>
    </p:spTree>
    <p:extLst>
      <p:ext uri="{BB962C8B-B14F-4D97-AF65-F5344CB8AC3E}">
        <p14:creationId xmlns:p14="http://schemas.microsoft.com/office/powerpoint/2010/main" val="324065524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jpeg"/><Relationship Id="rId4" Type="http://schemas.openxmlformats.org/officeDocument/2006/relationships/image" Target="../media/image5.jpe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6_Title Slide">
    <p:bg>
      <p:bgRef idx="1001">
        <a:schemeClr val="bg1"/>
      </p:bgRef>
    </p:bg>
    <p:spTree>
      <p:nvGrpSpPr>
        <p:cNvPr id="1" name=""/>
        <p:cNvGrpSpPr/>
        <p:nvPr/>
      </p:nvGrpSpPr>
      <p:grpSpPr>
        <a:xfrm>
          <a:off x="0" y="0"/>
          <a:ext cx="0" cy="0"/>
          <a:chOff x="0" y="0"/>
          <a:chExt cx="0" cy="0"/>
        </a:xfrm>
      </p:grpSpPr>
      <p:pic>
        <p:nvPicPr>
          <p:cNvPr id="5" name="Picture 4" descr="A dirt road in a desert&#10;&#10;Description automatically generated">
            <a:extLst>
              <a:ext uri="{FF2B5EF4-FFF2-40B4-BE49-F238E27FC236}">
                <a16:creationId xmlns:a16="http://schemas.microsoft.com/office/drawing/2014/main" id="{854EFF11-5B85-FD47-4C37-1A85EDC88907}"/>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t="11024" b="18500"/>
          <a:stretch/>
        </p:blipFill>
        <p:spPr>
          <a:xfrm>
            <a:off x="0" y="2024844"/>
            <a:ext cx="12192000" cy="4833156"/>
          </a:xfrm>
          <a:prstGeom prst="rect">
            <a:avLst/>
          </a:prstGeom>
        </p:spPr>
      </p:pic>
      <p:sp>
        <p:nvSpPr>
          <p:cNvPr id="2" name="Title 1">
            <a:extLst>
              <a:ext uri="{FF2B5EF4-FFF2-40B4-BE49-F238E27FC236}">
                <a16:creationId xmlns:a16="http://schemas.microsoft.com/office/drawing/2014/main" id="{18FB68E2-B7F6-47BA-BE34-752EE6939C5C}"/>
              </a:ext>
            </a:extLst>
          </p:cNvPr>
          <p:cNvSpPr>
            <a:spLocks noGrp="1"/>
          </p:cNvSpPr>
          <p:nvPr>
            <p:ph type="ctrTitle" hasCustomPrompt="1"/>
          </p:nvPr>
        </p:nvSpPr>
        <p:spPr>
          <a:xfrm>
            <a:off x="2888685" y="4253189"/>
            <a:ext cx="6414628" cy="1547962"/>
          </a:xfrm>
        </p:spPr>
        <p:txBody>
          <a:bodyPr anchor="b">
            <a:noAutofit/>
          </a:bodyPr>
          <a:lstStyle>
            <a:lvl1pPr algn="l">
              <a:defRPr sz="5500" spc="60" baseline="0">
                <a:solidFill>
                  <a:schemeClr val="bg1"/>
                </a:solidFill>
                <a:latin typeface="Impact" panose="020B0806030902050204" pitchFamily="34" charset="0"/>
                <a:ea typeface="Open Sans" panose="020B0606030504020204" pitchFamily="34" charset="0"/>
                <a:cs typeface="Open Sans" panose="020B0606030504020204" pitchFamily="34" charset="0"/>
              </a:defRPr>
            </a:lvl1pPr>
          </a:lstStyle>
          <a:p>
            <a:r>
              <a:rPr lang="en-US"/>
              <a:t>CLICK TO EDIT MASTER TITLE STYLE</a:t>
            </a:r>
            <a:endParaRPr lang="en-AU"/>
          </a:p>
        </p:txBody>
      </p:sp>
      <p:sp>
        <p:nvSpPr>
          <p:cNvPr id="3" name="Subtitle 2">
            <a:extLst>
              <a:ext uri="{FF2B5EF4-FFF2-40B4-BE49-F238E27FC236}">
                <a16:creationId xmlns:a16="http://schemas.microsoft.com/office/drawing/2014/main" id="{71CBAB01-D211-4BCC-9A91-14A425C1C99D}"/>
              </a:ext>
            </a:extLst>
          </p:cNvPr>
          <p:cNvSpPr>
            <a:spLocks noGrp="1"/>
          </p:cNvSpPr>
          <p:nvPr>
            <p:ph type="subTitle" idx="1"/>
          </p:nvPr>
        </p:nvSpPr>
        <p:spPr>
          <a:xfrm>
            <a:off x="3539715" y="5944485"/>
            <a:ext cx="5112568" cy="449685"/>
          </a:xfrm>
        </p:spPr>
        <p:txBody>
          <a:bodyPr/>
          <a:lstStyle>
            <a:lvl1pPr marL="0" indent="0" algn="l">
              <a:buNone/>
              <a:defRPr sz="2400" b="0" spc="-100" baseline="0">
                <a:solidFill>
                  <a:schemeClr val="bg1"/>
                </a:solidFill>
                <a:latin typeface="Arial" panose="020B0604020202020204" pitchFamily="34" charset="0"/>
                <a:ea typeface="Open Sans Light" panose="020B0306030504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9" name="TextBox 8">
            <a:extLst>
              <a:ext uri="{FF2B5EF4-FFF2-40B4-BE49-F238E27FC236}">
                <a16:creationId xmlns:a16="http://schemas.microsoft.com/office/drawing/2014/main" id="{DCC327A9-DC42-4B8A-9A22-97D0B4BA03D5}"/>
              </a:ext>
            </a:extLst>
          </p:cNvPr>
          <p:cNvSpPr txBox="1"/>
          <p:nvPr userDrawn="1"/>
        </p:nvSpPr>
        <p:spPr>
          <a:xfrm rot="5400000">
            <a:off x="-683212" y="5631874"/>
            <a:ext cx="2113698" cy="338554"/>
          </a:xfrm>
          <a:prstGeom prst="rect">
            <a:avLst/>
          </a:prstGeom>
          <a:noFill/>
        </p:spPr>
        <p:txBody>
          <a:bodyPr wrap="square" rtlCol="0">
            <a:spAutoFit/>
          </a:bodyPr>
          <a:lstStyle/>
          <a:p>
            <a:pPr algn="r"/>
            <a:r>
              <a:rPr lang="en-AU" sz="1600">
                <a:solidFill>
                  <a:schemeClr val="bg1"/>
                </a:solidFill>
                <a:latin typeface="Arial" panose="020B0604020202020204" pitchFamily="34" charset="0"/>
                <a:ea typeface="Open Sans Light" panose="020B0306030504020204" pitchFamily="34" charset="0"/>
                <a:cs typeface="Arial" panose="020B0604020202020204" pitchFamily="34" charset="0"/>
              </a:rPr>
              <a:t>horizongold.com.au</a:t>
            </a:r>
          </a:p>
        </p:txBody>
      </p:sp>
      <p:sp>
        <p:nvSpPr>
          <p:cNvPr id="12" name="Rectangle 11">
            <a:extLst>
              <a:ext uri="{FF2B5EF4-FFF2-40B4-BE49-F238E27FC236}">
                <a16:creationId xmlns:a16="http://schemas.microsoft.com/office/drawing/2014/main" id="{15122A21-6E2E-49E0-B98D-8D9E87A2FA43}"/>
              </a:ext>
            </a:extLst>
          </p:cNvPr>
          <p:cNvSpPr/>
          <p:nvPr userDrawn="1"/>
        </p:nvSpPr>
        <p:spPr>
          <a:xfrm>
            <a:off x="-15070" y="0"/>
            <a:ext cx="150422" cy="6858000"/>
          </a:xfrm>
          <a:prstGeom prst="rect">
            <a:avLst/>
          </a:prstGeom>
          <a:solidFill>
            <a:srgbClr val="AEAA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Rectangle 6">
            <a:extLst>
              <a:ext uri="{FF2B5EF4-FFF2-40B4-BE49-F238E27FC236}">
                <a16:creationId xmlns:a16="http://schemas.microsoft.com/office/drawing/2014/main" id="{6A35564F-26D5-EEDC-5FC7-72101EE9DD1A}"/>
              </a:ext>
            </a:extLst>
          </p:cNvPr>
          <p:cNvSpPr/>
          <p:nvPr userDrawn="1"/>
        </p:nvSpPr>
        <p:spPr>
          <a:xfrm>
            <a:off x="135352" y="-8620"/>
            <a:ext cx="12045324" cy="6858000"/>
          </a:xfrm>
          <a:prstGeom prst="rect">
            <a:avLst/>
          </a:prstGeom>
          <a:solidFill>
            <a:srgbClr val="071E2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100709516"/>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rgbClr val="0C3553"/>
        </a:solidFill>
        <a:effectLst/>
      </p:bgPr>
    </p:bg>
    <p:spTree>
      <p:nvGrpSpPr>
        <p:cNvPr id="1" name=""/>
        <p:cNvGrpSpPr/>
        <p:nvPr/>
      </p:nvGrpSpPr>
      <p:grpSpPr>
        <a:xfrm>
          <a:off x="0" y="0"/>
          <a:ext cx="0" cy="0"/>
          <a:chOff x="0" y="0"/>
          <a:chExt cx="0" cy="0"/>
        </a:xfrm>
      </p:grpSpPr>
      <p:pic>
        <p:nvPicPr>
          <p:cNvPr id="14" name="Picture 13" descr="Y:\PANGOLD\GIDGEE\05_Geology\12_Photos\IMG_5908.JPG">
            <a:extLst>
              <a:ext uri="{FF2B5EF4-FFF2-40B4-BE49-F238E27FC236}">
                <a16:creationId xmlns:a16="http://schemas.microsoft.com/office/drawing/2014/main" id="{6F3DF828-1B4B-48EF-BC50-603BE61F9898}"/>
              </a:ext>
            </a:extLst>
          </p:cNvPr>
          <p:cNvPicPr>
            <a:picLocks noChangeAspect="1" noChangeArrowheads="1"/>
          </p:cNvPicPr>
          <p:nvPr userDrawn="1"/>
        </p:nvPicPr>
        <p:blipFill rotWithShape="1">
          <a:blip r:embed="rId2" cstate="hqprint">
            <a:extLst>
              <a:ext uri="{28A0092B-C50C-407E-A947-70E740481C1C}">
                <a14:useLocalDpi xmlns:a14="http://schemas.microsoft.com/office/drawing/2010/main"/>
              </a:ext>
            </a:extLst>
          </a:blip>
          <a:srcRect/>
          <a:stretch/>
        </p:blipFill>
        <p:spPr bwMode="auto">
          <a:xfrm>
            <a:off x="8308856" y="-568"/>
            <a:ext cx="3883143" cy="686468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18FB68E2-B7F6-47BA-BE34-752EE6939C5C}"/>
              </a:ext>
            </a:extLst>
          </p:cNvPr>
          <p:cNvSpPr>
            <a:spLocks noGrp="1"/>
          </p:cNvSpPr>
          <p:nvPr>
            <p:ph type="ctrTitle" hasCustomPrompt="1"/>
          </p:nvPr>
        </p:nvSpPr>
        <p:spPr>
          <a:xfrm>
            <a:off x="686985" y="2348880"/>
            <a:ext cx="6414628" cy="1547962"/>
          </a:xfrm>
        </p:spPr>
        <p:txBody>
          <a:bodyPr anchor="b">
            <a:noAutofit/>
          </a:bodyPr>
          <a:lstStyle>
            <a:lvl1pPr algn="l">
              <a:defRPr sz="5500" spc="60" baseline="0">
                <a:solidFill>
                  <a:schemeClr val="bg1"/>
                </a:solidFill>
                <a:latin typeface="Impact" panose="020B0806030902050204" pitchFamily="34" charset="0"/>
                <a:ea typeface="Open Sans" panose="020B0606030504020204" pitchFamily="34" charset="0"/>
                <a:cs typeface="Open Sans" panose="020B0606030504020204" pitchFamily="34" charset="0"/>
              </a:defRPr>
            </a:lvl1pPr>
          </a:lstStyle>
          <a:p>
            <a:r>
              <a:rPr lang="en-US"/>
              <a:t>CLICK TO EDIT MASTER TITLE STYLE</a:t>
            </a:r>
            <a:endParaRPr lang="en-AU"/>
          </a:p>
        </p:txBody>
      </p:sp>
      <p:cxnSp>
        <p:nvCxnSpPr>
          <p:cNvPr id="11" name="Straight Connector 10">
            <a:extLst>
              <a:ext uri="{FF2B5EF4-FFF2-40B4-BE49-F238E27FC236}">
                <a16:creationId xmlns:a16="http://schemas.microsoft.com/office/drawing/2014/main" id="{C50DFFB4-4905-41E9-92E6-1E3218D6ACBB}"/>
              </a:ext>
            </a:extLst>
          </p:cNvPr>
          <p:cNvCxnSpPr/>
          <p:nvPr userDrawn="1"/>
        </p:nvCxnSpPr>
        <p:spPr>
          <a:xfrm>
            <a:off x="689242" y="3916264"/>
            <a:ext cx="6408712" cy="0"/>
          </a:xfrm>
          <a:prstGeom prst="line">
            <a:avLst/>
          </a:prstGeom>
          <a:ln>
            <a:solidFill>
              <a:srgbClr val="AEAA7F"/>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37720785-7A60-4A10-B92B-89DE51EAC21B}"/>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19336" y="6082155"/>
            <a:ext cx="2305968" cy="704371"/>
          </a:xfrm>
          <a:prstGeom prst="rect">
            <a:avLst/>
          </a:prstGeom>
          <a:effectLst/>
        </p:spPr>
      </p:pic>
      <p:sp>
        <p:nvSpPr>
          <p:cNvPr id="13" name="Rectangle 12">
            <a:extLst>
              <a:ext uri="{FF2B5EF4-FFF2-40B4-BE49-F238E27FC236}">
                <a16:creationId xmlns:a16="http://schemas.microsoft.com/office/drawing/2014/main" id="{C0E13405-4418-4264-A6B1-DBDE14096DEF}"/>
              </a:ext>
            </a:extLst>
          </p:cNvPr>
          <p:cNvSpPr/>
          <p:nvPr userDrawn="1"/>
        </p:nvSpPr>
        <p:spPr>
          <a:xfrm>
            <a:off x="-15070" y="0"/>
            <a:ext cx="150422" cy="6858000"/>
          </a:xfrm>
          <a:prstGeom prst="rect">
            <a:avLst/>
          </a:prstGeom>
          <a:solidFill>
            <a:srgbClr val="AEAA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4495866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0C355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B68E2-B7F6-47BA-BE34-752EE6939C5C}"/>
              </a:ext>
            </a:extLst>
          </p:cNvPr>
          <p:cNvSpPr>
            <a:spLocks noGrp="1"/>
          </p:cNvSpPr>
          <p:nvPr>
            <p:ph type="ctrTitle" hasCustomPrompt="1"/>
          </p:nvPr>
        </p:nvSpPr>
        <p:spPr>
          <a:xfrm>
            <a:off x="4223792" y="404664"/>
            <a:ext cx="6414628" cy="1547962"/>
          </a:xfrm>
        </p:spPr>
        <p:txBody>
          <a:bodyPr anchor="b">
            <a:noAutofit/>
          </a:bodyPr>
          <a:lstStyle>
            <a:lvl1pPr algn="l">
              <a:defRPr sz="5500" spc="60" baseline="0">
                <a:solidFill>
                  <a:schemeClr val="bg1"/>
                </a:solidFill>
                <a:latin typeface="Impact" panose="020B0806030902050204" pitchFamily="34" charset="0"/>
                <a:ea typeface="Open Sans" panose="020B0606030504020204" pitchFamily="34" charset="0"/>
                <a:cs typeface="Open Sans" panose="020B0606030504020204" pitchFamily="34" charset="0"/>
              </a:defRPr>
            </a:lvl1pPr>
          </a:lstStyle>
          <a:p>
            <a:r>
              <a:rPr lang="en-US" dirty="0"/>
              <a:t>CLICK TO EDIT MASTER TITLE STYLE</a:t>
            </a:r>
            <a:endParaRPr lang="en-AU" dirty="0"/>
          </a:p>
        </p:txBody>
      </p:sp>
      <p:sp>
        <p:nvSpPr>
          <p:cNvPr id="3" name="Subtitle 2">
            <a:extLst>
              <a:ext uri="{FF2B5EF4-FFF2-40B4-BE49-F238E27FC236}">
                <a16:creationId xmlns:a16="http://schemas.microsoft.com/office/drawing/2014/main" id="{71CBAB01-D211-4BCC-9A91-14A425C1C99D}"/>
              </a:ext>
            </a:extLst>
          </p:cNvPr>
          <p:cNvSpPr>
            <a:spLocks noGrp="1"/>
          </p:cNvSpPr>
          <p:nvPr>
            <p:ph type="subTitle" idx="1"/>
          </p:nvPr>
        </p:nvSpPr>
        <p:spPr>
          <a:xfrm>
            <a:off x="4223792" y="2226509"/>
            <a:ext cx="5112568" cy="449685"/>
          </a:xfrm>
        </p:spPr>
        <p:txBody>
          <a:bodyPr/>
          <a:lstStyle>
            <a:lvl1pPr marL="0" indent="0" algn="l">
              <a:buNone/>
              <a:defRPr sz="2400" b="0" spc="-100" baseline="0">
                <a:solidFill>
                  <a:schemeClr val="bg1"/>
                </a:solidFill>
                <a:latin typeface="Arial" panose="020B0604020202020204" pitchFamily="34" charset="0"/>
                <a:ea typeface="Open Sans Light" panose="020B0306030504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pic>
        <p:nvPicPr>
          <p:cNvPr id="8" name="Picture 7">
            <a:extLst>
              <a:ext uri="{FF2B5EF4-FFF2-40B4-BE49-F238E27FC236}">
                <a16:creationId xmlns:a16="http://schemas.microsoft.com/office/drawing/2014/main" id="{030F40FB-3255-40B9-8BD4-7EA0280F9C02}"/>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873994" y="5373217"/>
            <a:ext cx="4117534" cy="1257724"/>
          </a:xfrm>
          <a:prstGeom prst="rect">
            <a:avLst/>
          </a:prstGeom>
          <a:effectLst/>
        </p:spPr>
      </p:pic>
      <p:cxnSp>
        <p:nvCxnSpPr>
          <p:cNvPr id="11" name="Straight Connector 10">
            <a:extLst>
              <a:ext uri="{FF2B5EF4-FFF2-40B4-BE49-F238E27FC236}">
                <a16:creationId xmlns:a16="http://schemas.microsoft.com/office/drawing/2014/main" id="{C50DFFB4-4905-41E9-92E6-1E3218D6ACBB}"/>
              </a:ext>
            </a:extLst>
          </p:cNvPr>
          <p:cNvCxnSpPr/>
          <p:nvPr userDrawn="1"/>
        </p:nvCxnSpPr>
        <p:spPr>
          <a:xfrm>
            <a:off x="4229708" y="1294188"/>
            <a:ext cx="6408712" cy="0"/>
          </a:xfrm>
          <a:prstGeom prst="line">
            <a:avLst/>
          </a:prstGeom>
          <a:ln>
            <a:solidFill>
              <a:srgbClr val="AEAA7F"/>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15122A21-6E2E-49E0-B98D-8D9E87A2FA43}"/>
              </a:ext>
            </a:extLst>
          </p:cNvPr>
          <p:cNvSpPr/>
          <p:nvPr userDrawn="1"/>
        </p:nvSpPr>
        <p:spPr>
          <a:xfrm>
            <a:off x="-15070" y="0"/>
            <a:ext cx="150422" cy="6858000"/>
          </a:xfrm>
          <a:prstGeom prst="rect">
            <a:avLst/>
          </a:prstGeom>
          <a:solidFill>
            <a:srgbClr val="AEAA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050" name="Picture 2">
            <a:extLst>
              <a:ext uri="{FF2B5EF4-FFF2-40B4-BE49-F238E27FC236}">
                <a16:creationId xmlns:a16="http://schemas.microsoft.com/office/drawing/2014/main" id="{51EB0C2E-3E3B-8379-75EE-0194E851BE68}"/>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35352" y="-11866"/>
            <a:ext cx="4088440" cy="229974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29A3F470-CE52-33D9-AAB6-C9A3706DE0FD}"/>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35352" y="2287882"/>
            <a:ext cx="4088437" cy="229974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id="{8FB80CB6-B71B-5FFA-8C66-0878BC222989}"/>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35349" y="4587628"/>
            <a:ext cx="4088437" cy="22997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79787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3_Title and Content">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A07ED5D-197D-4454-BEF4-1FE78895CC4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886032" y="0"/>
            <a:ext cx="2305968" cy="704371"/>
          </a:xfrm>
          <a:prstGeom prst="rect">
            <a:avLst/>
          </a:prstGeom>
          <a:effectLst/>
        </p:spPr>
      </p:pic>
      <p:sp>
        <p:nvSpPr>
          <p:cNvPr id="2" name="Title 1">
            <a:extLst>
              <a:ext uri="{FF2B5EF4-FFF2-40B4-BE49-F238E27FC236}">
                <a16:creationId xmlns:a16="http://schemas.microsoft.com/office/drawing/2014/main" id="{4105F941-B6F9-4D43-B9C0-D3AF6E84CAA8}"/>
              </a:ext>
            </a:extLst>
          </p:cNvPr>
          <p:cNvSpPr>
            <a:spLocks noGrp="1"/>
          </p:cNvSpPr>
          <p:nvPr>
            <p:ph type="title" hasCustomPrompt="1"/>
          </p:nvPr>
        </p:nvSpPr>
        <p:spPr>
          <a:xfrm>
            <a:off x="404936" y="212536"/>
            <a:ext cx="10515600" cy="687611"/>
          </a:xfrm>
        </p:spPr>
        <p:txBody>
          <a:bodyPr/>
          <a:lstStyle>
            <a:lvl1pPr>
              <a:defRPr spc="80" baseline="0">
                <a:solidFill>
                  <a:schemeClr val="bg1"/>
                </a:solidFill>
                <a:latin typeface="Impact" panose="020B0806030902050204" pitchFamily="34" charset="0"/>
              </a:defRPr>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4FD692A0-F21A-4636-AB73-F576EDA3B28F}"/>
              </a:ext>
            </a:extLst>
          </p:cNvPr>
          <p:cNvSpPr>
            <a:spLocks noGrp="1"/>
          </p:cNvSpPr>
          <p:nvPr>
            <p:ph idx="1"/>
          </p:nvPr>
        </p:nvSpPr>
        <p:spPr>
          <a:xfrm>
            <a:off x="404936" y="1340768"/>
            <a:ext cx="10515600" cy="4351338"/>
          </a:xfrm>
        </p:spPr>
        <p:txBody>
          <a:bodyPr/>
          <a:lstStyle>
            <a:lvl1pPr>
              <a:defRPr>
                <a:solidFill>
                  <a:schemeClr val="bg1"/>
                </a:solidFill>
                <a:latin typeface="Arial" panose="020B0604020202020204" pitchFamily="34" charset="0"/>
                <a:cs typeface="Arial" panose="020B0604020202020204" pitchFamily="34" charset="0"/>
              </a:defRPr>
            </a:lvl1pPr>
            <a:lvl2pPr>
              <a:defRPr>
                <a:solidFill>
                  <a:schemeClr val="bg1"/>
                </a:solidFill>
                <a:latin typeface="Arial" panose="020B0604020202020204" pitchFamily="34" charset="0"/>
                <a:cs typeface="Arial" panose="020B0604020202020204" pitchFamily="34" charset="0"/>
              </a:defRPr>
            </a:lvl2pPr>
            <a:lvl3pPr>
              <a:defRPr>
                <a:solidFill>
                  <a:schemeClr val="bg1"/>
                </a:solidFill>
                <a:latin typeface="Arial" panose="020B0604020202020204" pitchFamily="34" charset="0"/>
                <a:cs typeface="Arial" panose="020B0604020202020204" pitchFamily="34" charset="0"/>
              </a:defRPr>
            </a:lvl3pPr>
            <a:lvl4pPr>
              <a:defRPr>
                <a:solidFill>
                  <a:schemeClr val="bg1"/>
                </a:solidFill>
                <a:latin typeface="Arial" panose="020B0604020202020204" pitchFamily="34" charset="0"/>
                <a:cs typeface="Arial" panose="020B0604020202020204" pitchFamily="34" charset="0"/>
              </a:defRPr>
            </a:lvl4pPr>
            <a:lvl5pPr>
              <a:defRPr>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Slide Number Placeholder 5">
            <a:extLst>
              <a:ext uri="{FF2B5EF4-FFF2-40B4-BE49-F238E27FC236}">
                <a16:creationId xmlns:a16="http://schemas.microsoft.com/office/drawing/2014/main" id="{501BF907-78E3-4AA0-8930-4A9D40D07A5F}"/>
              </a:ext>
            </a:extLst>
          </p:cNvPr>
          <p:cNvSpPr>
            <a:spLocks noGrp="1"/>
          </p:cNvSpPr>
          <p:nvPr>
            <p:ph type="sldNum" sz="quarter" idx="12"/>
          </p:nvPr>
        </p:nvSpPr>
        <p:spPr>
          <a:xfrm>
            <a:off x="9192344" y="6338206"/>
            <a:ext cx="2743200" cy="365125"/>
          </a:xfrm>
        </p:spPr>
        <p:txBody>
          <a:bodyPr/>
          <a:lstStyle>
            <a:lvl1pPr>
              <a:defRPr b="1">
                <a:solidFill>
                  <a:schemeClr val="bg1"/>
                </a:solidFill>
                <a:latin typeface="Arial" panose="020B0604020202020204" pitchFamily="34" charset="0"/>
                <a:cs typeface="Arial" panose="020B0604020202020204" pitchFamily="34" charset="0"/>
              </a:defRPr>
            </a:lvl1pPr>
          </a:lstStyle>
          <a:p>
            <a:fld id="{6B2FE139-BF3E-4C87-A3AC-2A06C2C9A6C4}" type="slidenum">
              <a:rPr lang="en-AU" smtClean="0"/>
              <a:pPr/>
              <a:t>‹#›</a:t>
            </a:fld>
            <a:endParaRPr lang="en-AU"/>
          </a:p>
        </p:txBody>
      </p:sp>
      <p:cxnSp>
        <p:nvCxnSpPr>
          <p:cNvPr id="8" name="Straight Connector 7">
            <a:extLst>
              <a:ext uri="{FF2B5EF4-FFF2-40B4-BE49-F238E27FC236}">
                <a16:creationId xmlns:a16="http://schemas.microsoft.com/office/drawing/2014/main" id="{C9DE838F-0D76-4EEA-8727-ABDF7F31DD85}"/>
              </a:ext>
            </a:extLst>
          </p:cNvPr>
          <p:cNvCxnSpPr>
            <a:cxnSpLocks/>
          </p:cNvCxnSpPr>
          <p:nvPr userDrawn="1"/>
        </p:nvCxnSpPr>
        <p:spPr>
          <a:xfrm>
            <a:off x="407368" y="900147"/>
            <a:ext cx="1138007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1B550F0E-745B-4623-9D35-EE025CB08F67}"/>
              </a:ext>
            </a:extLst>
          </p:cNvPr>
          <p:cNvSpPr/>
          <p:nvPr userDrawn="1"/>
        </p:nvSpPr>
        <p:spPr>
          <a:xfrm>
            <a:off x="-15070" y="0"/>
            <a:ext cx="150422" cy="6858000"/>
          </a:xfrm>
          <a:prstGeom prst="rect">
            <a:avLst/>
          </a:prstGeom>
          <a:solidFill>
            <a:srgbClr val="AEAA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73071784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365BFD16-F2D7-8291-4849-1988845DFBC3}"/>
              </a:ext>
            </a:extLst>
          </p:cNvPr>
          <p:cNvSpPr>
            <a:spLocks noGrp="1"/>
          </p:cNvSpPr>
          <p:nvPr>
            <p:ph type="dt" sz="half" idx="10"/>
          </p:nvPr>
        </p:nvSpPr>
        <p:spPr>
          <a:xfrm>
            <a:off x="404935" y="6356350"/>
            <a:ext cx="2743200" cy="365125"/>
          </a:xfrm>
        </p:spPr>
        <p:txBody>
          <a:bodyPr/>
          <a:lstStyle>
            <a:lvl1pPr>
              <a:defRPr/>
            </a:lvl1pPr>
          </a:lstStyle>
          <a:p>
            <a:r>
              <a:rPr lang="en-AU"/>
              <a:t>May 2025</a:t>
            </a:r>
          </a:p>
        </p:txBody>
      </p:sp>
      <p:sp>
        <p:nvSpPr>
          <p:cNvPr id="5" name="Footer Placeholder 4">
            <a:extLst>
              <a:ext uri="{FF2B5EF4-FFF2-40B4-BE49-F238E27FC236}">
                <a16:creationId xmlns:a16="http://schemas.microsoft.com/office/drawing/2014/main" id="{E80CC998-79AC-0BE5-D272-D8087B7C85FF}"/>
              </a:ext>
            </a:extLst>
          </p:cNvPr>
          <p:cNvSpPr>
            <a:spLocks noGrp="1"/>
          </p:cNvSpPr>
          <p:nvPr>
            <p:ph type="ftr" sz="quarter" idx="11"/>
          </p:nvPr>
        </p:nvSpPr>
        <p:spPr>
          <a:xfrm>
            <a:off x="4038598" y="6356350"/>
            <a:ext cx="4114800" cy="365125"/>
          </a:xfrm>
        </p:spPr>
        <p:txBody>
          <a:bodyPr/>
          <a:lstStyle/>
          <a:p>
            <a:r>
              <a:rPr lang="en-AU"/>
              <a:t>Company Presentation</a:t>
            </a:r>
          </a:p>
        </p:txBody>
      </p:sp>
      <p:sp>
        <p:nvSpPr>
          <p:cNvPr id="6" name="Slide Number Placeholder 5">
            <a:extLst>
              <a:ext uri="{FF2B5EF4-FFF2-40B4-BE49-F238E27FC236}">
                <a16:creationId xmlns:a16="http://schemas.microsoft.com/office/drawing/2014/main" id="{2691A7FB-A0D6-9742-9DBD-56D8AA3B2B2B}"/>
              </a:ext>
            </a:extLst>
          </p:cNvPr>
          <p:cNvSpPr>
            <a:spLocks noGrp="1"/>
          </p:cNvSpPr>
          <p:nvPr>
            <p:ph type="sldNum" sz="quarter" idx="12"/>
          </p:nvPr>
        </p:nvSpPr>
        <p:spPr>
          <a:xfrm>
            <a:off x="9043862" y="6356350"/>
            <a:ext cx="2743200" cy="365125"/>
          </a:xfrm>
        </p:spPr>
        <p:txBody>
          <a:bodyPr/>
          <a:lstStyle/>
          <a:p>
            <a:fld id="{A16DFBA3-2D4B-4328-8F6C-3536E85499F2}" type="slidenum">
              <a:rPr lang="en-AU" smtClean="0"/>
              <a:t>‹#›</a:t>
            </a:fld>
            <a:endParaRPr lang="en-AU"/>
          </a:p>
        </p:txBody>
      </p:sp>
    </p:spTree>
    <p:extLst>
      <p:ext uri="{BB962C8B-B14F-4D97-AF65-F5344CB8AC3E}">
        <p14:creationId xmlns:p14="http://schemas.microsoft.com/office/powerpoint/2010/main" val="6671984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0890D3-B003-8198-91C8-8BF69E5F55C2}"/>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593D7989-DEA2-D7B5-91FB-755D31714AB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B592A190-07D0-A9E8-F9C6-52621703B799}"/>
              </a:ext>
            </a:extLst>
          </p:cNvPr>
          <p:cNvSpPr>
            <a:spLocks noGrp="1"/>
          </p:cNvSpPr>
          <p:nvPr>
            <p:ph type="dt" sz="half" idx="10"/>
          </p:nvPr>
        </p:nvSpPr>
        <p:spPr/>
        <p:txBody>
          <a:bodyPr/>
          <a:lstStyle/>
          <a:p>
            <a:fld id="{235E3F31-141C-412C-B0F9-BE763F6FB2C8}" type="datetimeFigureOut">
              <a:rPr lang="en-AU" smtClean="0"/>
              <a:t>22/03/2026</a:t>
            </a:fld>
            <a:endParaRPr lang="en-AU"/>
          </a:p>
        </p:txBody>
      </p:sp>
      <p:sp>
        <p:nvSpPr>
          <p:cNvPr id="5" name="Footer Placeholder 4">
            <a:extLst>
              <a:ext uri="{FF2B5EF4-FFF2-40B4-BE49-F238E27FC236}">
                <a16:creationId xmlns:a16="http://schemas.microsoft.com/office/drawing/2014/main" id="{5B870200-BEF7-65DE-0A36-BE1A12BA69BD}"/>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BF15D57D-36B9-8C9A-3B25-FA92ACBD07E8}"/>
              </a:ext>
            </a:extLst>
          </p:cNvPr>
          <p:cNvSpPr>
            <a:spLocks noGrp="1"/>
          </p:cNvSpPr>
          <p:nvPr>
            <p:ph type="sldNum" sz="quarter" idx="12"/>
          </p:nvPr>
        </p:nvSpPr>
        <p:spPr/>
        <p:txBody>
          <a:bodyPr/>
          <a:lstStyle/>
          <a:p>
            <a:fld id="{A16DFBA3-2D4B-4328-8F6C-3536E85499F2}" type="slidenum">
              <a:rPr lang="en-AU" smtClean="0"/>
              <a:t>‹#›</a:t>
            </a:fld>
            <a:endParaRPr lang="en-AU"/>
          </a:p>
        </p:txBody>
      </p:sp>
    </p:spTree>
    <p:extLst>
      <p:ext uri="{BB962C8B-B14F-4D97-AF65-F5344CB8AC3E}">
        <p14:creationId xmlns:p14="http://schemas.microsoft.com/office/powerpoint/2010/main" val="20323188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F0E36A-E7BB-8797-0A7C-2D7AF10AB17A}"/>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35156930-461A-4901-7A04-14604B3D64E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43596E04-6E9A-4EF2-BDB9-3B50A37B70E1}"/>
              </a:ext>
            </a:extLst>
          </p:cNvPr>
          <p:cNvSpPr>
            <a:spLocks noGrp="1"/>
          </p:cNvSpPr>
          <p:nvPr>
            <p:ph type="dt" sz="half" idx="10"/>
          </p:nvPr>
        </p:nvSpPr>
        <p:spPr/>
        <p:txBody>
          <a:bodyPr/>
          <a:lstStyle/>
          <a:p>
            <a:endParaRPr lang="en-AU"/>
          </a:p>
        </p:txBody>
      </p:sp>
      <p:sp>
        <p:nvSpPr>
          <p:cNvPr id="5" name="Footer Placeholder 4">
            <a:extLst>
              <a:ext uri="{FF2B5EF4-FFF2-40B4-BE49-F238E27FC236}">
                <a16:creationId xmlns:a16="http://schemas.microsoft.com/office/drawing/2014/main" id="{CCF7DD25-BBEB-346B-10A0-305840B69F98}"/>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AC565987-C119-07B3-933D-CC72D7AEDD56}"/>
              </a:ext>
            </a:extLst>
          </p:cNvPr>
          <p:cNvSpPr>
            <a:spLocks noGrp="1"/>
          </p:cNvSpPr>
          <p:nvPr>
            <p:ph type="sldNum" sz="quarter" idx="12"/>
          </p:nvPr>
        </p:nvSpPr>
        <p:spPr/>
        <p:txBody>
          <a:bodyPr/>
          <a:lstStyle/>
          <a:p>
            <a:fld id="{6B2FE139-BF3E-4C87-A3AC-2A06C2C9A6C4}" type="slidenum">
              <a:rPr lang="en-AU" smtClean="0"/>
              <a:t>‹#›</a:t>
            </a:fld>
            <a:endParaRPr lang="en-AU"/>
          </a:p>
        </p:txBody>
      </p:sp>
    </p:spTree>
    <p:extLst>
      <p:ext uri="{BB962C8B-B14F-4D97-AF65-F5344CB8AC3E}">
        <p14:creationId xmlns:p14="http://schemas.microsoft.com/office/powerpoint/2010/main" val="423546619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69CE9D5-4F7F-49F6-B0EC-F7444E609A7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1CAFC6BE-BF6A-4582-A8F7-C326E85030C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BF4AC40D-61CB-4485-A78E-E68A4D2D152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AU"/>
          </a:p>
        </p:txBody>
      </p:sp>
      <p:sp>
        <p:nvSpPr>
          <p:cNvPr id="5" name="Footer Placeholder 4">
            <a:extLst>
              <a:ext uri="{FF2B5EF4-FFF2-40B4-BE49-F238E27FC236}">
                <a16:creationId xmlns:a16="http://schemas.microsoft.com/office/drawing/2014/main" id="{7ACE82DD-D993-4E34-B538-23988D3308B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B4F2857F-8492-4CAD-A8D4-4ABD9255B66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2FE139-BF3E-4C87-A3AC-2A06C2C9A6C4}" type="slidenum">
              <a:rPr lang="en-AU" smtClean="0"/>
              <a:t>‹#›</a:t>
            </a:fld>
            <a:endParaRPr lang="en-AU"/>
          </a:p>
        </p:txBody>
      </p:sp>
    </p:spTree>
    <p:extLst>
      <p:ext uri="{BB962C8B-B14F-4D97-AF65-F5344CB8AC3E}">
        <p14:creationId xmlns:p14="http://schemas.microsoft.com/office/powerpoint/2010/main" val="2917653261"/>
      </p:ext>
    </p:extLst>
  </p:cSld>
  <p:clrMap bg1="lt1" tx1="dk1" bg2="lt2" tx2="dk2" accent1="accent1" accent2="accent2" accent3="accent3" accent4="accent4" accent5="accent5" accent6="accent6" hlink="hlink" folHlink="folHlink"/>
  <p:sldLayoutIdLst>
    <p:sldLayoutId id="2147483770" r:id="rId1"/>
    <p:sldLayoutId id="2147483728" r:id="rId2"/>
    <p:sldLayoutId id="2147483773" r:id="rId3"/>
    <p:sldLayoutId id="2147483723" r:id="rId4"/>
    <p:sldLayoutId id="2147483772" r:id="rId5"/>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DB9FC59-0427-CCAE-BE24-B34461BF2D1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3C4CDF73-D5DA-5475-02EB-4B3A8993129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77CDA99E-48B8-7197-C569-4B4EF2C5D93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5E3F31-141C-412C-B0F9-BE763F6FB2C8}" type="datetimeFigureOut">
              <a:rPr lang="en-AU" smtClean="0"/>
              <a:t>22/03/2026</a:t>
            </a:fld>
            <a:endParaRPr lang="en-AU"/>
          </a:p>
        </p:txBody>
      </p:sp>
      <p:sp>
        <p:nvSpPr>
          <p:cNvPr id="5" name="Footer Placeholder 4">
            <a:extLst>
              <a:ext uri="{FF2B5EF4-FFF2-40B4-BE49-F238E27FC236}">
                <a16:creationId xmlns:a16="http://schemas.microsoft.com/office/drawing/2014/main" id="{1D459A13-9D80-E7D1-9EBE-A416AA0EB1B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019CD143-B72A-D2E3-69B9-CFA86D33C3C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6DFBA3-2D4B-4328-8F6C-3536E85499F2}" type="slidenum">
              <a:rPr lang="en-AU" smtClean="0"/>
              <a:t>‹#›</a:t>
            </a:fld>
            <a:endParaRPr lang="en-AU"/>
          </a:p>
        </p:txBody>
      </p:sp>
    </p:spTree>
    <p:extLst>
      <p:ext uri="{BB962C8B-B14F-4D97-AF65-F5344CB8AC3E}">
        <p14:creationId xmlns:p14="http://schemas.microsoft.com/office/powerpoint/2010/main" val="4023688999"/>
      </p:ext>
    </p:extLst>
  </p:cSld>
  <p:clrMap bg1="lt1" tx1="dk1" bg2="lt2" tx2="dk2" accent1="accent1" accent2="accent2" accent3="accent3" accent4="accent4" accent5="accent5" accent6="accent6" hlink="hlink" folHlink="folHlink"/>
  <p:sldLayoutIdLst>
    <p:sldLayoutId id="214748377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69CE9D5-4F7F-49F6-B0EC-F7444E609A7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1CAFC6BE-BF6A-4582-A8F7-C326E85030C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BF4AC40D-61CB-4485-A78E-E68A4D2D152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AU"/>
          </a:p>
        </p:txBody>
      </p:sp>
      <p:sp>
        <p:nvSpPr>
          <p:cNvPr id="5" name="Footer Placeholder 4">
            <a:extLst>
              <a:ext uri="{FF2B5EF4-FFF2-40B4-BE49-F238E27FC236}">
                <a16:creationId xmlns:a16="http://schemas.microsoft.com/office/drawing/2014/main" id="{7ACE82DD-D993-4E34-B538-23988D3308B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B4F2857F-8492-4CAD-A8D4-4ABD9255B66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2FE139-BF3E-4C87-A3AC-2A06C2C9A6C4}" type="slidenum">
              <a:rPr lang="en-AU" smtClean="0"/>
              <a:t>‹#›</a:t>
            </a:fld>
            <a:endParaRPr lang="en-AU"/>
          </a:p>
        </p:txBody>
      </p:sp>
    </p:spTree>
    <p:extLst>
      <p:ext uri="{BB962C8B-B14F-4D97-AF65-F5344CB8AC3E}">
        <p14:creationId xmlns:p14="http://schemas.microsoft.com/office/powerpoint/2010/main" val="3667234468"/>
      </p:ext>
    </p:extLst>
  </p:cSld>
  <p:clrMap bg1="lt1" tx1="dk1" bg2="lt2" tx2="dk2" accent1="accent1" accent2="accent2" accent3="accent3" accent4="accent4" accent5="accent5" accent6="accent6" hlink="hlink" folHlink="folHlink"/>
  <p:sldLayoutIdLst>
    <p:sldLayoutId id="2147483775"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5.xml"/><Relationship Id="rId1" Type="http://schemas.openxmlformats.org/officeDocument/2006/relationships/tags" Target="../tags/tag1.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5.xml"/><Relationship Id="rId1" Type="http://schemas.openxmlformats.org/officeDocument/2006/relationships/tags" Target="../tags/tag2.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8.png"/><Relationship Id="rId7" Type="http://schemas.openxmlformats.org/officeDocument/2006/relationships/image" Target="../media/image16.svg"/><Relationship Id="rId12" Type="http://schemas.openxmlformats.org/officeDocument/2006/relationships/image" Target="../media/image21.sv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svg"/><Relationship Id="rId10" Type="http://schemas.openxmlformats.org/officeDocument/2006/relationships/image" Target="../media/image19.svg"/><Relationship Id="rId4" Type="http://schemas.openxmlformats.org/officeDocument/2006/relationships/image" Target="../media/image13.png"/><Relationship Id="rId9" Type="http://schemas.openxmlformats.org/officeDocument/2006/relationships/image" Target="../media/image1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image" Target="../media/image8.png"/><Relationship Id="rId1" Type="http://schemas.openxmlformats.org/officeDocument/2006/relationships/slideLayout" Target="../slideLayouts/slideLayout5.xml"/><Relationship Id="rId4" Type="http://schemas.openxmlformats.org/officeDocument/2006/relationships/image" Target="../media/image2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BB7A4AC-1AFB-B4D7-1DAD-826731EA7A4D}"/>
              </a:ext>
            </a:extLst>
          </p:cNvPr>
          <p:cNvSpPr txBox="1">
            <a:spLocks/>
          </p:cNvSpPr>
          <p:nvPr/>
        </p:nvSpPr>
        <p:spPr>
          <a:xfrm>
            <a:off x="2852681" y="2564904"/>
            <a:ext cx="6486636" cy="110050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5500" kern="1200" spc="60" baseline="0">
                <a:solidFill>
                  <a:schemeClr val="bg1"/>
                </a:solidFill>
                <a:latin typeface="Impact" panose="020B0806030902050204" pitchFamily="34" charset="0"/>
                <a:ea typeface="Open Sans" panose="020B0606030504020204" pitchFamily="34" charset="0"/>
                <a:cs typeface="Open Sans" panose="020B0606030504020204" pitchFamily="34" charset="0"/>
              </a:defRPr>
            </a:lvl1pPr>
          </a:lstStyle>
          <a:p>
            <a:pPr algn="ctr"/>
            <a:r>
              <a:rPr lang="en-AU" sz="4000" spc="300"/>
              <a:t>Gum Creek Gold Project</a:t>
            </a:r>
          </a:p>
        </p:txBody>
      </p:sp>
      <p:sp>
        <p:nvSpPr>
          <p:cNvPr id="5" name="Subtitle 3">
            <a:extLst>
              <a:ext uri="{FF2B5EF4-FFF2-40B4-BE49-F238E27FC236}">
                <a16:creationId xmlns:a16="http://schemas.microsoft.com/office/drawing/2014/main" id="{F178E729-6E76-B5D4-A381-F89C18106C4E}"/>
              </a:ext>
            </a:extLst>
          </p:cNvPr>
          <p:cNvSpPr txBox="1">
            <a:spLocks/>
          </p:cNvSpPr>
          <p:nvPr/>
        </p:nvSpPr>
        <p:spPr bwMode="auto">
          <a:xfrm>
            <a:off x="466823" y="6500396"/>
            <a:ext cx="1228627" cy="338554"/>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spAutoFit/>
          </a:bodyPr>
          <a:lstStyle>
            <a:lvl1pPr marL="266700" indent="-266700" algn="l" rtl="0" eaLnBrk="0" fontAlgn="base" hangingPunct="0">
              <a:spcBef>
                <a:spcPct val="20000"/>
              </a:spcBef>
              <a:spcAft>
                <a:spcPct val="0"/>
              </a:spcAft>
              <a:buClr>
                <a:srgbClr val="663300"/>
              </a:buClr>
              <a:buSzPct val="75000"/>
              <a:buBlip>
                <a:blip r:embed="rId2"/>
              </a:buBlip>
              <a:defRPr sz="2600">
                <a:solidFill>
                  <a:schemeClr val="tx1"/>
                </a:solidFill>
                <a:latin typeface="+mn-lt"/>
                <a:ea typeface="+mn-ea"/>
                <a:cs typeface="+mn-cs"/>
              </a:defRPr>
            </a:lvl1pPr>
            <a:lvl2pPr marL="628650" indent="-182563" algn="l" rtl="0" eaLnBrk="0" fontAlgn="base" hangingPunct="0">
              <a:spcBef>
                <a:spcPct val="20000"/>
              </a:spcBef>
              <a:spcAft>
                <a:spcPct val="0"/>
              </a:spcAft>
              <a:buClr>
                <a:srgbClr val="663300"/>
              </a:buClr>
              <a:buSzPct val="75000"/>
              <a:buFont typeface="Arial Narrow" pitchFamily="34" charset="0"/>
              <a:buBlip>
                <a:blip r:embed="rId2"/>
              </a:buBlip>
              <a:defRPr sz="2500" i="1">
                <a:solidFill>
                  <a:srgbClr val="7C6234"/>
                </a:solidFill>
                <a:latin typeface="+mn-lt"/>
              </a:defRPr>
            </a:lvl2pPr>
            <a:lvl3pPr marL="989013" indent="-180975" algn="l" rtl="0" eaLnBrk="0" fontAlgn="base" hangingPunct="0">
              <a:spcBef>
                <a:spcPct val="20000"/>
              </a:spcBef>
              <a:spcAft>
                <a:spcPct val="0"/>
              </a:spcAft>
              <a:buClr>
                <a:srgbClr val="663300"/>
              </a:buClr>
              <a:buSzPct val="75000"/>
              <a:buFont typeface="Arial Narrow" pitchFamily="34" charset="0"/>
              <a:buBlip>
                <a:blip r:embed="rId2"/>
              </a:buBlip>
              <a:defRPr sz="2400" i="1">
                <a:solidFill>
                  <a:srgbClr val="7C6234"/>
                </a:solidFill>
                <a:latin typeface="+mn-lt"/>
              </a:defRPr>
            </a:lvl3pPr>
            <a:lvl4pPr marL="1343025" indent="-174625" algn="l" rtl="0" eaLnBrk="0" fontAlgn="base" hangingPunct="0">
              <a:spcBef>
                <a:spcPct val="20000"/>
              </a:spcBef>
              <a:spcAft>
                <a:spcPct val="0"/>
              </a:spcAft>
              <a:buClr>
                <a:srgbClr val="663300"/>
              </a:buClr>
              <a:buSzPct val="75000"/>
              <a:buFont typeface="Arial Narrow" pitchFamily="34" charset="0"/>
              <a:buBlip>
                <a:blip r:embed="rId2"/>
              </a:buBlip>
              <a:defRPr sz="2000" i="1">
                <a:solidFill>
                  <a:srgbClr val="7C6234"/>
                </a:solidFill>
                <a:latin typeface="+mn-lt"/>
              </a:defRPr>
            </a:lvl4pPr>
            <a:lvl5pPr marL="1704975" indent="-180975" algn="l" rtl="0" eaLnBrk="0" fontAlgn="base" hangingPunct="0">
              <a:spcBef>
                <a:spcPct val="20000"/>
              </a:spcBef>
              <a:spcAft>
                <a:spcPct val="0"/>
              </a:spcAft>
              <a:buClr>
                <a:srgbClr val="663300"/>
              </a:buClr>
              <a:buSzPct val="75000"/>
              <a:buFont typeface="Arial Narrow" pitchFamily="34" charset="0"/>
              <a:buBlip>
                <a:blip r:embed="rId2"/>
              </a:buBlip>
              <a:defRPr sz="2000" i="1">
                <a:solidFill>
                  <a:srgbClr val="7C6234"/>
                </a:solidFill>
                <a:latin typeface="+mn-lt"/>
              </a:defRPr>
            </a:lvl5pPr>
            <a:lvl6pPr marL="2162175" indent="-180975" algn="l" rtl="0" fontAlgn="base">
              <a:spcBef>
                <a:spcPct val="20000"/>
              </a:spcBef>
              <a:spcAft>
                <a:spcPct val="0"/>
              </a:spcAft>
              <a:buClr>
                <a:srgbClr val="663300"/>
              </a:buClr>
              <a:buSzPct val="75000"/>
              <a:buFont typeface="Arial Narrow" pitchFamily="34" charset="0"/>
              <a:buBlip>
                <a:blip r:embed="rId2"/>
              </a:buBlip>
              <a:defRPr sz="2000" i="1">
                <a:solidFill>
                  <a:srgbClr val="7C6234"/>
                </a:solidFill>
                <a:latin typeface="+mn-lt"/>
              </a:defRPr>
            </a:lvl6pPr>
            <a:lvl7pPr marL="2619375" indent="-180975" algn="l" rtl="0" fontAlgn="base">
              <a:spcBef>
                <a:spcPct val="20000"/>
              </a:spcBef>
              <a:spcAft>
                <a:spcPct val="0"/>
              </a:spcAft>
              <a:buClr>
                <a:srgbClr val="663300"/>
              </a:buClr>
              <a:buSzPct val="75000"/>
              <a:buFont typeface="Arial Narrow" pitchFamily="34" charset="0"/>
              <a:buBlip>
                <a:blip r:embed="rId2"/>
              </a:buBlip>
              <a:defRPr sz="2000" i="1">
                <a:solidFill>
                  <a:srgbClr val="7C6234"/>
                </a:solidFill>
                <a:latin typeface="+mn-lt"/>
              </a:defRPr>
            </a:lvl7pPr>
            <a:lvl8pPr marL="3076575" indent="-180975" algn="l" rtl="0" fontAlgn="base">
              <a:spcBef>
                <a:spcPct val="20000"/>
              </a:spcBef>
              <a:spcAft>
                <a:spcPct val="0"/>
              </a:spcAft>
              <a:buClr>
                <a:srgbClr val="663300"/>
              </a:buClr>
              <a:buSzPct val="75000"/>
              <a:buFont typeface="Arial Narrow" pitchFamily="34" charset="0"/>
              <a:buBlip>
                <a:blip r:embed="rId2"/>
              </a:buBlip>
              <a:defRPr sz="2000" i="1">
                <a:solidFill>
                  <a:srgbClr val="7C6234"/>
                </a:solidFill>
                <a:latin typeface="+mn-lt"/>
              </a:defRPr>
            </a:lvl8pPr>
            <a:lvl9pPr marL="3533775" indent="-180975" algn="l" rtl="0" fontAlgn="base">
              <a:spcBef>
                <a:spcPct val="20000"/>
              </a:spcBef>
              <a:spcAft>
                <a:spcPct val="0"/>
              </a:spcAft>
              <a:buClr>
                <a:srgbClr val="663300"/>
              </a:buClr>
              <a:buSzPct val="75000"/>
              <a:buFont typeface="Arial Narrow" pitchFamily="34" charset="0"/>
              <a:buBlip>
                <a:blip r:embed="rId2"/>
              </a:buBlip>
              <a:defRPr sz="2000" i="1">
                <a:solidFill>
                  <a:srgbClr val="7C6234"/>
                </a:solidFill>
                <a:latin typeface="+mn-lt"/>
              </a:defRPr>
            </a:lvl9pPr>
          </a:lstStyle>
          <a:p>
            <a:pPr marL="0" indent="0">
              <a:buFontTx/>
              <a:buNone/>
            </a:pPr>
            <a:r>
              <a:rPr lang="en-US" sz="1600" kern="0" dirty="0">
                <a:solidFill>
                  <a:schemeClr val="bg1"/>
                </a:solidFill>
                <a:latin typeface="Arial" panose="020B0604020202020204" pitchFamily="34" charset="0"/>
                <a:cs typeface="Arial" panose="020B0604020202020204" pitchFamily="34" charset="0"/>
              </a:rPr>
              <a:t>ASX: HRN</a:t>
            </a:r>
            <a:endParaRPr lang="en-AU" sz="1600" kern="0" dirty="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B379A23A-4E1F-3647-7E78-013BA2AA060A}"/>
              </a:ext>
            </a:extLst>
          </p:cNvPr>
          <p:cNvSpPr txBox="1">
            <a:spLocks/>
          </p:cNvSpPr>
          <p:nvPr/>
        </p:nvSpPr>
        <p:spPr>
          <a:xfrm>
            <a:off x="4003013" y="3871825"/>
            <a:ext cx="4185972" cy="67401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5500" kern="1200" spc="60" baseline="0">
                <a:solidFill>
                  <a:schemeClr val="bg1"/>
                </a:solidFill>
                <a:latin typeface="Impact" panose="020B0806030902050204" pitchFamily="34" charset="0"/>
                <a:ea typeface="Open Sans" panose="020B0606030504020204" pitchFamily="34" charset="0"/>
                <a:cs typeface="Open Sans" panose="020B0606030504020204" pitchFamily="34" charset="0"/>
              </a:defRPr>
            </a:lvl1pPr>
          </a:lstStyle>
          <a:p>
            <a:pPr algn="ctr"/>
            <a:r>
              <a:rPr lang="en-AU" sz="2400" spc="300" dirty="0"/>
              <a:t>Investor Presentation March 2026</a:t>
            </a:r>
          </a:p>
        </p:txBody>
      </p:sp>
      <p:pic>
        <p:nvPicPr>
          <p:cNvPr id="8" name="Picture 7">
            <a:extLst>
              <a:ext uri="{FF2B5EF4-FFF2-40B4-BE49-F238E27FC236}">
                <a16:creationId xmlns:a16="http://schemas.microsoft.com/office/drawing/2014/main" id="{49DEFB30-BDF3-E8B2-934B-55F9C44ED544}"/>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t="10235"/>
          <a:stretch/>
        </p:blipFill>
        <p:spPr>
          <a:xfrm>
            <a:off x="2600572" y="0"/>
            <a:ext cx="6990855" cy="1916832"/>
          </a:xfrm>
          <a:prstGeom prst="rect">
            <a:avLst/>
          </a:prstGeom>
          <a:effectLst/>
        </p:spPr>
      </p:pic>
    </p:spTree>
    <p:extLst>
      <p:ext uri="{BB962C8B-B14F-4D97-AF65-F5344CB8AC3E}">
        <p14:creationId xmlns:p14="http://schemas.microsoft.com/office/powerpoint/2010/main" val="16714685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C89742-A85F-D994-BE06-4169A797D0F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CD30291-38C0-A3E0-5E3A-1A7197B0D5F9}"/>
              </a:ext>
            </a:extLst>
          </p:cNvPr>
          <p:cNvSpPr txBox="1">
            <a:spLocks/>
          </p:cNvSpPr>
          <p:nvPr/>
        </p:nvSpPr>
        <p:spPr>
          <a:xfrm>
            <a:off x="404935" y="216120"/>
            <a:ext cx="9824400" cy="687611"/>
          </a:xfrm>
          <a:prstGeom prst="rect">
            <a:avLst/>
          </a:prstGeom>
        </p:spPr>
        <p:txBody>
          <a:bodyPr lIns="91440" tIns="45720" rIns="91440" bIns="45720" anchor="t">
            <a:normAutofit fontScale="97500"/>
          </a:bodyPr>
          <a:lstStyle>
            <a:defPPr>
              <a:defRPr lang="en-US"/>
            </a:defPPr>
            <a:lvl1pPr defTabSz="914400">
              <a:lnSpc>
                <a:spcPct val="90000"/>
              </a:lnSpc>
              <a:spcBef>
                <a:spcPct val="0"/>
              </a:spcBef>
              <a:buNone/>
              <a:defRPr sz="4400">
                <a:solidFill>
                  <a:srgbClr val="0C3553"/>
                </a:solidFill>
                <a:latin typeface="Impact" panose="020B0806030902050204" pitchFamily="34" charset="0"/>
                <a:ea typeface="+mj-ea"/>
                <a:cs typeface="+mj-cs"/>
              </a:defRPr>
            </a:lvl1pPr>
          </a:lstStyle>
          <a:p>
            <a:r>
              <a:rPr lang="en-AU" dirty="0">
                <a:latin typeface="Impact"/>
              </a:rPr>
              <a:t>Investment Highlights</a:t>
            </a:r>
            <a:endParaRPr lang="en-AU" dirty="0"/>
          </a:p>
        </p:txBody>
      </p:sp>
      <p:graphicFrame>
        <p:nvGraphicFramePr>
          <p:cNvPr id="6" name="Table 5">
            <a:extLst>
              <a:ext uri="{FF2B5EF4-FFF2-40B4-BE49-F238E27FC236}">
                <a16:creationId xmlns:a16="http://schemas.microsoft.com/office/drawing/2014/main" id="{66A51F9E-92F6-CB0C-2FC2-AACE5EE9895D}"/>
              </a:ext>
            </a:extLst>
          </p:cNvPr>
          <p:cNvGraphicFramePr>
            <a:graphicFrameLocks noGrp="1"/>
          </p:cNvGraphicFramePr>
          <p:nvPr>
            <p:extLst>
              <p:ext uri="{D42A27DB-BD31-4B8C-83A1-F6EECF244321}">
                <p14:modId xmlns:p14="http://schemas.microsoft.com/office/powerpoint/2010/main" val="1047325742"/>
              </p:ext>
            </p:extLst>
          </p:nvPr>
        </p:nvGraphicFramePr>
        <p:xfrm>
          <a:off x="404933" y="922579"/>
          <a:ext cx="4424241" cy="360680"/>
        </p:xfrm>
        <a:graphic>
          <a:graphicData uri="http://schemas.openxmlformats.org/drawingml/2006/table">
            <a:tbl>
              <a:tblPr firstRow="1" bandRow="1">
                <a:tableStyleId>{5C22544A-7EE6-4342-B048-85BDC9FD1C3A}</a:tableStyleId>
              </a:tblPr>
              <a:tblGrid>
                <a:gridCol w="4424241">
                  <a:extLst>
                    <a:ext uri="{9D8B030D-6E8A-4147-A177-3AD203B41FA5}">
                      <a16:colId xmlns:a16="http://schemas.microsoft.com/office/drawing/2014/main" val="1252281434"/>
                    </a:ext>
                  </a:extLst>
                </a:gridCol>
              </a:tblGrid>
              <a:tr h="0">
                <a:tc>
                  <a:txBody>
                    <a:bodyPr/>
                    <a:lstStyle/>
                    <a:p>
                      <a:r>
                        <a:rPr lang="en-AU" sz="1600" dirty="0">
                          <a:solidFill>
                            <a:srgbClr val="0C3553"/>
                          </a:solidFill>
                          <a:latin typeface="Arial" panose="020B0604020202020204" pitchFamily="34" charset="0"/>
                          <a:cs typeface="Arial" panose="020B0604020202020204" pitchFamily="34" charset="0"/>
                        </a:rPr>
                        <a:t>Gum Creek Gold Project</a:t>
                      </a:r>
                    </a:p>
                  </a:txBody>
                  <a:tcPr>
                    <a:lnB w="12700" cap="flat" cmpd="sng" algn="ctr">
                      <a:solidFill>
                        <a:srgbClr val="0C3553"/>
                      </a:solidFill>
                      <a:prstDash val="solid"/>
                      <a:round/>
                      <a:headEnd type="none" w="med" len="med"/>
                      <a:tailEnd type="none" w="med" len="med"/>
                    </a:lnB>
                    <a:noFill/>
                  </a:tcPr>
                </a:tc>
                <a:extLst>
                  <a:ext uri="{0D108BD9-81ED-4DB2-BD59-A6C34878D82A}">
                    <a16:rowId xmlns:a16="http://schemas.microsoft.com/office/drawing/2014/main" val="2577467326"/>
                  </a:ext>
                </a:extLst>
              </a:tr>
              <a:tr h="0">
                <a:tc>
                  <a:txBody>
                    <a:bodyPr/>
                    <a:lstStyle/>
                    <a:p>
                      <a:endParaRPr lang="en-AU" sz="100" dirty="0">
                        <a:solidFill>
                          <a:srgbClr val="0C3553"/>
                        </a:solidFill>
                        <a:latin typeface="Arial" panose="020B0604020202020204" pitchFamily="34" charset="0"/>
                        <a:cs typeface="Arial" panose="020B0604020202020204" pitchFamily="34" charset="0"/>
                      </a:endParaRPr>
                    </a:p>
                  </a:txBody>
                  <a:tcPr marT="0" marB="0">
                    <a:lnT w="12700" cap="flat" cmpd="sng" algn="ctr">
                      <a:solidFill>
                        <a:srgbClr val="0C3553"/>
                      </a:solidFill>
                      <a:prstDash val="solid"/>
                      <a:round/>
                      <a:headEnd type="none" w="med" len="med"/>
                      <a:tailEnd type="none" w="med" len="med"/>
                    </a:lnT>
                    <a:noFill/>
                  </a:tcPr>
                </a:tc>
                <a:extLst>
                  <a:ext uri="{0D108BD9-81ED-4DB2-BD59-A6C34878D82A}">
                    <a16:rowId xmlns:a16="http://schemas.microsoft.com/office/drawing/2014/main" val="2931148339"/>
                  </a:ext>
                </a:extLst>
              </a:tr>
            </a:tbl>
          </a:graphicData>
        </a:graphic>
      </p:graphicFrame>
      <p:cxnSp>
        <p:nvCxnSpPr>
          <p:cNvPr id="8" name="Straight Connector 7">
            <a:extLst>
              <a:ext uri="{FF2B5EF4-FFF2-40B4-BE49-F238E27FC236}">
                <a16:creationId xmlns:a16="http://schemas.microsoft.com/office/drawing/2014/main" id="{24373EB1-7E85-1636-0B39-1C729F4B2BB3}"/>
              </a:ext>
            </a:extLst>
          </p:cNvPr>
          <p:cNvCxnSpPr>
            <a:cxnSpLocks/>
          </p:cNvCxnSpPr>
          <p:nvPr/>
        </p:nvCxnSpPr>
        <p:spPr>
          <a:xfrm>
            <a:off x="404936" y="895452"/>
            <a:ext cx="11383200" cy="0"/>
          </a:xfrm>
          <a:prstGeom prst="line">
            <a:avLst/>
          </a:prstGeom>
          <a:ln>
            <a:solidFill>
              <a:srgbClr val="918C55"/>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424BA88D-83B5-C1B1-B83F-084D89544E0E}"/>
              </a:ext>
            </a:extLst>
          </p:cNvPr>
          <p:cNvCxnSpPr>
            <a:cxnSpLocks/>
          </p:cNvCxnSpPr>
          <p:nvPr/>
        </p:nvCxnSpPr>
        <p:spPr>
          <a:xfrm>
            <a:off x="404935" y="6305649"/>
            <a:ext cx="11383200" cy="0"/>
          </a:xfrm>
          <a:prstGeom prst="line">
            <a:avLst/>
          </a:prstGeom>
          <a:ln>
            <a:solidFill>
              <a:srgbClr val="918C55"/>
            </a:solidFill>
          </a:ln>
        </p:spPr>
        <p:style>
          <a:lnRef idx="1">
            <a:schemeClr val="accent1"/>
          </a:lnRef>
          <a:fillRef idx="0">
            <a:schemeClr val="accent1"/>
          </a:fillRef>
          <a:effectRef idx="0">
            <a:schemeClr val="accent1"/>
          </a:effectRef>
          <a:fontRef idx="minor">
            <a:schemeClr val="tx1"/>
          </a:fontRef>
        </p:style>
      </p:cxnSp>
      <p:pic>
        <p:nvPicPr>
          <p:cNvPr id="14" name="Picture 2" descr="Horizon Gold Limited - Horizon Gold">
            <a:extLst>
              <a:ext uri="{FF2B5EF4-FFF2-40B4-BE49-F238E27FC236}">
                <a16:creationId xmlns:a16="http://schemas.microsoft.com/office/drawing/2014/main" id="{B1AEC9B2-6CD2-F692-BB42-F73F1D72212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27513" y="-5450"/>
            <a:ext cx="1964487" cy="600601"/>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BDE91E8F-A0AA-A1A7-5E6A-397208C6AA35}"/>
              </a:ext>
            </a:extLst>
          </p:cNvPr>
          <p:cNvSpPr/>
          <p:nvPr/>
        </p:nvSpPr>
        <p:spPr>
          <a:xfrm>
            <a:off x="0" y="0"/>
            <a:ext cx="135352" cy="6858000"/>
          </a:xfrm>
          <a:prstGeom prst="rect">
            <a:avLst/>
          </a:prstGeom>
          <a:solidFill>
            <a:srgbClr val="AEAA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Title 2">
            <a:extLst>
              <a:ext uri="{FF2B5EF4-FFF2-40B4-BE49-F238E27FC236}">
                <a16:creationId xmlns:a16="http://schemas.microsoft.com/office/drawing/2014/main" id="{1E189B15-EDE3-4C6F-DB5B-6D286F76D05A}"/>
              </a:ext>
            </a:extLst>
          </p:cNvPr>
          <p:cNvSpPr txBox="1">
            <a:spLocks/>
          </p:cNvSpPr>
          <p:nvPr/>
        </p:nvSpPr>
        <p:spPr>
          <a:xfrm>
            <a:off x="404935" y="1370887"/>
            <a:ext cx="4138489" cy="4751616"/>
          </a:xfrm>
          <a:prstGeom prst="rect">
            <a:avLst/>
          </a:prstGeom>
        </p:spPr>
        <p:txBody>
          <a:bodyPr lIns="91440" tIns="45720" rIns="91440" bIns="4572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endParaRPr lang="en-AU" sz="1200" b="1" dirty="0">
              <a:solidFill>
                <a:srgbClr val="0C3553"/>
              </a:solidFill>
              <a:latin typeface="Arial"/>
              <a:cs typeface="Arial"/>
            </a:endParaRPr>
          </a:p>
          <a:p>
            <a:pPr>
              <a:spcAft>
                <a:spcPts val="600"/>
              </a:spcAft>
            </a:pPr>
            <a:r>
              <a:rPr lang="en-AU" sz="1200" b="1" dirty="0">
                <a:solidFill>
                  <a:srgbClr val="0C3553"/>
                </a:solidFill>
                <a:latin typeface="Arial"/>
                <a:cs typeface="Arial"/>
              </a:rPr>
              <a:t>Large-scale, High-Grade Restart</a:t>
            </a:r>
          </a:p>
          <a:p>
            <a:pPr marL="285750" indent="-285750">
              <a:spcBef>
                <a:spcPts val="300"/>
              </a:spcBef>
              <a:spcAft>
                <a:spcPts val="300"/>
              </a:spcAft>
              <a:buClr>
                <a:srgbClr val="918C55"/>
              </a:buClr>
              <a:buFont typeface="Wingdings" panose="05000000000000000000" pitchFamily="2" charset="2"/>
              <a:buChar char="§"/>
            </a:pPr>
            <a:r>
              <a:rPr lang="fr-FR" sz="1200" b="1" dirty="0">
                <a:solidFill>
                  <a:srgbClr val="0C3553"/>
                </a:solidFill>
                <a:latin typeface="Arial"/>
                <a:cs typeface="Arial"/>
              </a:rPr>
              <a:t>2.3Moz @ 1.9g/t Au* </a:t>
            </a:r>
            <a:r>
              <a:rPr lang="en-AU" sz="1200" dirty="0">
                <a:latin typeface="Arial"/>
                <a:cs typeface="Arial"/>
              </a:rPr>
              <a:t>(71% indicated)</a:t>
            </a:r>
          </a:p>
          <a:p>
            <a:pPr marL="285750" indent="-285750">
              <a:spcBef>
                <a:spcPts val="300"/>
              </a:spcBef>
              <a:spcAft>
                <a:spcPts val="300"/>
              </a:spcAft>
              <a:buClr>
                <a:srgbClr val="918C55"/>
              </a:buClr>
              <a:buFont typeface="Wingdings" panose="05000000000000000000" pitchFamily="2" charset="2"/>
              <a:buChar char="§"/>
            </a:pPr>
            <a:r>
              <a:rPr lang="en-AU" sz="1200" dirty="0">
                <a:latin typeface="Arial"/>
                <a:cs typeface="Arial"/>
              </a:rPr>
              <a:t>Gidgee Shear zone </a:t>
            </a:r>
            <a:r>
              <a:rPr lang="en-AU" sz="1200" dirty="0">
                <a:solidFill>
                  <a:srgbClr val="0C3553"/>
                </a:solidFill>
                <a:latin typeface="Arial"/>
                <a:cs typeface="Arial"/>
              </a:rPr>
              <a:t>(1.05Moz @ 2.17g/t Au*)</a:t>
            </a:r>
            <a:r>
              <a:rPr lang="en-AU" sz="1200" dirty="0">
                <a:latin typeface="Arial"/>
                <a:cs typeface="Arial"/>
              </a:rPr>
              <a:t> (66% indicated) and Howards </a:t>
            </a:r>
            <a:r>
              <a:rPr lang="en-AU" sz="1200" dirty="0">
                <a:solidFill>
                  <a:srgbClr val="0C3553"/>
                </a:solidFill>
                <a:latin typeface="Arial"/>
                <a:cs typeface="Arial"/>
              </a:rPr>
              <a:t>(245koz @ 1.11g/t Au*)</a:t>
            </a:r>
            <a:r>
              <a:rPr lang="en-AU" sz="1200" dirty="0">
                <a:latin typeface="Arial"/>
                <a:cs typeface="Arial"/>
              </a:rPr>
              <a:t> (90% indicated</a:t>
            </a:r>
          </a:p>
          <a:p>
            <a:pPr>
              <a:spcBef>
                <a:spcPts val="300"/>
              </a:spcBef>
              <a:spcAft>
                <a:spcPts val="300"/>
              </a:spcAft>
              <a:buClr>
                <a:srgbClr val="918C55"/>
              </a:buClr>
            </a:pPr>
            <a:endParaRPr lang="en-AU" sz="1200" b="1" dirty="0">
              <a:solidFill>
                <a:srgbClr val="0C3553"/>
              </a:solidFill>
              <a:latin typeface="Arial"/>
              <a:cs typeface="Arial"/>
            </a:endParaRPr>
          </a:p>
          <a:p>
            <a:pPr>
              <a:spcAft>
                <a:spcPts val="600"/>
              </a:spcAft>
            </a:pPr>
            <a:r>
              <a:rPr lang="en-AU" sz="1200" b="1" dirty="0">
                <a:solidFill>
                  <a:srgbClr val="0C3553"/>
                </a:solidFill>
                <a:latin typeface="Arial" panose="020B0604020202020204" pitchFamily="34" charset="0"/>
                <a:cs typeface="Arial" panose="020B0604020202020204" pitchFamily="34" charset="0"/>
              </a:rPr>
              <a:t>Feasibility Study due in 1HCY26</a:t>
            </a:r>
            <a:endParaRPr lang="en-AU" sz="1200" b="1" strike="sngStrike" dirty="0">
              <a:solidFill>
                <a:srgbClr val="FF0000"/>
              </a:solidFill>
              <a:highlight>
                <a:srgbClr val="FFFF00"/>
              </a:highlight>
              <a:latin typeface="Arial" panose="020B0604020202020204" pitchFamily="34" charset="0"/>
              <a:cs typeface="Arial" panose="020B0604020202020204" pitchFamily="34" charset="0"/>
            </a:endParaRPr>
          </a:p>
          <a:p>
            <a:pPr marL="285750" indent="-285750">
              <a:spcBef>
                <a:spcPts val="300"/>
              </a:spcBef>
              <a:spcAft>
                <a:spcPts val="300"/>
              </a:spcAft>
              <a:buClr>
                <a:srgbClr val="918C55"/>
              </a:buClr>
              <a:buFont typeface="Wingdings" panose="05000000000000000000" pitchFamily="2" charset="2"/>
              <a:buChar char="§"/>
            </a:pPr>
            <a:r>
              <a:rPr lang="en-AU" sz="1200" dirty="0">
                <a:latin typeface="Arial" panose="020B0604020202020204" pitchFamily="34" charset="0"/>
                <a:cs typeface="Arial" panose="020B0604020202020204" pitchFamily="34" charset="0"/>
              </a:rPr>
              <a:t>Shallow, free milling open </a:t>
            </a:r>
            <a:r>
              <a:rPr lang="en-AU" sz="1200" dirty="0" err="1">
                <a:latin typeface="Arial" panose="020B0604020202020204" pitchFamily="34" charset="0"/>
                <a:cs typeface="Arial" panose="020B0604020202020204" pitchFamily="34" charset="0"/>
              </a:rPr>
              <a:t>pittable</a:t>
            </a:r>
            <a:r>
              <a:rPr lang="en-AU" sz="1200" dirty="0">
                <a:latin typeface="Arial" panose="020B0604020202020204" pitchFamily="34" charset="0"/>
                <a:cs typeface="Arial" panose="020B0604020202020204" pitchFamily="34" charset="0"/>
              </a:rPr>
              <a:t> feed from the Gidgee Shear Zone and Howards mining areas</a:t>
            </a:r>
          </a:p>
          <a:p>
            <a:pPr marL="285750" indent="-285750">
              <a:spcBef>
                <a:spcPts val="300"/>
              </a:spcBef>
              <a:spcAft>
                <a:spcPts val="300"/>
              </a:spcAft>
              <a:buClr>
                <a:srgbClr val="918C55"/>
              </a:buClr>
              <a:buFont typeface="Wingdings" panose="05000000000000000000" pitchFamily="2" charset="2"/>
              <a:buChar char="§"/>
            </a:pPr>
            <a:endParaRPr lang="en-AU" sz="1200" dirty="0">
              <a:latin typeface="Arial" panose="020B0604020202020204" pitchFamily="34" charset="0"/>
              <a:cs typeface="Arial" panose="020B0604020202020204" pitchFamily="34" charset="0"/>
            </a:endParaRPr>
          </a:p>
          <a:p>
            <a:pPr>
              <a:spcAft>
                <a:spcPts val="600"/>
              </a:spcAft>
            </a:pPr>
            <a:r>
              <a:rPr lang="en-AU" sz="1200" b="1" dirty="0">
                <a:solidFill>
                  <a:srgbClr val="0C3553"/>
                </a:solidFill>
                <a:latin typeface="Arial"/>
                <a:cs typeface="Arial"/>
              </a:rPr>
              <a:t>80km-long underexplored greenstone belt</a:t>
            </a:r>
          </a:p>
          <a:p>
            <a:pPr marL="285750" indent="-285750">
              <a:spcBef>
                <a:spcPts val="300"/>
              </a:spcBef>
              <a:spcAft>
                <a:spcPts val="300"/>
              </a:spcAft>
              <a:buClr>
                <a:srgbClr val="918C55"/>
              </a:buClr>
              <a:buFont typeface="Wingdings" panose="05000000000000000000" pitchFamily="2" charset="2"/>
              <a:buChar char="§"/>
            </a:pPr>
            <a:r>
              <a:rPr lang="en-AU" sz="1200" dirty="0">
                <a:latin typeface="Arial"/>
                <a:cs typeface="Arial"/>
              </a:rPr>
              <a:t>Assays pending at Kingfisher – historic intersections including </a:t>
            </a:r>
            <a:r>
              <a:rPr lang="en-AU" sz="1200" b="1" dirty="0">
                <a:solidFill>
                  <a:srgbClr val="0C3553"/>
                </a:solidFill>
                <a:latin typeface="Arial"/>
                <a:cs typeface="Arial"/>
              </a:rPr>
              <a:t>15m @ 28.5g/t Au, 10m @ 8.9g/t Au**</a:t>
            </a:r>
          </a:p>
          <a:p>
            <a:pPr marL="285750" indent="-285750">
              <a:spcBef>
                <a:spcPts val="300"/>
              </a:spcBef>
              <a:spcAft>
                <a:spcPts val="300"/>
              </a:spcAft>
              <a:buClr>
                <a:srgbClr val="918C55"/>
              </a:buClr>
              <a:buFont typeface="Wingdings" panose="05000000000000000000" pitchFamily="2" charset="2"/>
              <a:buChar char="§"/>
            </a:pPr>
            <a:r>
              <a:rPr lang="en-AU" sz="1200" dirty="0">
                <a:latin typeface="Arial"/>
                <a:cs typeface="Arial"/>
              </a:rPr>
              <a:t>Currently drilling Omega </a:t>
            </a:r>
            <a:r>
              <a:rPr lang="en-AU" sz="1200">
                <a:latin typeface="Arial"/>
                <a:cs typeface="Arial"/>
              </a:rPr>
              <a:t>– historic </a:t>
            </a:r>
            <a:r>
              <a:rPr lang="en-AU" sz="1200" dirty="0">
                <a:latin typeface="Arial"/>
                <a:cs typeface="Arial"/>
              </a:rPr>
              <a:t>intersections including </a:t>
            </a:r>
            <a:r>
              <a:rPr lang="en-AU" sz="1200" b="1" dirty="0">
                <a:solidFill>
                  <a:srgbClr val="0C3553"/>
                </a:solidFill>
                <a:latin typeface="Arial"/>
                <a:cs typeface="Arial"/>
              </a:rPr>
              <a:t>30m @ 21.1g/t Au, 13m @ 10.8g/t Au</a:t>
            </a:r>
          </a:p>
          <a:p>
            <a:pPr marL="285750" indent="-285750">
              <a:spcBef>
                <a:spcPts val="300"/>
              </a:spcBef>
              <a:spcAft>
                <a:spcPts val="300"/>
              </a:spcAft>
              <a:buClr>
                <a:srgbClr val="918C55"/>
              </a:buClr>
              <a:buFont typeface="Wingdings" panose="05000000000000000000" pitchFamily="2" charset="2"/>
              <a:buChar char="§"/>
            </a:pPr>
            <a:endParaRPr lang="en-AU" sz="1200" b="1" dirty="0">
              <a:solidFill>
                <a:srgbClr val="0C3553"/>
              </a:solidFill>
              <a:latin typeface="Arial"/>
              <a:cs typeface="Arial"/>
            </a:endParaRPr>
          </a:p>
          <a:p>
            <a:pPr>
              <a:spcAft>
                <a:spcPts val="600"/>
              </a:spcAft>
            </a:pPr>
            <a:r>
              <a:rPr lang="en-AU" sz="1200" b="1" dirty="0">
                <a:solidFill>
                  <a:srgbClr val="0C3553"/>
                </a:solidFill>
                <a:latin typeface="Arial" panose="020B0604020202020204" pitchFamily="34" charset="0"/>
                <a:cs typeface="Arial" panose="020B0604020202020204" pitchFamily="34" charset="0"/>
              </a:rPr>
              <a:t>Existing Mining Leases in a prolific WA gold district</a:t>
            </a:r>
          </a:p>
          <a:p>
            <a:pPr marL="285750" indent="-285750">
              <a:spcBef>
                <a:spcPts val="300"/>
              </a:spcBef>
              <a:spcAft>
                <a:spcPts val="300"/>
              </a:spcAft>
              <a:buClr>
                <a:srgbClr val="918C55"/>
              </a:buClr>
              <a:buFont typeface="Wingdings" panose="05000000000000000000" pitchFamily="2" charset="2"/>
              <a:buChar char="§"/>
            </a:pPr>
            <a:r>
              <a:rPr lang="en-AU" sz="1200" dirty="0">
                <a:latin typeface="Arial" panose="020B0604020202020204" pitchFamily="34" charset="0"/>
                <a:cs typeface="Arial" panose="020B0604020202020204" pitchFamily="34" charset="0"/>
              </a:rPr>
              <a:t>Existing infrastructure on granted mining leases</a:t>
            </a:r>
          </a:p>
          <a:p>
            <a:pPr marL="285750" indent="-285750">
              <a:spcBef>
                <a:spcPts val="300"/>
              </a:spcBef>
              <a:spcAft>
                <a:spcPts val="300"/>
              </a:spcAft>
              <a:buClr>
                <a:srgbClr val="918C55"/>
              </a:buClr>
              <a:buFont typeface="Wingdings" panose="05000000000000000000" pitchFamily="2" charset="2"/>
              <a:buChar char="§"/>
            </a:pPr>
            <a:r>
              <a:rPr lang="en-AU" sz="1200" dirty="0">
                <a:latin typeface="Arial" panose="020B0604020202020204" pitchFamily="34" charset="0"/>
                <a:cs typeface="Arial" panose="020B0604020202020204" pitchFamily="34" charset="0"/>
              </a:rPr>
              <a:t>Strategically located – 6 operating gold mills within 150km of the project</a:t>
            </a:r>
          </a:p>
          <a:p>
            <a:pPr marL="285750" indent="-285750">
              <a:spcBef>
                <a:spcPts val="300"/>
              </a:spcBef>
              <a:spcAft>
                <a:spcPts val="300"/>
              </a:spcAft>
              <a:buClr>
                <a:srgbClr val="918C55"/>
              </a:buClr>
              <a:buFont typeface="Wingdings" panose="05000000000000000000" pitchFamily="2" charset="2"/>
              <a:buChar char="§"/>
            </a:pPr>
            <a:endParaRPr lang="en-AU" sz="1200" dirty="0">
              <a:latin typeface="Arial"/>
              <a:cs typeface="Arial"/>
            </a:endParaRPr>
          </a:p>
          <a:p>
            <a:pPr marL="285750" indent="-285750">
              <a:spcBef>
                <a:spcPts val="300"/>
              </a:spcBef>
              <a:spcAft>
                <a:spcPts val="300"/>
              </a:spcAft>
              <a:buClr>
                <a:srgbClr val="918C55"/>
              </a:buClr>
              <a:buFont typeface="Wingdings" panose="05000000000000000000" pitchFamily="2" charset="2"/>
              <a:buChar char="§"/>
            </a:pPr>
            <a:endParaRPr lang="en-AU" sz="1200" dirty="0">
              <a:latin typeface="Arial"/>
              <a:cs typeface="Arial"/>
            </a:endParaRPr>
          </a:p>
        </p:txBody>
      </p:sp>
      <p:pic>
        <p:nvPicPr>
          <p:cNvPr id="9" name="Picture 8">
            <a:extLst>
              <a:ext uri="{FF2B5EF4-FFF2-40B4-BE49-F238E27FC236}">
                <a16:creationId xmlns:a16="http://schemas.microsoft.com/office/drawing/2014/main" id="{78D95C2F-ACEE-2BF7-3535-2C74C3F55E4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915290" y="987064"/>
            <a:ext cx="6871383" cy="5229806"/>
          </a:xfrm>
          <a:prstGeom prst="rect">
            <a:avLst/>
          </a:prstGeom>
          <a:ln>
            <a:noFill/>
          </a:ln>
        </p:spPr>
      </p:pic>
      <p:sp>
        <p:nvSpPr>
          <p:cNvPr id="2" name="Title 2">
            <a:extLst>
              <a:ext uri="{FF2B5EF4-FFF2-40B4-BE49-F238E27FC236}">
                <a16:creationId xmlns:a16="http://schemas.microsoft.com/office/drawing/2014/main" id="{B665A845-098D-6E8E-00C5-B380ADDD04DB}"/>
              </a:ext>
            </a:extLst>
          </p:cNvPr>
          <p:cNvSpPr txBox="1">
            <a:spLocks/>
          </p:cNvSpPr>
          <p:nvPr/>
        </p:nvSpPr>
        <p:spPr>
          <a:xfrm>
            <a:off x="404936" y="6338207"/>
            <a:ext cx="11036682" cy="43460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AU" sz="900" dirty="0">
                <a:solidFill>
                  <a:schemeClr val="tx1">
                    <a:lumMod val="50000"/>
                    <a:lumOff val="50000"/>
                  </a:schemeClr>
                </a:solidFill>
                <a:latin typeface="Arial" panose="020B0604020202020204" pitchFamily="34" charset="0"/>
                <a:cs typeface="Arial" panose="020B0604020202020204" pitchFamily="34" charset="0"/>
              </a:rPr>
              <a:t>Source: * Refer to Horizon Gold Limited </a:t>
            </a:r>
            <a:r>
              <a:rPr lang="en-US" sz="900" dirty="0">
                <a:solidFill>
                  <a:schemeClr val="tx1">
                    <a:lumMod val="50000"/>
                    <a:lumOff val="50000"/>
                  </a:schemeClr>
                </a:solidFill>
                <a:latin typeface="Arial" panose="020B0604020202020204" pitchFamily="34" charset="0"/>
                <a:cs typeface="Arial" panose="020B0604020202020204" pitchFamily="34" charset="0"/>
              </a:rPr>
              <a:t>ASX Announcement titled “Gum Creek Project Resource Update" dated 4 November 2025</a:t>
            </a:r>
            <a:r>
              <a:rPr lang="en-AU" sz="900" dirty="0">
                <a:solidFill>
                  <a:schemeClr val="tx1">
                    <a:lumMod val="50000"/>
                    <a:lumOff val="50000"/>
                  </a:schemeClr>
                </a:solidFill>
                <a:latin typeface="Arial" panose="020B0604020202020204" pitchFamily="34" charset="0"/>
                <a:cs typeface="Arial" panose="020B0604020202020204" pitchFamily="34" charset="0"/>
              </a:rPr>
              <a:t>.</a:t>
            </a:r>
          </a:p>
          <a:p>
            <a:r>
              <a:rPr lang="en-AU" sz="900" dirty="0">
                <a:solidFill>
                  <a:schemeClr val="tx1">
                    <a:lumMod val="50000"/>
                    <a:lumOff val="50000"/>
                  </a:schemeClr>
                </a:solidFill>
                <a:latin typeface="Arial"/>
                <a:cs typeface="Arial"/>
              </a:rPr>
              <a:t>**Refer to Horizon Gold Limited ASX announcement titled “Diamond drilling returns 15m @ 28.5g/t Au from Kingfisher" dated 12 December 2022. </a:t>
            </a:r>
          </a:p>
          <a:p>
            <a:endParaRPr lang="en-AU" sz="900" dirty="0">
              <a:solidFill>
                <a:schemeClr val="tx1">
                  <a:lumMod val="50000"/>
                  <a:lumOff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502510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C44F43-13A9-FC19-2D01-9E999FA647B1}"/>
            </a:ext>
          </a:extLst>
        </p:cNvPr>
        <p:cNvGrpSpPr/>
        <p:nvPr/>
      </p:nvGrpSpPr>
      <p:grpSpPr>
        <a:xfrm>
          <a:off x="0" y="0"/>
          <a:ext cx="0" cy="0"/>
          <a:chOff x="0" y="0"/>
          <a:chExt cx="0" cy="0"/>
        </a:xfrm>
      </p:grpSpPr>
      <p:pic>
        <p:nvPicPr>
          <p:cNvPr id="14" name="Picture 2" descr="Horizon Gold Limited - Horizon Gold">
            <a:extLst>
              <a:ext uri="{FF2B5EF4-FFF2-40B4-BE49-F238E27FC236}">
                <a16:creationId xmlns:a16="http://schemas.microsoft.com/office/drawing/2014/main" id="{342D3154-66EC-027E-3C69-C86335DD596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27513" y="-5450"/>
            <a:ext cx="1964487" cy="600601"/>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01A98AE4-0969-F5B4-27CE-B378EB529B93}"/>
              </a:ext>
            </a:extLst>
          </p:cNvPr>
          <p:cNvSpPr/>
          <p:nvPr/>
        </p:nvSpPr>
        <p:spPr>
          <a:xfrm>
            <a:off x="0" y="0"/>
            <a:ext cx="135352" cy="6858000"/>
          </a:xfrm>
          <a:prstGeom prst="rect">
            <a:avLst/>
          </a:prstGeom>
          <a:solidFill>
            <a:srgbClr val="AEAA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aphicFrame>
        <p:nvGraphicFramePr>
          <p:cNvPr id="2" name="Chart 1">
            <a:extLst>
              <a:ext uri="{FF2B5EF4-FFF2-40B4-BE49-F238E27FC236}">
                <a16:creationId xmlns:a16="http://schemas.microsoft.com/office/drawing/2014/main" id="{BDD6E71C-16C9-118A-A140-AE74B7555F5E}"/>
              </a:ext>
            </a:extLst>
          </p:cNvPr>
          <p:cNvGraphicFramePr>
            <a:graphicFrameLocks/>
          </p:cNvGraphicFramePr>
          <p:nvPr>
            <p:extLst>
              <p:ext uri="{D42A27DB-BD31-4B8C-83A1-F6EECF244321}">
                <p14:modId xmlns:p14="http://schemas.microsoft.com/office/powerpoint/2010/main" val="1140513711"/>
              </p:ext>
            </p:extLst>
          </p:nvPr>
        </p:nvGraphicFramePr>
        <p:xfrm>
          <a:off x="1094232" y="197615"/>
          <a:ext cx="10003536" cy="6409944"/>
        </p:xfrm>
        <a:graphic>
          <a:graphicData uri="http://schemas.openxmlformats.org/drawingml/2006/chart">
            <c:chart xmlns:c="http://schemas.openxmlformats.org/drawingml/2006/chart" xmlns:r="http://schemas.openxmlformats.org/officeDocument/2006/relationships" r:id="rId3"/>
          </a:graphicData>
        </a:graphic>
      </p:graphicFrame>
      <p:sp>
        <p:nvSpPr>
          <p:cNvPr id="5" name="Right Brace 4">
            <a:extLst>
              <a:ext uri="{FF2B5EF4-FFF2-40B4-BE49-F238E27FC236}">
                <a16:creationId xmlns:a16="http://schemas.microsoft.com/office/drawing/2014/main" id="{D0AA466E-687D-8449-F21F-9DC091E3C998}"/>
              </a:ext>
            </a:extLst>
          </p:cNvPr>
          <p:cNvSpPr/>
          <p:nvPr/>
        </p:nvSpPr>
        <p:spPr>
          <a:xfrm rot="16200000">
            <a:off x="3559973" y="422494"/>
            <a:ext cx="238498" cy="2925592"/>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AU"/>
          </a:p>
        </p:txBody>
      </p:sp>
      <p:sp>
        <p:nvSpPr>
          <p:cNvPr id="7" name="TextBox 6">
            <a:extLst>
              <a:ext uri="{FF2B5EF4-FFF2-40B4-BE49-F238E27FC236}">
                <a16:creationId xmlns:a16="http://schemas.microsoft.com/office/drawing/2014/main" id="{A817F35A-D56B-541A-8A1D-F8168F46772C}"/>
              </a:ext>
            </a:extLst>
          </p:cNvPr>
          <p:cNvSpPr txBox="1"/>
          <p:nvPr/>
        </p:nvSpPr>
        <p:spPr>
          <a:xfrm>
            <a:off x="2063369" y="1427486"/>
            <a:ext cx="3643287" cy="338554"/>
          </a:xfrm>
          <a:prstGeom prst="rect">
            <a:avLst/>
          </a:prstGeom>
          <a:noFill/>
        </p:spPr>
        <p:txBody>
          <a:bodyPr wrap="square" rtlCol="0">
            <a:spAutoFit/>
          </a:bodyPr>
          <a:lstStyle/>
          <a:p>
            <a:r>
              <a:rPr lang="en-US" sz="1600" dirty="0"/>
              <a:t>Open Pit Mining @ 3.5g/t Au (1989-2002) </a:t>
            </a:r>
            <a:endParaRPr lang="en-AU" sz="1600" dirty="0"/>
          </a:p>
        </p:txBody>
      </p:sp>
      <p:sp>
        <p:nvSpPr>
          <p:cNvPr id="10" name="Right Brace 9">
            <a:extLst>
              <a:ext uri="{FF2B5EF4-FFF2-40B4-BE49-F238E27FC236}">
                <a16:creationId xmlns:a16="http://schemas.microsoft.com/office/drawing/2014/main" id="{E5A316EB-999D-D1F5-DBA6-0BE788BDB0DC}"/>
              </a:ext>
            </a:extLst>
          </p:cNvPr>
          <p:cNvSpPr/>
          <p:nvPr/>
        </p:nvSpPr>
        <p:spPr>
          <a:xfrm rot="16200000">
            <a:off x="5303749" y="2717977"/>
            <a:ext cx="241182" cy="564637"/>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AU"/>
          </a:p>
        </p:txBody>
      </p:sp>
      <p:sp>
        <p:nvSpPr>
          <p:cNvPr id="12" name="TextBox 11">
            <a:extLst>
              <a:ext uri="{FF2B5EF4-FFF2-40B4-BE49-F238E27FC236}">
                <a16:creationId xmlns:a16="http://schemas.microsoft.com/office/drawing/2014/main" id="{75073BD2-997F-B04A-7FC9-F68ED99D452B}"/>
              </a:ext>
            </a:extLst>
          </p:cNvPr>
          <p:cNvSpPr txBox="1"/>
          <p:nvPr/>
        </p:nvSpPr>
        <p:spPr>
          <a:xfrm>
            <a:off x="4331036" y="2343093"/>
            <a:ext cx="2186608" cy="584775"/>
          </a:xfrm>
          <a:prstGeom prst="rect">
            <a:avLst/>
          </a:prstGeom>
          <a:noFill/>
        </p:spPr>
        <p:txBody>
          <a:bodyPr wrap="square" rtlCol="0">
            <a:spAutoFit/>
          </a:bodyPr>
          <a:lstStyle/>
          <a:p>
            <a:pPr algn="ctr"/>
            <a:r>
              <a:rPr lang="en-US" sz="1600" dirty="0"/>
              <a:t>Underground Mining @ </a:t>
            </a:r>
          </a:p>
          <a:p>
            <a:pPr algn="ctr"/>
            <a:r>
              <a:rPr lang="en-US" sz="1600" dirty="0"/>
              <a:t>6.0g/t Au (2003-2005) </a:t>
            </a:r>
            <a:endParaRPr lang="en-AU" sz="1600" dirty="0"/>
          </a:p>
        </p:txBody>
      </p:sp>
      <p:sp>
        <p:nvSpPr>
          <p:cNvPr id="3" name="Title 2">
            <a:extLst>
              <a:ext uri="{FF2B5EF4-FFF2-40B4-BE49-F238E27FC236}">
                <a16:creationId xmlns:a16="http://schemas.microsoft.com/office/drawing/2014/main" id="{8B3F582A-F33A-19C8-F898-88199B3ABB95}"/>
              </a:ext>
            </a:extLst>
          </p:cNvPr>
          <p:cNvSpPr txBox="1">
            <a:spLocks/>
          </p:cNvSpPr>
          <p:nvPr/>
        </p:nvSpPr>
        <p:spPr>
          <a:xfrm>
            <a:off x="135352" y="6607559"/>
            <a:ext cx="11036682" cy="43460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AU" sz="900" dirty="0">
                <a:solidFill>
                  <a:schemeClr val="tx1">
                    <a:lumMod val="50000"/>
                    <a:lumOff val="50000"/>
                  </a:schemeClr>
                </a:solidFill>
                <a:latin typeface="Arial" panose="020B0604020202020204" pitchFamily="34" charset="0"/>
                <a:cs typeface="Arial" panose="020B0604020202020204" pitchFamily="34" charset="0"/>
              </a:rPr>
              <a:t>Source: </a:t>
            </a:r>
            <a:r>
              <a:rPr lang="en-US" sz="900" dirty="0">
                <a:solidFill>
                  <a:schemeClr val="tx1">
                    <a:lumMod val="50000"/>
                    <a:lumOff val="50000"/>
                  </a:schemeClr>
                </a:solidFill>
                <a:latin typeface="Arial" panose="020B0604020202020204" pitchFamily="34" charset="0"/>
                <a:cs typeface="Arial" panose="020B0604020202020204" pitchFamily="34" charset="0"/>
              </a:rPr>
              <a:t>Refer to Horizon Gold Prospectus dated 19</a:t>
            </a:r>
            <a:r>
              <a:rPr lang="en-US" sz="900" baseline="30000" dirty="0">
                <a:solidFill>
                  <a:schemeClr val="tx1">
                    <a:lumMod val="50000"/>
                    <a:lumOff val="50000"/>
                  </a:schemeClr>
                </a:solidFill>
                <a:latin typeface="Arial" panose="020B0604020202020204" pitchFamily="34" charset="0"/>
                <a:cs typeface="Arial" panose="020B0604020202020204" pitchFamily="34" charset="0"/>
              </a:rPr>
              <a:t>th</a:t>
            </a:r>
            <a:r>
              <a:rPr lang="en-US" sz="900" dirty="0">
                <a:solidFill>
                  <a:schemeClr val="tx1">
                    <a:lumMod val="50000"/>
                    <a:lumOff val="50000"/>
                  </a:schemeClr>
                </a:solidFill>
                <a:latin typeface="Arial" panose="020B0604020202020204" pitchFamily="34" charset="0"/>
                <a:cs typeface="Arial" panose="020B0604020202020204" pitchFamily="34" charset="0"/>
              </a:rPr>
              <a:t> December 2016</a:t>
            </a:r>
            <a:endParaRPr lang="en-AU" sz="900" dirty="0">
              <a:solidFill>
                <a:schemeClr val="tx1">
                  <a:lumMod val="50000"/>
                  <a:lumOff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329235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79D22F-4BF5-026B-E1E9-FCA1F451A55C}"/>
            </a:ext>
          </a:extLst>
        </p:cNvPr>
        <p:cNvGrpSpPr/>
        <p:nvPr/>
      </p:nvGrpSpPr>
      <p:grpSpPr>
        <a:xfrm>
          <a:off x="0" y="0"/>
          <a:ext cx="0" cy="0"/>
          <a:chOff x="0" y="0"/>
          <a:chExt cx="0" cy="0"/>
        </a:xfrm>
      </p:grpSpPr>
      <p:pic>
        <p:nvPicPr>
          <p:cNvPr id="10" name="Picture 9" descr="A map of a mountain range&#10;&#10;AI-generated content may be incorrect.">
            <a:extLst>
              <a:ext uri="{FF2B5EF4-FFF2-40B4-BE49-F238E27FC236}">
                <a16:creationId xmlns:a16="http://schemas.microsoft.com/office/drawing/2014/main" id="{2552C3C5-0B76-C2EA-DB95-4D1BA1D6DD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69571" y="1027573"/>
            <a:ext cx="7317490" cy="4889661"/>
          </a:xfrm>
          <a:prstGeom prst="rect">
            <a:avLst/>
          </a:prstGeom>
        </p:spPr>
      </p:pic>
      <p:sp>
        <p:nvSpPr>
          <p:cNvPr id="3" name="Title 2">
            <a:extLst>
              <a:ext uri="{FF2B5EF4-FFF2-40B4-BE49-F238E27FC236}">
                <a16:creationId xmlns:a16="http://schemas.microsoft.com/office/drawing/2014/main" id="{1A43B2D8-2B5D-0367-D99D-0A5BA07C3E2C}"/>
              </a:ext>
            </a:extLst>
          </p:cNvPr>
          <p:cNvSpPr txBox="1">
            <a:spLocks/>
          </p:cNvSpPr>
          <p:nvPr/>
        </p:nvSpPr>
        <p:spPr>
          <a:xfrm>
            <a:off x="404935" y="216120"/>
            <a:ext cx="9824400" cy="687611"/>
          </a:xfrm>
          <a:prstGeom prst="rect">
            <a:avLst/>
          </a:prstGeom>
        </p:spPr>
        <p:txBody>
          <a:bodyPr>
            <a:normAutofit fontScale="97500"/>
          </a:bodyPr>
          <a:lstStyle>
            <a:defPPr>
              <a:defRPr lang="en-US"/>
            </a:defPPr>
            <a:lvl1pPr defTabSz="914400">
              <a:lnSpc>
                <a:spcPct val="90000"/>
              </a:lnSpc>
              <a:spcBef>
                <a:spcPct val="0"/>
              </a:spcBef>
              <a:buNone/>
              <a:defRPr sz="4400">
                <a:solidFill>
                  <a:srgbClr val="0C3553"/>
                </a:solidFill>
                <a:latin typeface="Impact" panose="020B0806030902050204" pitchFamily="34" charset="0"/>
                <a:ea typeface="+mj-ea"/>
                <a:cs typeface="+mj-cs"/>
              </a:defRPr>
            </a:lvl1pPr>
          </a:lstStyle>
          <a:p>
            <a:r>
              <a:rPr lang="en-AU" dirty="0"/>
              <a:t>Swan Underground Potential</a:t>
            </a:r>
          </a:p>
        </p:txBody>
      </p:sp>
      <p:cxnSp>
        <p:nvCxnSpPr>
          <p:cNvPr id="8" name="Straight Connector 7">
            <a:extLst>
              <a:ext uri="{FF2B5EF4-FFF2-40B4-BE49-F238E27FC236}">
                <a16:creationId xmlns:a16="http://schemas.microsoft.com/office/drawing/2014/main" id="{31A238C3-DCC4-0C97-69ED-4BADEF863B27}"/>
              </a:ext>
            </a:extLst>
          </p:cNvPr>
          <p:cNvCxnSpPr>
            <a:cxnSpLocks/>
          </p:cNvCxnSpPr>
          <p:nvPr/>
        </p:nvCxnSpPr>
        <p:spPr>
          <a:xfrm>
            <a:off x="404936" y="895452"/>
            <a:ext cx="11383200" cy="0"/>
          </a:xfrm>
          <a:prstGeom prst="line">
            <a:avLst/>
          </a:prstGeom>
          <a:ln>
            <a:solidFill>
              <a:srgbClr val="918C55"/>
            </a:solidFill>
          </a:ln>
        </p:spPr>
        <p:style>
          <a:lnRef idx="1">
            <a:schemeClr val="accent1"/>
          </a:lnRef>
          <a:fillRef idx="0">
            <a:schemeClr val="accent1"/>
          </a:fillRef>
          <a:effectRef idx="0">
            <a:schemeClr val="accent1"/>
          </a:effectRef>
          <a:fontRef idx="minor">
            <a:schemeClr val="tx1"/>
          </a:fontRef>
        </p:style>
      </p:cxnSp>
      <p:cxnSp>
        <p:nvCxnSpPr>
          <p:cNvPr id="2" name="Straight Connector 1">
            <a:extLst>
              <a:ext uri="{FF2B5EF4-FFF2-40B4-BE49-F238E27FC236}">
                <a16:creationId xmlns:a16="http://schemas.microsoft.com/office/drawing/2014/main" id="{CA1FC684-5A16-C164-CA03-1074F4C588F9}"/>
              </a:ext>
            </a:extLst>
          </p:cNvPr>
          <p:cNvCxnSpPr>
            <a:cxnSpLocks/>
          </p:cNvCxnSpPr>
          <p:nvPr/>
        </p:nvCxnSpPr>
        <p:spPr>
          <a:xfrm>
            <a:off x="404935" y="6287177"/>
            <a:ext cx="11383200" cy="0"/>
          </a:xfrm>
          <a:prstGeom prst="line">
            <a:avLst/>
          </a:prstGeom>
          <a:ln>
            <a:solidFill>
              <a:srgbClr val="918C55"/>
            </a:solidFill>
          </a:ln>
        </p:spPr>
        <p:style>
          <a:lnRef idx="1">
            <a:schemeClr val="accent1"/>
          </a:lnRef>
          <a:fillRef idx="0">
            <a:schemeClr val="accent1"/>
          </a:fillRef>
          <a:effectRef idx="0">
            <a:schemeClr val="accent1"/>
          </a:effectRef>
          <a:fontRef idx="minor">
            <a:schemeClr val="tx1"/>
          </a:fontRef>
        </p:style>
      </p:cxnSp>
      <p:pic>
        <p:nvPicPr>
          <p:cNvPr id="11" name="Picture 2" descr="Horizon Gold Limited - Horizon Gold">
            <a:extLst>
              <a:ext uri="{FF2B5EF4-FFF2-40B4-BE49-F238E27FC236}">
                <a16:creationId xmlns:a16="http://schemas.microsoft.com/office/drawing/2014/main" id="{BEBEEAF8-7579-E594-4C62-C9554F64547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27513" y="-5450"/>
            <a:ext cx="1964487" cy="600601"/>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id="{EB11B9B5-2286-305D-EA41-663EADDA0CE4}"/>
              </a:ext>
            </a:extLst>
          </p:cNvPr>
          <p:cNvSpPr/>
          <p:nvPr/>
        </p:nvSpPr>
        <p:spPr>
          <a:xfrm>
            <a:off x="0" y="0"/>
            <a:ext cx="135352" cy="6858000"/>
          </a:xfrm>
          <a:prstGeom prst="rect">
            <a:avLst/>
          </a:prstGeom>
          <a:solidFill>
            <a:srgbClr val="AEAA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aphicFrame>
        <p:nvGraphicFramePr>
          <p:cNvPr id="13" name="Table 12">
            <a:extLst>
              <a:ext uri="{FF2B5EF4-FFF2-40B4-BE49-F238E27FC236}">
                <a16:creationId xmlns:a16="http://schemas.microsoft.com/office/drawing/2014/main" id="{5BB3568C-F3F8-9CA4-721A-CF1E750A6D45}"/>
              </a:ext>
            </a:extLst>
          </p:cNvPr>
          <p:cNvGraphicFramePr>
            <a:graphicFrameLocks noGrp="1"/>
          </p:cNvGraphicFramePr>
          <p:nvPr>
            <p:custDataLst>
              <p:tags r:id="rId1"/>
            </p:custDataLst>
            <p:extLst>
              <p:ext uri="{D42A27DB-BD31-4B8C-83A1-F6EECF244321}">
                <p14:modId xmlns:p14="http://schemas.microsoft.com/office/powerpoint/2010/main" val="3068891406"/>
              </p:ext>
            </p:extLst>
          </p:nvPr>
        </p:nvGraphicFramePr>
        <p:xfrm>
          <a:off x="404937" y="913054"/>
          <a:ext cx="4005138" cy="604520"/>
        </p:xfrm>
        <a:graphic>
          <a:graphicData uri="http://schemas.openxmlformats.org/drawingml/2006/table">
            <a:tbl>
              <a:tblPr firstRow="1" bandRow="1">
                <a:tableStyleId>{5C22544A-7EE6-4342-B048-85BDC9FD1C3A}</a:tableStyleId>
              </a:tblPr>
              <a:tblGrid>
                <a:gridCol w="4005138">
                  <a:extLst>
                    <a:ext uri="{9D8B030D-6E8A-4147-A177-3AD203B41FA5}">
                      <a16:colId xmlns:a16="http://schemas.microsoft.com/office/drawing/2014/main" val="1252281434"/>
                    </a:ext>
                  </a:extLst>
                </a:gridCol>
              </a:tblGrid>
              <a:tr h="0">
                <a:tc>
                  <a:txBody>
                    <a:bodyPr/>
                    <a:lstStyle/>
                    <a:p>
                      <a:pPr marL="0" algn="l" defTabSz="914400" rtl="0" eaLnBrk="1" latinLnBrk="0" hangingPunct="1"/>
                      <a:r>
                        <a:rPr lang="en-AU" sz="1600" b="1" kern="1200" dirty="0">
                          <a:solidFill>
                            <a:srgbClr val="0C3553"/>
                          </a:solidFill>
                          <a:latin typeface="Arial" panose="020B0604020202020204" pitchFamily="34" charset="0"/>
                          <a:ea typeface="+mn-ea"/>
                          <a:cs typeface="Arial" panose="020B0604020202020204" pitchFamily="34" charset="0"/>
                        </a:rPr>
                        <a:t>Largest free milling high-grade underground resource</a:t>
                      </a:r>
                    </a:p>
                  </a:txBody>
                  <a:tcPr>
                    <a:lnB w="12700" cap="flat" cmpd="sng" algn="ctr">
                      <a:solidFill>
                        <a:srgbClr val="0C3553"/>
                      </a:solidFill>
                      <a:prstDash val="solid"/>
                      <a:round/>
                      <a:headEnd type="none" w="med" len="med"/>
                      <a:tailEnd type="none" w="med" len="med"/>
                    </a:lnB>
                    <a:noFill/>
                  </a:tcPr>
                </a:tc>
                <a:extLst>
                  <a:ext uri="{0D108BD9-81ED-4DB2-BD59-A6C34878D82A}">
                    <a16:rowId xmlns:a16="http://schemas.microsoft.com/office/drawing/2014/main" val="2577467326"/>
                  </a:ext>
                </a:extLst>
              </a:tr>
              <a:tr h="0">
                <a:tc>
                  <a:txBody>
                    <a:bodyPr/>
                    <a:lstStyle/>
                    <a:p>
                      <a:endParaRPr lang="en-AU" sz="100" dirty="0">
                        <a:solidFill>
                          <a:srgbClr val="0C3553"/>
                        </a:solidFill>
                      </a:endParaRPr>
                    </a:p>
                  </a:txBody>
                  <a:tcPr marT="0" marB="0">
                    <a:lnT w="12700" cap="flat" cmpd="sng" algn="ctr">
                      <a:solidFill>
                        <a:srgbClr val="0C3553"/>
                      </a:solidFill>
                      <a:prstDash val="solid"/>
                      <a:round/>
                      <a:headEnd type="none" w="med" len="med"/>
                      <a:tailEnd type="none" w="med" len="med"/>
                    </a:lnT>
                    <a:noFill/>
                  </a:tcPr>
                </a:tc>
                <a:extLst>
                  <a:ext uri="{0D108BD9-81ED-4DB2-BD59-A6C34878D82A}">
                    <a16:rowId xmlns:a16="http://schemas.microsoft.com/office/drawing/2014/main" val="2931148339"/>
                  </a:ext>
                </a:extLst>
              </a:tr>
            </a:tbl>
          </a:graphicData>
        </a:graphic>
      </p:graphicFrame>
      <p:sp>
        <p:nvSpPr>
          <p:cNvPr id="7" name="Title 2">
            <a:extLst>
              <a:ext uri="{FF2B5EF4-FFF2-40B4-BE49-F238E27FC236}">
                <a16:creationId xmlns:a16="http://schemas.microsoft.com/office/drawing/2014/main" id="{D905189C-F781-5EC0-0224-0A32A4A54550}"/>
              </a:ext>
            </a:extLst>
          </p:cNvPr>
          <p:cNvSpPr txBox="1">
            <a:spLocks/>
          </p:cNvSpPr>
          <p:nvPr/>
        </p:nvSpPr>
        <p:spPr>
          <a:xfrm>
            <a:off x="404936" y="6338207"/>
            <a:ext cx="11036682" cy="43460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AU" sz="900" dirty="0">
                <a:solidFill>
                  <a:schemeClr val="tx1">
                    <a:lumMod val="50000"/>
                    <a:lumOff val="50000"/>
                  </a:schemeClr>
                </a:solidFill>
                <a:latin typeface="Arial" panose="020B0604020202020204" pitchFamily="34" charset="0"/>
                <a:cs typeface="Arial" panose="020B0604020202020204" pitchFamily="34" charset="0"/>
              </a:rPr>
              <a:t>Source: * Refer to Horizon Gold Limited ASX Announcement titled “</a:t>
            </a:r>
            <a:r>
              <a:rPr lang="en-US" sz="900" dirty="0">
                <a:solidFill>
                  <a:schemeClr val="tx1">
                    <a:lumMod val="50000"/>
                    <a:lumOff val="50000"/>
                  </a:schemeClr>
                </a:solidFill>
                <a:latin typeface="Arial" panose="020B0604020202020204" pitchFamily="34" charset="0"/>
                <a:cs typeface="Arial" panose="020B0604020202020204" pitchFamily="34" charset="0"/>
              </a:rPr>
              <a:t>Gum Creek Project Resource Update" dated 4 November 2025 </a:t>
            </a:r>
            <a:r>
              <a:rPr lang="en-AU" sz="900" dirty="0">
                <a:solidFill>
                  <a:schemeClr val="tx1">
                    <a:lumMod val="50000"/>
                    <a:lumOff val="50000"/>
                  </a:schemeClr>
                </a:solidFill>
                <a:latin typeface="Arial" panose="020B0604020202020204" pitchFamily="34" charset="0"/>
                <a:cs typeface="Arial" panose="020B0604020202020204" pitchFamily="34" charset="0"/>
              </a:rPr>
              <a:t>for further information.</a:t>
            </a:r>
          </a:p>
          <a:p>
            <a:pPr marL="542925" indent="-542925"/>
            <a:r>
              <a:rPr lang="en-AU" sz="900" dirty="0">
                <a:solidFill>
                  <a:schemeClr val="tx1">
                    <a:lumMod val="50000"/>
                    <a:lumOff val="50000"/>
                  </a:schemeClr>
                </a:solidFill>
                <a:latin typeface="Arial" panose="020B0604020202020204" pitchFamily="34" charset="0"/>
                <a:cs typeface="Arial" panose="020B0604020202020204" pitchFamily="34" charset="0"/>
              </a:rPr>
              <a:t>            ** </a:t>
            </a:r>
            <a:r>
              <a:rPr lang="en-US" sz="900" dirty="0">
                <a:solidFill>
                  <a:schemeClr val="tx1">
                    <a:lumMod val="50000"/>
                    <a:lumOff val="50000"/>
                  </a:schemeClr>
                </a:solidFill>
                <a:latin typeface="Arial"/>
                <a:cs typeface="Arial"/>
              </a:rPr>
              <a:t>Refer to Horizon Gold Limited ASX announcement titled “Gum Creek Geological Review” dated 15 February 2021 &amp; “Significant RC Drilling Results from Swift, Swan and Eagle Targets” dated 16 June 2021 for drilling intercept information</a:t>
            </a:r>
            <a:r>
              <a:rPr lang="en-AU" sz="900" dirty="0">
                <a:solidFill>
                  <a:schemeClr val="tx1">
                    <a:lumMod val="50000"/>
                    <a:lumOff val="50000"/>
                  </a:schemeClr>
                </a:solidFill>
                <a:latin typeface="Arial" panose="020B0604020202020204" pitchFamily="34" charset="0"/>
                <a:cs typeface="Arial" panose="020B0604020202020204" pitchFamily="34" charset="0"/>
              </a:rPr>
              <a:t>.</a:t>
            </a:r>
          </a:p>
        </p:txBody>
      </p:sp>
      <p:sp>
        <p:nvSpPr>
          <p:cNvPr id="9" name="TextBox 8">
            <a:extLst>
              <a:ext uri="{FF2B5EF4-FFF2-40B4-BE49-F238E27FC236}">
                <a16:creationId xmlns:a16="http://schemas.microsoft.com/office/drawing/2014/main" id="{51C387C9-5941-2899-5BDF-D62F0E74685E}"/>
              </a:ext>
            </a:extLst>
          </p:cNvPr>
          <p:cNvSpPr txBox="1"/>
          <p:nvPr/>
        </p:nvSpPr>
        <p:spPr>
          <a:xfrm>
            <a:off x="4469572" y="5925511"/>
            <a:ext cx="7317490" cy="369332"/>
          </a:xfrm>
          <a:prstGeom prst="rect">
            <a:avLst/>
          </a:prstGeom>
          <a:noFill/>
        </p:spPr>
        <p:txBody>
          <a:bodyPr wrap="square">
            <a:spAutoFit/>
          </a:bodyPr>
          <a:lstStyle/>
          <a:p>
            <a:pPr algn="just"/>
            <a:r>
              <a:rPr lang="en-US" sz="900" dirty="0">
                <a:latin typeface="Arial" panose="020B0604020202020204" pitchFamily="34" charset="0"/>
                <a:cs typeface="Arial" panose="020B0604020202020204" pitchFamily="34" charset="0"/>
              </a:rPr>
              <a:t>Long section of Swan deposit showing A$2,900 optimised pit shells (blue), &gt;50GxM unmined intercepts, interpreted high-grade gold shoots and existing underground workings**</a:t>
            </a:r>
            <a:endParaRPr lang="en-AU" sz="900" dirty="0">
              <a:latin typeface="Arial" panose="020B0604020202020204" pitchFamily="34" charset="0"/>
              <a:cs typeface="Arial" panose="020B0604020202020204" pitchFamily="34" charset="0"/>
            </a:endParaRPr>
          </a:p>
        </p:txBody>
      </p:sp>
      <p:sp>
        <p:nvSpPr>
          <p:cNvPr id="16" name="Title 2">
            <a:extLst>
              <a:ext uri="{FF2B5EF4-FFF2-40B4-BE49-F238E27FC236}">
                <a16:creationId xmlns:a16="http://schemas.microsoft.com/office/drawing/2014/main" id="{D79F6315-FCA5-8B52-18E0-D7284540851B}"/>
              </a:ext>
            </a:extLst>
          </p:cNvPr>
          <p:cNvSpPr txBox="1">
            <a:spLocks/>
          </p:cNvSpPr>
          <p:nvPr/>
        </p:nvSpPr>
        <p:spPr>
          <a:xfrm>
            <a:off x="404398" y="1667459"/>
            <a:ext cx="3796127" cy="2571166"/>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85750" indent="-285750" algn="just">
              <a:spcBef>
                <a:spcPts val="900"/>
              </a:spcBef>
              <a:spcAft>
                <a:spcPts val="600"/>
              </a:spcAft>
              <a:buClr>
                <a:srgbClr val="918C55"/>
              </a:buClr>
              <a:buFont typeface="Wingdings" panose="05000000000000000000" pitchFamily="2" charset="2"/>
              <a:buChar char="§"/>
            </a:pPr>
            <a:r>
              <a:rPr lang="en-US" sz="1200" dirty="0">
                <a:latin typeface="Arial" panose="020B0604020202020204" pitchFamily="34" charset="0"/>
                <a:cs typeface="Arial" panose="020B0604020202020204" pitchFamily="34" charset="0"/>
              </a:rPr>
              <a:t>Swan Underground MRE reported as </a:t>
            </a:r>
            <a:r>
              <a:rPr lang="en-US" sz="1200" b="1" dirty="0">
                <a:latin typeface="Arial" panose="020B0604020202020204" pitchFamily="34" charset="0"/>
                <a:cs typeface="Arial" panose="020B0604020202020204" pitchFamily="34" charset="0"/>
              </a:rPr>
              <a:t>1.73Mt @ 4.19g/t Au for 233,700 ounces</a:t>
            </a:r>
            <a:r>
              <a:rPr lang="en-US" sz="1200" dirty="0">
                <a:latin typeface="Arial" panose="020B0604020202020204" pitchFamily="34" charset="0"/>
                <a:cs typeface="Arial" panose="020B0604020202020204" pitchFamily="34" charset="0"/>
              </a:rPr>
              <a:t> (57% Indicated)*</a:t>
            </a:r>
          </a:p>
          <a:p>
            <a:pPr marL="285750" indent="-285750" algn="just">
              <a:spcBef>
                <a:spcPts val="900"/>
              </a:spcBef>
              <a:spcAft>
                <a:spcPts val="600"/>
              </a:spcAft>
              <a:buClr>
                <a:srgbClr val="918C55"/>
              </a:buClr>
              <a:buFont typeface="Wingdings" panose="05000000000000000000" pitchFamily="2" charset="2"/>
              <a:buChar char="§"/>
            </a:pPr>
            <a:r>
              <a:rPr lang="en-US" sz="1200" dirty="0">
                <a:latin typeface="Arial" panose="020B0604020202020204" pitchFamily="34" charset="0"/>
                <a:cs typeface="Arial" panose="020B0604020202020204" pitchFamily="34" charset="0"/>
              </a:rPr>
              <a:t>Moderate NE dipping and shallow SE dipping conjugate vein sets emanating from the broader north-south steeply dipping shear zone (Gidgee Shear)</a:t>
            </a:r>
          </a:p>
          <a:p>
            <a:pPr marL="285750" indent="-285750" algn="just">
              <a:spcBef>
                <a:spcPts val="900"/>
              </a:spcBef>
              <a:spcAft>
                <a:spcPts val="600"/>
              </a:spcAft>
              <a:buClr>
                <a:srgbClr val="918C55"/>
              </a:buClr>
              <a:buFont typeface="Wingdings" panose="05000000000000000000" pitchFamily="2" charset="2"/>
              <a:buChar char="§"/>
            </a:pPr>
            <a:r>
              <a:rPr lang="en-US" sz="1200" dirty="0">
                <a:latin typeface="Arial" panose="020B0604020202020204" pitchFamily="34" charset="0"/>
                <a:cs typeface="Arial" panose="020B0604020202020204" pitchFamily="34" charset="0"/>
              </a:rPr>
              <a:t>Significant amount of unmined high-grade shoots near existing underground mining infrastructure</a:t>
            </a:r>
          </a:p>
          <a:p>
            <a:pPr marL="285750" indent="-285750" algn="just">
              <a:spcBef>
                <a:spcPts val="900"/>
              </a:spcBef>
              <a:spcAft>
                <a:spcPts val="600"/>
              </a:spcAft>
              <a:buClr>
                <a:srgbClr val="918C55"/>
              </a:buClr>
              <a:buFont typeface="Wingdings" panose="05000000000000000000" pitchFamily="2" charset="2"/>
              <a:buChar char="§"/>
            </a:pPr>
            <a:r>
              <a:rPr lang="en-AU" sz="1200" dirty="0">
                <a:latin typeface="Arial"/>
                <a:cs typeface="Arial"/>
              </a:rPr>
              <a:t>Historic underground intersections including**:</a:t>
            </a:r>
          </a:p>
          <a:p>
            <a:pPr marL="895350" lvl="2" indent="-352425" defTabSz="942975">
              <a:spcBef>
                <a:spcPts val="400"/>
              </a:spcBef>
              <a:spcAft>
                <a:spcPts val="400"/>
              </a:spcAft>
              <a:buClr>
                <a:srgbClr val="918C55"/>
              </a:buClr>
              <a:buFont typeface="Wingdings" panose="05000000000000000000" pitchFamily="2" charset="2"/>
              <a:buChar char="§"/>
            </a:pPr>
            <a:r>
              <a:rPr lang="fr-FR" sz="1200" b="1" dirty="0">
                <a:latin typeface="Arial"/>
                <a:cs typeface="Arial"/>
              </a:rPr>
              <a:t>7.4m @ 60.8g/t Au </a:t>
            </a:r>
            <a:r>
              <a:rPr lang="fr-FR" sz="1200" b="1" dirty="0" err="1">
                <a:latin typeface="Arial"/>
                <a:cs typeface="Arial"/>
              </a:rPr>
              <a:t>from</a:t>
            </a:r>
            <a:r>
              <a:rPr lang="fr-FR" sz="1200" b="1" dirty="0">
                <a:latin typeface="Arial"/>
                <a:cs typeface="Arial"/>
              </a:rPr>
              <a:t> 48m </a:t>
            </a:r>
          </a:p>
          <a:p>
            <a:pPr marL="895350" lvl="2" indent="-352425" defTabSz="942975">
              <a:spcBef>
                <a:spcPts val="400"/>
              </a:spcBef>
              <a:spcAft>
                <a:spcPts val="400"/>
              </a:spcAft>
              <a:buClr>
                <a:srgbClr val="918C55"/>
              </a:buClr>
              <a:buFont typeface="Wingdings" panose="05000000000000000000" pitchFamily="2" charset="2"/>
              <a:buChar char="§"/>
            </a:pPr>
            <a:r>
              <a:rPr lang="fr-FR" sz="1200" dirty="0">
                <a:latin typeface="Arial"/>
                <a:cs typeface="Arial"/>
              </a:rPr>
              <a:t>10.7m @ 30.1g/t Au </a:t>
            </a:r>
            <a:r>
              <a:rPr lang="fr-FR" sz="1200" dirty="0" err="1">
                <a:latin typeface="Arial"/>
                <a:cs typeface="Arial"/>
              </a:rPr>
              <a:t>from</a:t>
            </a:r>
            <a:r>
              <a:rPr lang="fr-FR" sz="1200" dirty="0">
                <a:latin typeface="Arial"/>
                <a:cs typeface="Arial"/>
              </a:rPr>
              <a:t> 33m</a:t>
            </a:r>
          </a:p>
          <a:p>
            <a:pPr marL="895350" lvl="2" indent="-352425" defTabSz="942975">
              <a:spcBef>
                <a:spcPts val="400"/>
              </a:spcBef>
              <a:spcAft>
                <a:spcPts val="400"/>
              </a:spcAft>
              <a:buClr>
                <a:srgbClr val="918C55"/>
              </a:buClr>
              <a:buFont typeface="Wingdings" panose="05000000000000000000" pitchFamily="2" charset="2"/>
              <a:buChar char="§"/>
            </a:pPr>
            <a:r>
              <a:rPr lang="fr-FR" sz="1200" dirty="0">
                <a:latin typeface="Arial"/>
                <a:cs typeface="Arial"/>
              </a:rPr>
              <a:t>8.1m @ 19.2g/t Au </a:t>
            </a:r>
            <a:r>
              <a:rPr lang="fr-FR" sz="1200" dirty="0" err="1">
                <a:latin typeface="Arial"/>
                <a:cs typeface="Arial"/>
              </a:rPr>
              <a:t>from</a:t>
            </a:r>
            <a:r>
              <a:rPr lang="fr-FR" sz="1200" dirty="0">
                <a:latin typeface="Arial"/>
                <a:cs typeface="Arial"/>
              </a:rPr>
              <a:t> 107m</a:t>
            </a:r>
          </a:p>
          <a:p>
            <a:pPr marL="895350" lvl="2" indent="-352425" defTabSz="942975">
              <a:spcBef>
                <a:spcPts val="400"/>
              </a:spcBef>
              <a:spcAft>
                <a:spcPts val="400"/>
              </a:spcAft>
              <a:buClr>
                <a:srgbClr val="918C55"/>
              </a:buClr>
              <a:buFont typeface="Wingdings" panose="05000000000000000000" pitchFamily="2" charset="2"/>
              <a:buChar char="§"/>
            </a:pPr>
            <a:r>
              <a:rPr lang="fr-FR" sz="1200" dirty="0">
                <a:latin typeface="Arial"/>
                <a:cs typeface="Arial"/>
              </a:rPr>
              <a:t>6.3m @ 19.1g/t Au </a:t>
            </a:r>
            <a:r>
              <a:rPr lang="fr-FR" sz="1200" dirty="0" err="1">
                <a:latin typeface="Arial"/>
                <a:cs typeface="Arial"/>
              </a:rPr>
              <a:t>from</a:t>
            </a:r>
            <a:r>
              <a:rPr lang="fr-FR" sz="1200" dirty="0">
                <a:latin typeface="Arial"/>
                <a:cs typeface="Arial"/>
              </a:rPr>
              <a:t> 229m</a:t>
            </a:r>
          </a:p>
          <a:p>
            <a:pPr marL="895350" lvl="2" indent="-352425" defTabSz="942975">
              <a:spcBef>
                <a:spcPts val="400"/>
              </a:spcBef>
              <a:spcAft>
                <a:spcPts val="400"/>
              </a:spcAft>
              <a:buClr>
                <a:srgbClr val="918C55"/>
              </a:buClr>
              <a:buFont typeface="Wingdings" panose="05000000000000000000" pitchFamily="2" charset="2"/>
              <a:buChar char="§"/>
            </a:pPr>
            <a:r>
              <a:rPr lang="fr-FR" sz="1200" dirty="0">
                <a:latin typeface="Arial"/>
                <a:cs typeface="Arial"/>
              </a:rPr>
              <a:t>10m @ 15.8g/t Au </a:t>
            </a:r>
            <a:r>
              <a:rPr lang="fr-FR" sz="1200" dirty="0" err="1">
                <a:latin typeface="Arial"/>
                <a:cs typeface="Arial"/>
              </a:rPr>
              <a:t>from</a:t>
            </a:r>
            <a:r>
              <a:rPr lang="fr-FR" sz="1200" dirty="0">
                <a:latin typeface="Arial"/>
                <a:cs typeface="Arial"/>
              </a:rPr>
              <a:t> 297m</a:t>
            </a:r>
          </a:p>
          <a:p>
            <a:pPr marL="895350" lvl="2" indent="-352425" defTabSz="942975">
              <a:spcBef>
                <a:spcPts val="400"/>
              </a:spcBef>
              <a:spcAft>
                <a:spcPts val="400"/>
              </a:spcAft>
              <a:buClr>
                <a:srgbClr val="918C55"/>
              </a:buClr>
              <a:buFont typeface="Wingdings" panose="05000000000000000000" pitchFamily="2" charset="2"/>
              <a:buChar char="§"/>
            </a:pPr>
            <a:r>
              <a:rPr lang="fr-FR" sz="1200" dirty="0">
                <a:latin typeface="Arial"/>
                <a:cs typeface="Arial"/>
              </a:rPr>
              <a:t>11.8m @ 5.6g/t Au </a:t>
            </a:r>
            <a:r>
              <a:rPr lang="fr-FR" sz="1200" dirty="0" err="1">
                <a:latin typeface="Arial"/>
                <a:cs typeface="Arial"/>
              </a:rPr>
              <a:t>from</a:t>
            </a:r>
            <a:r>
              <a:rPr lang="fr-FR" sz="1200" dirty="0">
                <a:latin typeface="Arial"/>
                <a:cs typeface="Arial"/>
              </a:rPr>
              <a:t> 127m</a:t>
            </a:r>
          </a:p>
          <a:p>
            <a:pPr marL="285750" indent="-285750" algn="just">
              <a:spcBef>
                <a:spcPts val="900"/>
              </a:spcBef>
              <a:spcAft>
                <a:spcPts val="600"/>
              </a:spcAft>
              <a:buClr>
                <a:srgbClr val="918C55"/>
              </a:buClr>
              <a:buFont typeface="Wingdings" panose="05000000000000000000" pitchFamily="2" charset="2"/>
              <a:buChar char="§"/>
            </a:pPr>
            <a:endParaRPr lang="en-AU"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138621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35E75B-8F0C-16D2-4B07-ED1675345722}"/>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48C4A41-54C2-A824-C2BF-0164D28441A0}"/>
              </a:ext>
            </a:extLst>
          </p:cNvPr>
          <p:cNvSpPr txBox="1">
            <a:spLocks/>
          </p:cNvSpPr>
          <p:nvPr/>
        </p:nvSpPr>
        <p:spPr>
          <a:xfrm>
            <a:off x="404935" y="216120"/>
            <a:ext cx="9824400" cy="687611"/>
          </a:xfrm>
          <a:prstGeom prst="rect">
            <a:avLst/>
          </a:prstGeom>
        </p:spPr>
        <p:txBody>
          <a:bodyPr>
            <a:normAutofit fontScale="97500"/>
          </a:bodyPr>
          <a:lstStyle>
            <a:defPPr>
              <a:defRPr lang="en-US"/>
            </a:defPPr>
            <a:lvl1pPr defTabSz="914400">
              <a:lnSpc>
                <a:spcPct val="90000"/>
              </a:lnSpc>
              <a:spcBef>
                <a:spcPct val="0"/>
              </a:spcBef>
              <a:buNone/>
              <a:defRPr sz="4400">
                <a:solidFill>
                  <a:srgbClr val="0C3553"/>
                </a:solidFill>
                <a:latin typeface="Impact" panose="020B0806030902050204" pitchFamily="34" charset="0"/>
                <a:ea typeface="+mj-ea"/>
                <a:cs typeface="+mj-cs"/>
              </a:defRPr>
            </a:lvl1pPr>
          </a:lstStyle>
          <a:p>
            <a:r>
              <a:rPr lang="en-AU"/>
              <a:t>Omega Exploration Potential</a:t>
            </a:r>
          </a:p>
        </p:txBody>
      </p:sp>
      <p:cxnSp>
        <p:nvCxnSpPr>
          <p:cNvPr id="8" name="Straight Connector 7">
            <a:extLst>
              <a:ext uri="{FF2B5EF4-FFF2-40B4-BE49-F238E27FC236}">
                <a16:creationId xmlns:a16="http://schemas.microsoft.com/office/drawing/2014/main" id="{DE00487E-6CB1-0C40-3CFF-3B3F411AAD50}"/>
              </a:ext>
            </a:extLst>
          </p:cNvPr>
          <p:cNvCxnSpPr>
            <a:cxnSpLocks/>
          </p:cNvCxnSpPr>
          <p:nvPr/>
        </p:nvCxnSpPr>
        <p:spPr>
          <a:xfrm>
            <a:off x="404936" y="895452"/>
            <a:ext cx="11383200" cy="0"/>
          </a:xfrm>
          <a:prstGeom prst="line">
            <a:avLst/>
          </a:prstGeom>
          <a:ln>
            <a:solidFill>
              <a:srgbClr val="918C55"/>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91D53D8B-843F-89B4-57D1-C91E571837D1}"/>
              </a:ext>
            </a:extLst>
          </p:cNvPr>
          <p:cNvCxnSpPr>
            <a:cxnSpLocks/>
          </p:cNvCxnSpPr>
          <p:nvPr/>
        </p:nvCxnSpPr>
        <p:spPr>
          <a:xfrm>
            <a:off x="404935" y="6305649"/>
            <a:ext cx="11383200" cy="0"/>
          </a:xfrm>
          <a:prstGeom prst="line">
            <a:avLst/>
          </a:prstGeom>
          <a:ln>
            <a:solidFill>
              <a:srgbClr val="918C55"/>
            </a:solidFill>
          </a:ln>
        </p:spPr>
        <p:style>
          <a:lnRef idx="1">
            <a:schemeClr val="accent1"/>
          </a:lnRef>
          <a:fillRef idx="0">
            <a:schemeClr val="accent1"/>
          </a:fillRef>
          <a:effectRef idx="0">
            <a:schemeClr val="accent1"/>
          </a:effectRef>
          <a:fontRef idx="minor">
            <a:schemeClr val="tx1"/>
          </a:fontRef>
        </p:style>
      </p:cxnSp>
      <p:sp>
        <p:nvSpPr>
          <p:cNvPr id="7" name="Title 2">
            <a:extLst>
              <a:ext uri="{FF2B5EF4-FFF2-40B4-BE49-F238E27FC236}">
                <a16:creationId xmlns:a16="http://schemas.microsoft.com/office/drawing/2014/main" id="{382CA714-70B7-43F8-F976-BF48666F3BFF}"/>
              </a:ext>
            </a:extLst>
          </p:cNvPr>
          <p:cNvSpPr txBox="1">
            <a:spLocks/>
          </p:cNvSpPr>
          <p:nvPr/>
        </p:nvSpPr>
        <p:spPr>
          <a:xfrm>
            <a:off x="404936" y="1466137"/>
            <a:ext cx="4100389" cy="4354983"/>
          </a:xfrm>
          <a:prstGeom prst="rect">
            <a:avLst/>
          </a:prstGeom>
        </p:spPr>
        <p:txBody>
          <a:bodyPr lIns="91440" tIns="45720" rIns="91440" bIns="4572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85750" indent="-285750">
              <a:spcBef>
                <a:spcPts val="300"/>
              </a:spcBef>
              <a:spcAft>
                <a:spcPts val="300"/>
              </a:spcAft>
              <a:buClr>
                <a:srgbClr val="918C55"/>
              </a:buClr>
              <a:buFont typeface="Wingdings" panose="05000000000000000000" pitchFamily="2" charset="2"/>
              <a:buChar char="§"/>
            </a:pPr>
            <a:r>
              <a:rPr lang="en-AU" sz="1200" b="1" dirty="0">
                <a:latin typeface="Arial"/>
                <a:cs typeface="Arial"/>
              </a:rPr>
              <a:t>High-Grade Production History:</a:t>
            </a:r>
            <a:r>
              <a:rPr lang="en-AU" sz="1200" dirty="0">
                <a:latin typeface="Arial"/>
                <a:cs typeface="Arial"/>
              </a:rPr>
              <a:t> Omega Pit previously produced </a:t>
            </a:r>
            <a:r>
              <a:rPr lang="en-AU" sz="1200" b="1" dirty="0">
                <a:latin typeface="Arial"/>
                <a:cs typeface="Arial"/>
              </a:rPr>
              <a:t>44koz @ 5.4g/t Au</a:t>
            </a:r>
            <a:r>
              <a:rPr lang="en-AU" sz="1200" dirty="0">
                <a:latin typeface="Arial"/>
                <a:cs typeface="Arial"/>
              </a:rPr>
              <a:t>, while the Omega Underground delivered </a:t>
            </a:r>
            <a:r>
              <a:rPr lang="en-AU" sz="1200" b="1" dirty="0">
                <a:latin typeface="Arial"/>
                <a:cs typeface="Arial"/>
              </a:rPr>
              <a:t>40koz @ 5.3g/t Au</a:t>
            </a:r>
            <a:r>
              <a:rPr lang="en-AU" sz="1200" dirty="0">
                <a:latin typeface="Arial"/>
                <a:cs typeface="Arial"/>
              </a:rPr>
              <a:t>, demonstrating consistent high-grade mineralisation across previous mining phases</a:t>
            </a:r>
          </a:p>
          <a:p>
            <a:pPr marL="285750" indent="-285750">
              <a:spcBef>
                <a:spcPts val="1200"/>
              </a:spcBef>
              <a:spcAft>
                <a:spcPts val="300"/>
              </a:spcAft>
              <a:buClr>
                <a:srgbClr val="918C55"/>
              </a:buClr>
              <a:buFont typeface="Wingdings" panose="05000000000000000000" pitchFamily="2" charset="2"/>
              <a:buChar char="§"/>
            </a:pPr>
            <a:r>
              <a:rPr lang="en-AU" sz="1200" b="1" dirty="0">
                <a:latin typeface="Arial"/>
                <a:cs typeface="Arial"/>
              </a:rPr>
              <a:t>Drilling planned at Omega to follow up historical drilling intercepts not mined</a:t>
            </a:r>
          </a:p>
          <a:p>
            <a:pPr marL="542925" lvl="1" indent="-276225" defTabSz="942975">
              <a:spcBef>
                <a:spcPts val="300"/>
              </a:spcBef>
              <a:spcAft>
                <a:spcPts val="300"/>
              </a:spcAft>
              <a:buClr>
                <a:srgbClr val="918C55"/>
              </a:buClr>
              <a:buFont typeface="Wingdings" panose="05000000000000000000" pitchFamily="2" charset="2"/>
              <a:buChar char="§"/>
            </a:pPr>
            <a:r>
              <a:rPr lang="en-AU" sz="1200" dirty="0">
                <a:latin typeface="Arial"/>
                <a:cs typeface="Arial"/>
              </a:rPr>
              <a:t>Omega down-plunge extensions including:</a:t>
            </a:r>
          </a:p>
          <a:p>
            <a:pPr marL="895350" lvl="2" indent="-352425" defTabSz="942975">
              <a:spcBef>
                <a:spcPts val="400"/>
              </a:spcBef>
              <a:spcAft>
                <a:spcPts val="400"/>
              </a:spcAft>
              <a:buClr>
                <a:srgbClr val="918C55"/>
              </a:buClr>
              <a:buFont typeface="Wingdings" panose="05000000000000000000" pitchFamily="2" charset="2"/>
              <a:buChar char="§"/>
            </a:pPr>
            <a:r>
              <a:rPr lang="fr-FR" sz="1200" b="1" dirty="0">
                <a:latin typeface="Arial"/>
                <a:cs typeface="Arial"/>
              </a:rPr>
              <a:t>30m @ 21.1g/t Au from 57m </a:t>
            </a:r>
          </a:p>
          <a:p>
            <a:pPr marL="895350" lvl="2" indent="-352425" defTabSz="942975">
              <a:spcBef>
                <a:spcPts val="400"/>
              </a:spcBef>
              <a:spcAft>
                <a:spcPts val="400"/>
              </a:spcAft>
              <a:buClr>
                <a:srgbClr val="918C55"/>
              </a:buClr>
              <a:buFont typeface="Wingdings" panose="05000000000000000000" pitchFamily="2" charset="2"/>
              <a:buChar char="§"/>
            </a:pPr>
            <a:r>
              <a:rPr lang="fr-FR" sz="1200" dirty="0">
                <a:latin typeface="Arial"/>
                <a:cs typeface="Arial"/>
              </a:rPr>
              <a:t>13m @ 10.8g/t Au from 122m</a:t>
            </a:r>
          </a:p>
          <a:p>
            <a:pPr marL="895350" lvl="2" indent="-352425" defTabSz="942975">
              <a:spcBef>
                <a:spcPts val="400"/>
              </a:spcBef>
              <a:spcAft>
                <a:spcPts val="400"/>
              </a:spcAft>
              <a:buClr>
                <a:srgbClr val="918C55"/>
              </a:buClr>
              <a:buFont typeface="Wingdings" panose="05000000000000000000" pitchFamily="2" charset="2"/>
              <a:buChar char="§"/>
            </a:pPr>
            <a:r>
              <a:rPr lang="fr-FR" sz="1200" dirty="0">
                <a:latin typeface="Arial"/>
                <a:cs typeface="Arial"/>
              </a:rPr>
              <a:t>24m @ 6.1g/t Au from 50m</a:t>
            </a:r>
          </a:p>
          <a:p>
            <a:pPr marL="895350" lvl="2" indent="-352425" defTabSz="942975">
              <a:spcBef>
                <a:spcPts val="400"/>
              </a:spcBef>
              <a:spcAft>
                <a:spcPts val="400"/>
              </a:spcAft>
              <a:buClr>
                <a:srgbClr val="918C55"/>
              </a:buClr>
              <a:buFont typeface="Wingdings" panose="05000000000000000000" pitchFamily="2" charset="2"/>
              <a:buChar char="§"/>
            </a:pPr>
            <a:r>
              <a:rPr lang="fr-FR" sz="1200" dirty="0">
                <a:latin typeface="Arial"/>
                <a:cs typeface="Arial"/>
              </a:rPr>
              <a:t>10m @ 10.4g/t Au from 127m</a:t>
            </a:r>
          </a:p>
          <a:p>
            <a:pPr marL="895350" lvl="2" indent="-352425" defTabSz="942975">
              <a:spcBef>
                <a:spcPts val="400"/>
              </a:spcBef>
              <a:spcAft>
                <a:spcPts val="400"/>
              </a:spcAft>
              <a:buClr>
                <a:srgbClr val="918C55"/>
              </a:buClr>
              <a:buFont typeface="Wingdings" panose="05000000000000000000" pitchFamily="2" charset="2"/>
              <a:buChar char="§"/>
            </a:pPr>
            <a:r>
              <a:rPr lang="fr-FR" sz="1200" dirty="0">
                <a:latin typeface="Arial"/>
                <a:cs typeface="Arial"/>
              </a:rPr>
              <a:t>14m @ 7.1g/t Au from 112m</a:t>
            </a:r>
          </a:p>
          <a:p>
            <a:pPr marL="895350" lvl="2" indent="-352425" defTabSz="942975">
              <a:spcBef>
                <a:spcPts val="400"/>
              </a:spcBef>
              <a:spcAft>
                <a:spcPts val="400"/>
              </a:spcAft>
              <a:buClr>
                <a:srgbClr val="918C55"/>
              </a:buClr>
              <a:buFont typeface="Wingdings" panose="05000000000000000000" pitchFamily="2" charset="2"/>
              <a:buChar char="§"/>
            </a:pPr>
            <a:r>
              <a:rPr lang="fr-FR" sz="1200" dirty="0">
                <a:latin typeface="Arial"/>
                <a:cs typeface="Arial"/>
              </a:rPr>
              <a:t>22m @ 3.7g/t Au from 76m</a:t>
            </a:r>
          </a:p>
        </p:txBody>
      </p:sp>
      <p:pic>
        <p:nvPicPr>
          <p:cNvPr id="14" name="Picture 2" descr="Horizon Gold Limited - Horizon Gold">
            <a:extLst>
              <a:ext uri="{FF2B5EF4-FFF2-40B4-BE49-F238E27FC236}">
                <a16:creationId xmlns:a16="http://schemas.microsoft.com/office/drawing/2014/main" id="{57663DED-6E76-7450-819B-37B471F29AF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27513" y="-5450"/>
            <a:ext cx="1964487" cy="600601"/>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B6EBDCEC-D2D4-73EA-B413-28279F9023D1}"/>
              </a:ext>
            </a:extLst>
          </p:cNvPr>
          <p:cNvSpPr/>
          <p:nvPr/>
        </p:nvSpPr>
        <p:spPr>
          <a:xfrm>
            <a:off x="0" y="0"/>
            <a:ext cx="135352" cy="6858000"/>
          </a:xfrm>
          <a:prstGeom prst="rect">
            <a:avLst/>
          </a:prstGeom>
          <a:solidFill>
            <a:srgbClr val="AEAA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2">
            <a:extLst>
              <a:ext uri="{FF2B5EF4-FFF2-40B4-BE49-F238E27FC236}">
                <a16:creationId xmlns:a16="http://schemas.microsoft.com/office/drawing/2014/main" id="{1FAC4001-85FE-B93E-DC19-EB13FFBEC4FB}"/>
              </a:ext>
            </a:extLst>
          </p:cNvPr>
          <p:cNvSpPr txBox="1">
            <a:spLocks/>
          </p:cNvSpPr>
          <p:nvPr/>
        </p:nvSpPr>
        <p:spPr>
          <a:xfrm>
            <a:off x="404936" y="6338207"/>
            <a:ext cx="11036682" cy="434600"/>
          </a:xfrm>
          <a:prstGeom prst="rect">
            <a:avLst/>
          </a:prstGeom>
        </p:spPr>
        <p:txBody>
          <a:bodyPr lIns="91440" tIns="45720" rIns="91440" bIns="4572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AU" sz="900" dirty="0">
                <a:solidFill>
                  <a:schemeClr val="tx1">
                    <a:lumMod val="50000"/>
                    <a:lumOff val="50000"/>
                  </a:schemeClr>
                </a:solidFill>
                <a:latin typeface="Arial"/>
                <a:cs typeface="Arial"/>
              </a:rPr>
              <a:t>Source: </a:t>
            </a:r>
            <a:r>
              <a:rPr lang="en-US" sz="900" dirty="0">
                <a:solidFill>
                  <a:schemeClr val="tx1">
                    <a:lumMod val="50000"/>
                    <a:lumOff val="50000"/>
                  </a:schemeClr>
                </a:solidFill>
                <a:latin typeface="Arial"/>
                <a:cs typeface="Arial"/>
              </a:rPr>
              <a:t>Refer to Horizon Gold Limited ASX announcement titled “Gum Creek Geological Review” dated 15 February 2021 for drilling intercept information. </a:t>
            </a:r>
            <a:r>
              <a:rPr lang="en-AU" sz="900" dirty="0">
                <a:solidFill>
                  <a:schemeClr val="tx1">
                    <a:lumMod val="50000"/>
                    <a:lumOff val="50000"/>
                  </a:schemeClr>
                </a:solidFill>
                <a:latin typeface="Arial"/>
                <a:cs typeface="Arial"/>
              </a:rPr>
              <a:t>Historical production data has been sourced from:</a:t>
            </a:r>
            <a:r>
              <a:rPr lang="en-US" sz="900" dirty="0">
                <a:solidFill>
                  <a:schemeClr val="tx1">
                    <a:lumMod val="50000"/>
                    <a:lumOff val="50000"/>
                  </a:schemeClr>
                </a:solidFill>
                <a:latin typeface="Arial"/>
                <a:cs typeface="Arial"/>
              </a:rPr>
              <a:t> Ross, D I and Smith, D W, 1998. Omega gold deposit, Gidgee, in Geology of Australian and Papua New Guinean Mineral Deposits (Eds: D A Berkman and D H Mackenzie), pp 119–122 (The Australasian Institute of Mining and Metallurgy: Melbourne).</a:t>
            </a:r>
            <a:endParaRPr lang="en-AU" sz="900" dirty="0">
              <a:solidFill>
                <a:schemeClr val="tx1">
                  <a:lumMod val="50000"/>
                  <a:lumOff val="50000"/>
                </a:schemeClr>
              </a:solidFill>
              <a:latin typeface="Arial" panose="020B0604020202020204" pitchFamily="34" charset="0"/>
              <a:cs typeface="Arial" panose="020B0604020202020204" pitchFamily="34" charset="0"/>
            </a:endParaRPr>
          </a:p>
        </p:txBody>
      </p:sp>
      <p:graphicFrame>
        <p:nvGraphicFramePr>
          <p:cNvPr id="4" name="Table 3">
            <a:extLst>
              <a:ext uri="{FF2B5EF4-FFF2-40B4-BE49-F238E27FC236}">
                <a16:creationId xmlns:a16="http://schemas.microsoft.com/office/drawing/2014/main" id="{41C4B79D-4016-5380-058F-49AF23169D6E}"/>
              </a:ext>
            </a:extLst>
          </p:cNvPr>
          <p:cNvGraphicFramePr>
            <a:graphicFrameLocks noGrp="1"/>
          </p:cNvGraphicFramePr>
          <p:nvPr>
            <p:custDataLst>
              <p:tags r:id="rId1"/>
            </p:custDataLst>
            <p:extLst>
              <p:ext uri="{D42A27DB-BD31-4B8C-83A1-F6EECF244321}">
                <p14:modId xmlns:p14="http://schemas.microsoft.com/office/powerpoint/2010/main" val="1016860677"/>
              </p:ext>
            </p:extLst>
          </p:nvPr>
        </p:nvGraphicFramePr>
        <p:xfrm>
          <a:off x="404934" y="913054"/>
          <a:ext cx="3957515" cy="360680"/>
        </p:xfrm>
        <a:graphic>
          <a:graphicData uri="http://schemas.openxmlformats.org/drawingml/2006/table">
            <a:tbl>
              <a:tblPr firstRow="1" bandRow="1">
                <a:tableStyleId>{5C22544A-7EE6-4342-B048-85BDC9FD1C3A}</a:tableStyleId>
              </a:tblPr>
              <a:tblGrid>
                <a:gridCol w="3957515">
                  <a:extLst>
                    <a:ext uri="{9D8B030D-6E8A-4147-A177-3AD203B41FA5}">
                      <a16:colId xmlns:a16="http://schemas.microsoft.com/office/drawing/2014/main" val="1252281434"/>
                    </a:ext>
                  </a:extLst>
                </a:gridCol>
              </a:tblGrid>
              <a:tr h="0">
                <a:tc>
                  <a:txBody>
                    <a:bodyPr/>
                    <a:lstStyle/>
                    <a:p>
                      <a:r>
                        <a:rPr lang="en-AU" sz="1600" dirty="0">
                          <a:solidFill>
                            <a:srgbClr val="0C3553"/>
                          </a:solidFill>
                          <a:latin typeface="Arial" panose="020B0604020202020204" pitchFamily="34" charset="0"/>
                          <a:cs typeface="Arial" panose="020B0604020202020204" pitchFamily="34" charset="0"/>
                        </a:rPr>
                        <a:t>High-grade exploration potential</a:t>
                      </a:r>
                    </a:p>
                  </a:txBody>
                  <a:tcPr>
                    <a:lnB w="12700" cap="flat" cmpd="sng" algn="ctr">
                      <a:solidFill>
                        <a:srgbClr val="0C3553"/>
                      </a:solidFill>
                      <a:prstDash val="solid"/>
                      <a:round/>
                      <a:headEnd type="none" w="med" len="med"/>
                      <a:tailEnd type="none" w="med" len="med"/>
                    </a:lnB>
                    <a:noFill/>
                  </a:tcPr>
                </a:tc>
                <a:extLst>
                  <a:ext uri="{0D108BD9-81ED-4DB2-BD59-A6C34878D82A}">
                    <a16:rowId xmlns:a16="http://schemas.microsoft.com/office/drawing/2014/main" val="2577467326"/>
                  </a:ext>
                </a:extLst>
              </a:tr>
              <a:tr h="0">
                <a:tc>
                  <a:txBody>
                    <a:bodyPr/>
                    <a:lstStyle/>
                    <a:p>
                      <a:endParaRPr lang="en-AU" sz="100" dirty="0">
                        <a:solidFill>
                          <a:srgbClr val="0C3553"/>
                        </a:solidFill>
                      </a:endParaRPr>
                    </a:p>
                  </a:txBody>
                  <a:tcPr marT="0" marB="0">
                    <a:lnT w="12700" cap="flat" cmpd="sng" algn="ctr">
                      <a:solidFill>
                        <a:srgbClr val="0C3553"/>
                      </a:solidFill>
                      <a:prstDash val="solid"/>
                      <a:round/>
                      <a:headEnd type="none" w="med" len="med"/>
                      <a:tailEnd type="none" w="med" len="med"/>
                    </a:lnT>
                    <a:noFill/>
                  </a:tcPr>
                </a:tc>
                <a:extLst>
                  <a:ext uri="{0D108BD9-81ED-4DB2-BD59-A6C34878D82A}">
                    <a16:rowId xmlns:a16="http://schemas.microsoft.com/office/drawing/2014/main" val="2931148339"/>
                  </a:ext>
                </a:extLst>
              </a:tr>
            </a:tbl>
          </a:graphicData>
        </a:graphic>
      </p:graphicFrame>
      <p:pic>
        <p:nvPicPr>
          <p:cNvPr id="10" name="Picture 9" descr="A map of minerals and minerals&#10;&#10;AI-generated content may be incorrect.">
            <a:extLst>
              <a:ext uri="{FF2B5EF4-FFF2-40B4-BE49-F238E27FC236}">
                <a16:creationId xmlns:a16="http://schemas.microsoft.com/office/drawing/2014/main" id="{B68CFA41-DD19-9EB8-0056-A2C252874F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71312" y="1022529"/>
            <a:ext cx="7315752" cy="5138041"/>
          </a:xfrm>
          <a:prstGeom prst="rect">
            <a:avLst/>
          </a:prstGeom>
        </p:spPr>
      </p:pic>
    </p:spTree>
    <p:extLst>
      <p:ext uri="{BB962C8B-B14F-4D97-AF65-F5344CB8AC3E}">
        <p14:creationId xmlns:p14="http://schemas.microsoft.com/office/powerpoint/2010/main" val="10974870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E73739F-716E-6BD5-BFE1-53A40EDA4B16}"/>
              </a:ext>
            </a:extLst>
          </p:cNvPr>
          <p:cNvPicPr>
            <a:picLocks noChangeAspect="1"/>
          </p:cNvPicPr>
          <p:nvPr/>
        </p:nvPicPr>
        <p:blipFill>
          <a:blip r:embed="rId3"/>
          <a:stretch>
            <a:fillRect/>
          </a:stretch>
        </p:blipFill>
        <p:spPr>
          <a:xfrm>
            <a:off x="0" y="1368500"/>
            <a:ext cx="12192000" cy="5290717"/>
          </a:xfrm>
          <a:prstGeom prst="rect">
            <a:avLst/>
          </a:prstGeom>
        </p:spPr>
      </p:pic>
      <p:pic>
        <p:nvPicPr>
          <p:cNvPr id="5" name="Picture 2" descr="Horizon Gold Limited - Horizon Gold">
            <a:extLst>
              <a:ext uri="{FF2B5EF4-FFF2-40B4-BE49-F238E27FC236}">
                <a16:creationId xmlns:a16="http://schemas.microsoft.com/office/drawing/2014/main" id="{65AC72C4-24EE-3318-2D75-DEB50EA71CE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27513" y="-5450"/>
            <a:ext cx="1964487" cy="60060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1A2221E1-0F15-6424-641E-379C4DDDE525}"/>
              </a:ext>
            </a:extLst>
          </p:cNvPr>
          <p:cNvSpPr txBox="1"/>
          <p:nvPr/>
        </p:nvSpPr>
        <p:spPr>
          <a:xfrm>
            <a:off x="3047172" y="595151"/>
            <a:ext cx="6097656" cy="646331"/>
          </a:xfrm>
          <a:prstGeom prst="rect">
            <a:avLst/>
          </a:prstGeom>
          <a:noFill/>
        </p:spPr>
        <p:txBody>
          <a:bodyPr wrap="square">
            <a:spAutoFit/>
          </a:bodyPr>
          <a:lstStyle/>
          <a:p>
            <a:pPr algn="ctr" rtl="0">
              <a:defRPr sz="1400" b="0" i="0" u="none" strike="noStrike" kern="1200" spc="0" baseline="0">
                <a:solidFill>
                  <a:prstClr val="black">
                    <a:lumMod val="65000"/>
                    <a:lumOff val="35000"/>
                  </a:prstClr>
                </a:solidFill>
                <a:latin typeface="+mn-lt"/>
                <a:ea typeface="+mn-ea"/>
                <a:cs typeface="+mn-cs"/>
              </a:defRPr>
            </a:pPr>
            <a:r>
              <a:rPr lang="en-AU" sz="1800" b="1" dirty="0"/>
              <a:t>West Australian Gold Mining Juniors</a:t>
            </a:r>
          </a:p>
          <a:p>
            <a:pPr algn="ctr" rtl="0">
              <a:defRPr sz="1400" b="0" i="0" u="none" strike="noStrike" kern="1200" spc="0" baseline="0">
                <a:solidFill>
                  <a:prstClr val="black">
                    <a:lumMod val="65000"/>
                    <a:lumOff val="35000"/>
                  </a:prstClr>
                </a:solidFill>
                <a:latin typeface="+mn-lt"/>
                <a:ea typeface="+mn-ea"/>
                <a:cs typeface="+mn-cs"/>
              </a:defRPr>
            </a:pPr>
            <a:r>
              <a:rPr lang="en-AU" sz="1800" b="1" dirty="0"/>
              <a:t>EV/Resource Oz (A$/Oz)</a:t>
            </a:r>
            <a:endParaRPr lang="en-AU" sz="1800" b="1" baseline="0" dirty="0"/>
          </a:p>
        </p:txBody>
      </p:sp>
      <p:sp>
        <p:nvSpPr>
          <p:cNvPr id="8" name="Rectangle 7">
            <a:extLst>
              <a:ext uri="{FF2B5EF4-FFF2-40B4-BE49-F238E27FC236}">
                <a16:creationId xmlns:a16="http://schemas.microsoft.com/office/drawing/2014/main" id="{166449AB-2B7E-909D-F64B-BBF2539EE6CC}"/>
              </a:ext>
            </a:extLst>
          </p:cNvPr>
          <p:cNvSpPr/>
          <p:nvPr/>
        </p:nvSpPr>
        <p:spPr>
          <a:xfrm>
            <a:off x="4875868" y="5572428"/>
            <a:ext cx="297656" cy="1055881"/>
          </a:xfrm>
          <a:prstGeom prst="rect">
            <a:avLst/>
          </a:prstGeom>
          <a:noFill/>
          <a:ln w="28575">
            <a:solidFill>
              <a:srgbClr val="DAC31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8">
            <a:extLst>
              <a:ext uri="{FF2B5EF4-FFF2-40B4-BE49-F238E27FC236}">
                <a16:creationId xmlns:a16="http://schemas.microsoft.com/office/drawing/2014/main" id="{4C484F80-3E84-630D-F581-C0D90D9BA519}"/>
              </a:ext>
            </a:extLst>
          </p:cNvPr>
          <p:cNvSpPr/>
          <p:nvPr/>
        </p:nvSpPr>
        <p:spPr>
          <a:xfrm>
            <a:off x="8818597" y="5043695"/>
            <a:ext cx="297656" cy="1615522"/>
          </a:xfrm>
          <a:prstGeom prst="rect">
            <a:avLst/>
          </a:prstGeom>
          <a:noFill/>
          <a:ln w="28575">
            <a:solidFill>
              <a:srgbClr val="DAC31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Arrow: U-Turn 12">
            <a:extLst>
              <a:ext uri="{FF2B5EF4-FFF2-40B4-BE49-F238E27FC236}">
                <a16:creationId xmlns:a16="http://schemas.microsoft.com/office/drawing/2014/main" id="{5AFFB644-1322-CDD7-3D96-6C4BC5F13981}"/>
              </a:ext>
            </a:extLst>
          </p:cNvPr>
          <p:cNvSpPr/>
          <p:nvPr/>
        </p:nvSpPr>
        <p:spPr>
          <a:xfrm>
            <a:off x="4918076" y="3728365"/>
            <a:ext cx="4292599" cy="1717045"/>
          </a:xfrm>
          <a:prstGeom prst="uturnArrow">
            <a:avLst>
              <a:gd name="adj1" fmla="val 13182"/>
              <a:gd name="adj2" fmla="val 13360"/>
              <a:gd name="adj3" fmla="val 23636"/>
              <a:gd name="adj4" fmla="val 43750"/>
              <a:gd name="adj5" fmla="val 72303"/>
            </a:avLst>
          </a:prstGeom>
          <a:solidFill>
            <a:srgbClr val="DAC31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sp>
        <p:nvSpPr>
          <p:cNvPr id="14" name="TextBox 13">
            <a:extLst>
              <a:ext uri="{FF2B5EF4-FFF2-40B4-BE49-F238E27FC236}">
                <a16:creationId xmlns:a16="http://schemas.microsoft.com/office/drawing/2014/main" id="{9F921ADE-9726-B812-0007-63D795ACE95F}"/>
              </a:ext>
            </a:extLst>
          </p:cNvPr>
          <p:cNvSpPr txBox="1"/>
          <p:nvPr/>
        </p:nvSpPr>
        <p:spPr>
          <a:xfrm>
            <a:off x="6096000" y="3174367"/>
            <a:ext cx="1847850" cy="553998"/>
          </a:xfrm>
          <a:prstGeom prst="rect">
            <a:avLst/>
          </a:prstGeom>
          <a:noFill/>
        </p:spPr>
        <p:txBody>
          <a:bodyPr wrap="square" rtlCol="0">
            <a:spAutoFit/>
          </a:bodyPr>
          <a:lstStyle/>
          <a:p>
            <a:pPr algn="ctr"/>
            <a:r>
              <a:rPr lang="en-US" sz="3000" b="1" dirty="0">
                <a:solidFill>
                  <a:srgbClr val="DAC31C"/>
                </a:solidFill>
              </a:rPr>
              <a:t>2.2x</a:t>
            </a:r>
            <a:endParaRPr lang="en-AU" sz="3000" b="1" dirty="0">
              <a:solidFill>
                <a:srgbClr val="DAC31C"/>
              </a:solidFill>
            </a:endParaRPr>
          </a:p>
        </p:txBody>
      </p:sp>
    </p:spTree>
    <p:extLst>
      <p:ext uri="{BB962C8B-B14F-4D97-AF65-F5344CB8AC3E}">
        <p14:creationId xmlns:p14="http://schemas.microsoft.com/office/powerpoint/2010/main" val="6315018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523B76-0E00-B0C8-F1BA-CAAEEE6B896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42CC465-D2E8-6BBE-DFF1-81079C2C3AA6}"/>
              </a:ext>
            </a:extLst>
          </p:cNvPr>
          <p:cNvSpPr txBox="1">
            <a:spLocks/>
          </p:cNvSpPr>
          <p:nvPr/>
        </p:nvSpPr>
        <p:spPr>
          <a:xfrm>
            <a:off x="404936" y="216120"/>
            <a:ext cx="9822578" cy="687611"/>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AU">
                <a:solidFill>
                  <a:srgbClr val="0C3553"/>
                </a:solidFill>
                <a:latin typeface="Impact" panose="020B0806030902050204" pitchFamily="34" charset="0"/>
              </a:rPr>
              <a:t>EXECUTIVE SUMMARY</a:t>
            </a:r>
          </a:p>
        </p:txBody>
      </p:sp>
      <p:cxnSp>
        <p:nvCxnSpPr>
          <p:cNvPr id="8" name="Straight Connector 7">
            <a:extLst>
              <a:ext uri="{FF2B5EF4-FFF2-40B4-BE49-F238E27FC236}">
                <a16:creationId xmlns:a16="http://schemas.microsoft.com/office/drawing/2014/main" id="{3473EC33-18A7-0D7C-7DC0-2CA1B7E5EB8C}"/>
              </a:ext>
            </a:extLst>
          </p:cNvPr>
          <p:cNvCxnSpPr>
            <a:cxnSpLocks/>
          </p:cNvCxnSpPr>
          <p:nvPr/>
        </p:nvCxnSpPr>
        <p:spPr>
          <a:xfrm>
            <a:off x="404936" y="895452"/>
            <a:ext cx="11383200" cy="0"/>
          </a:xfrm>
          <a:prstGeom prst="line">
            <a:avLst/>
          </a:prstGeom>
          <a:ln>
            <a:solidFill>
              <a:srgbClr val="918C55"/>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E189835B-892A-6ADB-6537-F9CF585E8604}"/>
              </a:ext>
            </a:extLst>
          </p:cNvPr>
          <p:cNvCxnSpPr>
            <a:cxnSpLocks/>
          </p:cNvCxnSpPr>
          <p:nvPr/>
        </p:nvCxnSpPr>
        <p:spPr>
          <a:xfrm>
            <a:off x="404935" y="6429474"/>
            <a:ext cx="11383200" cy="0"/>
          </a:xfrm>
          <a:prstGeom prst="line">
            <a:avLst/>
          </a:prstGeom>
          <a:ln>
            <a:solidFill>
              <a:srgbClr val="918C55"/>
            </a:solidFill>
          </a:ln>
        </p:spPr>
        <p:style>
          <a:lnRef idx="1">
            <a:schemeClr val="accent1"/>
          </a:lnRef>
          <a:fillRef idx="0">
            <a:schemeClr val="accent1"/>
          </a:fillRef>
          <a:effectRef idx="0">
            <a:schemeClr val="accent1"/>
          </a:effectRef>
          <a:fontRef idx="minor">
            <a:schemeClr val="tx1"/>
          </a:fontRef>
        </p:style>
      </p:cxnSp>
      <p:pic>
        <p:nvPicPr>
          <p:cNvPr id="1026" name="Picture 2" descr="Horizon Gold Limited - Horizon Gold">
            <a:extLst>
              <a:ext uri="{FF2B5EF4-FFF2-40B4-BE49-F238E27FC236}">
                <a16:creationId xmlns:a16="http://schemas.microsoft.com/office/drawing/2014/main" id="{7BF93586-DFB6-878A-7967-862FBB6574F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27513" y="-5450"/>
            <a:ext cx="1964487" cy="600601"/>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a:extLst>
              <a:ext uri="{FF2B5EF4-FFF2-40B4-BE49-F238E27FC236}">
                <a16:creationId xmlns:a16="http://schemas.microsoft.com/office/drawing/2014/main" id="{018ED8E1-1B90-C140-4F50-5EF5A69D76C9}"/>
              </a:ext>
            </a:extLst>
          </p:cNvPr>
          <p:cNvSpPr/>
          <p:nvPr/>
        </p:nvSpPr>
        <p:spPr>
          <a:xfrm>
            <a:off x="0" y="0"/>
            <a:ext cx="135352" cy="6858000"/>
          </a:xfrm>
          <a:prstGeom prst="rect">
            <a:avLst/>
          </a:prstGeom>
          <a:solidFill>
            <a:srgbClr val="AEAA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Rectangle 11">
            <a:extLst>
              <a:ext uri="{FF2B5EF4-FFF2-40B4-BE49-F238E27FC236}">
                <a16:creationId xmlns:a16="http://schemas.microsoft.com/office/drawing/2014/main" id="{525AD2A8-116C-B76E-B464-BB32A6E4B1EA}"/>
              </a:ext>
            </a:extLst>
          </p:cNvPr>
          <p:cNvSpPr/>
          <p:nvPr/>
        </p:nvSpPr>
        <p:spPr>
          <a:xfrm>
            <a:off x="1349909" y="1381629"/>
            <a:ext cx="10274400" cy="87289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spcAft>
                <a:spcPts val="600"/>
              </a:spcAft>
            </a:pPr>
            <a:r>
              <a:rPr lang="en-AU" sz="1200" b="1" dirty="0">
                <a:solidFill>
                  <a:srgbClr val="0C3553"/>
                </a:solidFill>
                <a:latin typeface="Arial"/>
                <a:cs typeface="Arial"/>
              </a:rPr>
              <a:t>Large-scale, High-Grade Asset with Low Mining Recommencement Risk</a:t>
            </a:r>
          </a:p>
          <a:p>
            <a:pPr marL="285750" indent="-285750" defTabSz="914400">
              <a:lnSpc>
                <a:spcPct val="90000"/>
              </a:lnSpc>
              <a:spcBef>
                <a:spcPts val="300"/>
              </a:spcBef>
              <a:spcAft>
                <a:spcPts val="300"/>
              </a:spcAft>
              <a:buClr>
                <a:srgbClr val="918C55"/>
              </a:buClr>
              <a:buFont typeface="Wingdings" panose="05000000000000000000" pitchFamily="2" charset="2"/>
              <a:buChar char="§"/>
            </a:pPr>
            <a:r>
              <a:rPr lang="fr-FR" sz="1200" b="1" dirty="0">
                <a:solidFill>
                  <a:srgbClr val="0C3553"/>
                </a:solidFill>
                <a:latin typeface="Arial"/>
                <a:cs typeface="Arial"/>
              </a:rPr>
              <a:t>37.97Mt @ 1.89g/t Au for 2.30Moz </a:t>
            </a:r>
            <a:r>
              <a:rPr lang="en-AU" sz="1200" dirty="0">
                <a:solidFill>
                  <a:schemeClr val="tx1"/>
                </a:solidFill>
                <a:latin typeface="Arial"/>
                <a:cs typeface="Arial"/>
              </a:rPr>
              <a:t>(71% indicated) on granted mining leases across 26 deposits,</a:t>
            </a:r>
            <a:r>
              <a:rPr lang="en-US" sz="1200" dirty="0">
                <a:solidFill>
                  <a:schemeClr val="tx1"/>
                </a:solidFill>
                <a:latin typeface="Arial"/>
                <a:cs typeface="Arial"/>
              </a:rPr>
              <a:t> 70% free-milling gold with &gt; 90% recoveries</a:t>
            </a:r>
            <a:r>
              <a:rPr lang="en-AU" sz="1200" dirty="0">
                <a:solidFill>
                  <a:schemeClr val="tx1"/>
                </a:solidFill>
                <a:latin typeface="Arial"/>
                <a:cs typeface="Arial"/>
              </a:rPr>
              <a:t> </a:t>
            </a:r>
          </a:p>
          <a:p>
            <a:pPr marL="285750" indent="-285750" defTabSz="914400">
              <a:lnSpc>
                <a:spcPct val="90000"/>
              </a:lnSpc>
              <a:spcBef>
                <a:spcPts val="300"/>
              </a:spcBef>
              <a:spcAft>
                <a:spcPts val="300"/>
              </a:spcAft>
              <a:buClr>
                <a:srgbClr val="918C55"/>
              </a:buClr>
              <a:buFont typeface="Wingdings" panose="05000000000000000000" pitchFamily="2" charset="2"/>
              <a:buChar char="§"/>
            </a:pPr>
            <a:r>
              <a:rPr lang="en-AU" sz="1200" dirty="0">
                <a:solidFill>
                  <a:schemeClr val="tx1"/>
                </a:solidFill>
                <a:latin typeface="Arial"/>
                <a:ea typeface="+mj-ea"/>
                <a:cs typeface="Arial"/>
              </a:rPr>
              <a:t>Two large mineralised systems including Gidgee Shear zone </a:t>
            </a:r>
            <a:r>
              <a:rPr lang="en-AU" sz="1200" b="1" dirty="0">
                <a:solidFill>
                  <a:srgbClr val="0C3553"/>
                </a:solidFill>
                <a:latin typeface="Arial"/>
                <a:cs typeface="Arial"/>
              </a:rPr>
              <a:t>(1.05Moz @ 2.17g/t) </a:t>
            </a:r>
            <a:r>
              <a:rPr lang="en-AU" sz="1200" dirty="0">
                <a:solidFill>
                  <a:schemeClr val="tx1"/>
                </a:solidFill>
                <a:latin typeface="Arial"/>
                <a:cs typeface="Arial"/>
              </a:rPr>
              <a:t>and Howards </a:t>
            </a:r>
            <a:r>
              <a:rPr lang="en-AU" sz="1200" b="1" dirty="0">
                <a:solidFill>
                  <a:srgbClr val="0C3553"/>
                </a:solidFill>
                <a:latin typeface="Arial"/>
                <a:cs typeface="Arial"/>
              </a:rPr>
              <a:t>(245koz @ 1.11g/t) </a:t>
            </a:r>
            <a:r>
              <a:rPr lang="en-AU" sz="1200" dirty="0">
                <a:solidFill>
                  <a:schemeClr val="tx1"/>
                </a:solidFill>
                <a:latin typeface="Arial"/>
                <a:ea typeface="+mj-ea"/>
                <a:cs typeface="Arial"/>
              </a:rPr>
              <a:t>underpinning base mill feed</a:t>
            </a:r>
          </a:p>
        </p:txBody>
      </p:sp>
      <p:cxnSp>
        <p:nvCxnSpPr>
          <p:cNvPr id="23" name="Straight Connector 22">
            <a:extLst>
              <a:ext uri="{FF2B5EF4-FFF2-40B4-BE49-F238E27FC236}">
                <a16:creationId xmlns:a16="http://schemas.microsoft.com/office/drawing/2014/main" id="{16191E1F-FBC6-1E73-0F44-84B8F754432D}"/>
              </a:ext>
            </a:extLst>
          </p:cNvPr>
          <p:cNvCxnSpPr>
            <a:cxnSpLocks/>
          </p:cNvCxnSpPr>
          <p:nvPr/>
        </p:nvCxnSpPr>
        <p:spPr>
          <a:xfrm>
            <a:off x="421321" y="2372581"/>
            <a:ext cx="11202988"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BB3978D5-3B91-C011-9729-BD6EFA84220B}"/>
              </a:ext>
            </a:extLst>
          </p:cNvPr>
          <p:cNvCxnSpPr>
            <a:cxnSpLocks/>
          </p:cNvCxnSpPr>
          <p:nvPr/>
        </p:nvCxnSpPr>
        <p:spPr>
          <a:xfrm>
            <a:off x="421321" y="3433386"/>
            <a:ext cx="11202988"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1E4A43F-3CF5-9DA9-D337-3F1D210D5D97}"/>
              </a:ext>
            </a:extLst>
          </p:cNvPr>
          <p:cNvCxnSpPr>
            <a:cxnSpLocks/>
          </p:cNvCxnSpPr>
          <p:nvPr/>
        </p:nvCxnSpPr>
        <p:spPr>
          <a:xfrm>
            <a:off x="421321" y="4619228"/>
            <a:ext cx="11202988"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4FE6B993-77D2-C7DC-FDAF-6B0DF585D65B}"/>
              </a:ext>
            </a:extLst>
          </p:cNvPr>
          <p:cNvCxnSpPr>
            <a:cxnSpLocks/>
          </p:cNvCxnSpPr>
          <p:nvPr/>
        </p:nvCxnSpPr>
        <p:spPr>
          <a:xfrm>
            <a:off x="421321" y="5627386"/>
            <a:ext cx="11202988"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0451FE44-6F76-51CF-F9D8-1520D45A668D}"/>
              </a:ext>
            </a:extLst>
          </p:cNvPr>
          <p:cNvSpPr/>
          <p:nvPr/>
        </p:nvSpPr>
        <p:spPr>
          <a:xfrm>
            <a:off x="1349909" y="3537930"/>
            <a:ext cx="10584916" cy="98229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spcAft>
                <a:spcPts val="600"/>
              </a:spcAft>
            </a:pPr>
            <a:r>
              <a:rPr lang="en-AU" sz="1200" b="1" dirty="0">
                <a:solidFill>
                  <a:srgbClr val="0C3553"/>
                </a:solidFill>
                <a:latin typeface="Arial"/>
                <a:cs typeface="Arial"/>
              </a:rPr>
              <a:t>Material exploration upside targeting higher grade intersections</a:t>
            </a:r>
          </a:p>
          <a:p>
            <a:pPr marL="285750" indent="-285750" defTabSz="914400">
              <a:lnSpc>
                <a:spcPct val="90000"/>
              </a:lnSpc>
              <a:spcBef>
                <a:spcPts val="300"/>
              </a:spcBef>
              <a:spcAft>
                <a:spcPts val="300"/>
              </a:spcAft>
              <a:buClr>
                <a:srgbClr val="918C55"/>
              </a:buClr>
              <a:buFont typeface="Wingdings" panose="05000000000000000000" pitchFamily="2" charset="2"/>
              <a:buChar char="§"/>
            </a:pPr>
            <a:r>
              <a:rPr lang="en-AU" sz="1200" dirty="0">
                <a:solidFill>
                  <a:schemeClr val="tx1"/>
                </a:solidFill>
                <a:latin typeface="Arial"/>
                <a:cs typeface="Arial"/>
              </a:rPr>
              <a:t>Significantly underexplored 80km-long project strike with low discovery cost, </a:t>
            </a:r>
            <a:r>
              <a:rPr lang="en-US" sz="1200" dirty="0">
                <a:solidFill>
                  <a:schemeClr val="tx1"/>
                </a:solidFill>
                <a:latin typeface="Arial"/>
                <a:cs typeface="Arial"/>
              </a:rPr>
              <a:t>focused on open pittable and high-grade underground resources </a:t>
            </a:r>
            <a:endParaRPr lang="en-AU" sz="1200" dirty="0">
              <a:solidFill>
                <a:schemeClr val="tx1"/>
              </a:solidFill>
              <a:latin typeface="Arial"/>
              <a:cs typeface="Arial"/>
            </a:endParaRPr>
          </a:p>
          <a:p>
            <a:pPr marL="285750" indent="-285750" defTabSz="914400">
              <a:lnSpc>
                <a:spcPct val="90000"/>
              </a:lnSpc>
              <a:spcBef>
                <a:spcPts val="300"/>
              </a:spcBef>
              <a:spcAft>
                <a:spcPts val="300"/>
              </a:spcAft>
              <a:buClr>
                <a:srgbClr val="918C55"/>
              </a:buClr>
              <a:buFont typeface="Wingdings" panose="05000000000000000000" pitchFamily="2" charset="2"/>
              <a:buChar char="§"/>
            </a:pPr>
            <a:r>
              <a:rPr lang="en-AU" sz="1200" dirty="0">
                <a:solidFill>
                  <a:schemeClr val="tx1"/>
                </a:solidFill>
                <a:latin typeface="Arial"/>
                <a:ea typeface="+mj-ea"/>
                <a:cs typeface="Arial"/>
              </a:rPr>
              <a:t>Drilling underway at Kingfisher – stacked lodes plunging to the south, with better grades at depth including </a:t>
            </a:r>
            <a:r>
              <a:rPr lang="en-AU" sz="1200" b="1" dirty="0">
                <a:solidFill>
                  <a:srgbClr val="0C3553"/>
                </a:solidFill>
                <a:latin typeface="Arial"/>
                <a:cs typeface="Arial"/>
              </a:rPr>
              <a:t>15m @ 28.5g/t Au, 10m @ 8.9g/t Au</a:t>
            </a:r>
          </a:p>
          <a:p>
            <a:pPr marL="285750" indent="-285750" defTabSz="914400">
              <a:lnSpc>
                <a:spcPct val="90000"/>
              </a:lnSpc>
              <a:spcBef>
                <a:spcPts val="300"/>
              </a:spcBef>
              <a:spcAft>
                <a:spcPts val="300"/>
              </a:spcAft>
              <a:buClr>
                <a:srgbClr val="918C55"/>
              </a:buClr>
              <a:buFont typeface="Wingdings" panose="05000000000000000000" pitchFamily="2" charset="2"/>
              <a:buChar char="§"/>
            </a:pPr>
            <a:r>
              <a:rPr lang="en-AU" sz="1200" dirty="0">
                <a:solidFill>
                  <a:schemeClr val="tx1"/>
                </a:solidFill>
                <a:latin typeface="Arial"/>
                <a:cs typeface="Arial"/>
              </a:rPr>
              <a:t>Omega – targeting depth extensions of historical intersections, including </a:t>
            </a:r>
            <a:r>
              <a:rPr lang="en-AU" sz="1200" b="1" dirty="0">
                <a:solidFill>
                  <a:srgbClr val="0C3553"/>
                </a:solidFill>
                <a:latin typeface="Arial"/>
                <a:cs typeface="Arial"/>
              </a:rPr>
              <a:t>30m @ 21.1g/t Au, 13m @ 10.8g/t Au, 10m @ 10.4g/t Au</a:t>
            </a:r>
          </a:p>
        </p:txBody>
      </p:sp>
      <p:sp>
        <p:nvSpPr>
          <p:cNvPr id="17" name="Rectangle 16">
            <a:extLst>
              <a:ext uri="{FF2B5EF4-FFF2-40B4-BE49-F238E27FC236}">
                <a16:creationId xmlns:a16="http://schemas.microsoft.com/office/drawing/2014/main" id="{43E35632-EA9A-A419-8A51-D023E3282F3A}"/>
              </a:ext>
            </a:extLst>
          </p:cNvPr>
          <p:cNvSpPr/>
          <p:nvPr/>
        </p:nvSpPr>
        <p:spPr>
          <a:xfrm>
            <a:off x="1349909" y="2479648"/>
            <a:ext cx="10274400" cy="82280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Aft>
                <a:spcPts val="600"/>
              </a:spcAft>
            </a:pPr>
            <a:r>
              <a:rPr lang="en-AU" sz="1200" b="1" dirty="0">
                <a:solidFill>
                  <a:srgbClr val="0C3553"/>
                </a:solidFill>
                <a:latin typeface="Arial" panose="020B0604020202020204" pitchFamily="34" charset="0"/>
                <a:cs typeface="Arial" panose="020B0604020202020204" pitchFamily="34" charset="0"/>
              </a:rPr>
              <a:t>Feasibility Study due in 1HCY26</a:t>
            </a:r>
            <a:endParaRPr lang="en-AU" sz="1200" b="1" strike="sngStrike" dirty="0">
              <a:solidFill>
                <a:srgbClr val="FF0000"/>
              </a:solidFill>
              <a:highlight>
                <a:srgbClr val="FFFF00"/>
              </a:highlight>
              <a:latin typeface="Arial" panose="020B0604020202020204" pitchFamily="34" charset="0"/>
              <a:cs typeface="Arial" panose="020B0604020202020204" pitchFamily="34" charset="0"/>
            </a:endParaRPr>
          </a:p>
          <a:p>
            <a:pPr marL="285750" indent="-285750" defTabSz="914400">
              <a:lnSpc>
                <a:spcPct val="90000"/>
              </a:lnSpc>
              <a:spcBef>
                <a:spcPts val="300"/>
              </a:spcBef>
              <a:spcAft>
                <a:spcPts val="300"/>
              </a:spcAft>
              <a:buClr>
                <a:srgbClr val="918C55"/>
              </a:buClr>
              <a:buFont typeface="Wingdings" panose="05000000000000000000" pitchFamily="2" charset="2"/>
              <a:buChar char="§"/>
            </a:pPr>
            <a:r>
              <a:rPr lang="en-AU" sz="1200" dirty="0">
                <a:solidFill>
                  <a:schemeClr val="tx1"/>
                </a:solidFill>
                <a:latin typeface="Arial" panose="020B0604020202020204" pitchFamily="34" charset="0"/>
                <a:ea typeface="+mj-ea"/>
                <a:cs typeface="Arial" panose="020B0604020202020204" pitchFamily="34" charset="0"/>
              </a:rPr>
              <a:t>Positive Scoping Study in 2024 confirmed a standalone 2.4Mtpa operation at Gum Creek</a:t>
            </a:r>
          </a:p>
          <a:p>
            <a:pPr marL="285750" indent="-285750" defTabSz="914400">
              <a:lnSpc>
                <a:spcPct val="90000"/>
              </a:lnSpc>
              <a:spcBef>
                <a:spcPts val="300"/>
              </a:spcBef>
              <a:spcAft>
                <a:spcPts val="300"/>
              </a:spcAft>
              <a:buClr>
                <a:srgbClr val="918C55"/>
              </a:buClr>
              <a:buFont typeface="Wingdings" panose="05000000000000000000" pitchFamily="2" charset="2"/>
              <a:buChar char="§"/>
            </a:pPr>
            <a:r>
              <a:rPr lang="en-AU" sz="1200" dirty="0">
                <a:solidFill>
                  <a:schemeClr val="tx1"/>
                </a:solidFill>
                <a:latin typeface="Arial" panose="020B0604020202020204" pitchFamily="34" charset="0"/>
                <a:ea typeface="+mj-ea"/>
                <a:cs typeface="Arial" panose="020B0604020202020204" pitchFamily="34" charset="0"/>
              </a:rPr>
              <a:t>All key workstreams on track for H1-2026 Feasibility completion, focused on shallow, free milling open pittable feed from the Gidgee Shear Zone and Howards area</a:t>
            </a:r>
          </a:p>
        </p:txBody>
      </p:sp>
      <p:sp>
        <p:nvSpPr>
          <p:cNvPr id="18" name="Rectangle 17">
            <a:extLst>
              <a:ext uri="{FF2B5EF4-FFF2-40B4-BE49-F238E27FC236}">
                <a16:creationId xmlns:a16="http://schemas.microsoft.com/office/drawing/2014/main" id="{56A82A3F-897A-4537-C837-02DC4733C01C}"/>
              </a:ext>
            </a:extLst>
          </p:cNvPr>
          <p:cNvSpPr/>
          <p:nvPr/>
        </p:nvSpPr>
        <p:spPr>
          <a:xfrm>
            <a:off x="1349909" y="4710638"/>
            <a:ext cx="10274400" cy="82280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Aft>
                <a:spcPts val="600"/>
              </a:spcAft>
            </a:pPr>
            <a:r>
              <a:rPr lang="en-AU" sz="1200" b="1" dirty="0">
                <a:solidFill>
                  <a:srgbClr val="0C3553"/>
                </a:solidFill>
                <a:latin typeface="Arial" panose="020B0604020202020204" pitchFamily="34" charset="0"/>
                <a:cs typeface="Arial" panose="020B0604020202020204" pitchFamily="34" charset="0"/>
              </a:rPr>
              <a:t>Resources On Existing Mining Leases and Established Infrastructure Supports Rapid Restart</a:t>
            </a:r>
          </a:p>
          <a:p>
            <a:pPr marL="285750" indent="-285750" defTabSz="914400">
              <a:lnSpc>
                <a:spcPct val="90000"/>
              </a:lnSpc>
              <a:spcBef>
                <a:spcPts val="300"/>
              </a:spcBef>
              <a:spcAft>
                <a:spcPts val="300"/>
              </a:spcAft>
              <a:buClr>
                <a:srgbClr val="918C55"/>
              </a:buClr>
              <a:buFont typeface="Wingdings" panose="05000000000000000000" pitchFamily="2" charset="2"/>
              <a:buChar char="§"/>
            </a:pPr>
            <a:r>
              <a:rPr lang="en-AU" sz="1200" dirty="0">
                <a:solidFill>
                  <a:schemeClr val="tx1"/>
                </a:solidFill>
                <a:latin typeface="Arial" panose="020B0604020202020204" pitchFamily="34" charset="0"/>
                <a:ea typeface="+mj-ea"/>
                <a:cs typeface="Arial" panose="020B0604020202020204" pitchFamily="34" charset="0"/>
              </a:rPr>
              <a:t>Planned central mill to be located at the historically permitted Gidgee site. Large resources located on existing mining leases provide streamlined pathway to production. Existing haul roads, ROM pad, camp and tailings infrastructure reduce development timelines and capex intensity</a:t>
            </a:r>
          </a:p>
          <a:p>
            <a:pPr marL="285750" indent="-285750" defTabSz="914400">
              <a:lnSpc>
                <a:spcPct val="90000"/>
              </a:lnSpc>
              <a:spcBef>
                <a:spcPts val="300"/>
              </a:spcBef>
              <a:spcAft>
                <a:spcPts val="300"/>
              </a:spcAft>
              <a:buClr>
                <a:srgbClr val="918C55"/>
              </a:buClr>
              <a:buFont typeface="Wingdings" panose="05000000000000000000" pitchFamily="2" charset="2"/>
              <a:buChar char="§"/>
            </a:pPr>
            <a:r>
              <a:rPr lang="en-AU" sz="1200" dirty="0">
                <a:solidFill>
                  <a:schemeClr val="tx1"/>
                </a:solidFill>
                <a:latin typeface="Arial" panose="020B0604020202020204" pitchFamily="34" charset="0"/>
                <a:ea typeface="+mj-ea"/>
                <a:cs typeface="Arial" panose="020B0604020202020204" pitchFamily="34" charset="0"/>
              </a:rPr>
              <a:t>Located in a prolific WA gold district with nearby consolidation opportunities (Brightstar Resources, </a:t>
            </a:r>
            <a:r>
              <a:rPr lang="en-AU" sz="1200" dirty="0" err="1">
                <a:solidFill>
                  <a:schemeClr val="tx1"/>
                </a:solidFill>
                <a:latin typeface="Arial" panose="020B0604020202020204" pitchFamily="34" charset="0"/>
                <a:ea typeface="+mj-ea"/>
                <a:cs typeface="Arial" panose="020B0604020202020204" pitchFamily="34" charset="0"/>
              </a:rPr>
              <a:t>Aurumin</a:t>
            </a:r>
            <a:r>
              <a:rPr lang="en-AU" sz="1200" dirty="0">
                <a:solidFill>
                  <a:schemeClr val="tx1"/>
                </a:solidFill>
                <a:latin typeface="Arial" panose="020B0604020202020204" pitchFamily="34" charset="0"/>
                <a:ea typeface="+mj-ea"/>
                <a:cs typeface="Arial" panose="020B0604020202020204" pitchFamily="34" charset="0"/>
              </a:rPr>
              <a:t>, Gateway Resources, </a:t>
            </a:r>
            <a:r>
              <a:rPr lang="en-AU" sz="1200" dirty="0" err="1">
                <a:solidFill>
                  <a:schemeClr val="tx1"/>
                </a:solidFill>
                <a:latin typeface="Arial" panose="020B0604020202020204" pitchFamily="34" charset="0"/>
                <a:ea typeface="+mj-ea"/>
                <a:cs typeface="Arial" panose="020B0604020202020204" pitchFamily="34" charset="0"/>
              </a:rPr>
              <a:t>Neometals</a:t>
            </a:r>
            <a:r>
              <a:rPr lang="en-AU" sz="1200" dirty="0">
                <a:solidFill>
                  <a:schemeClr val="tx1"/>
                </a:solidFill>
                <a:latin typeface="Arial" panose="020B0604020202020204" pitchFamily="34" charset="0"/>
                <a:ea typeface="+mj-ea"/>
                <a:cs typeface="Arial" panose="020B0604020202020204" pitchFamily="34" charset="0"/>
              </a:rPr>
              <a:t>)</a:t>
            </a:r>
          </a:p>
        </p:txBody>
      </p:sp>
      <p:sp>
        <p:nvSpPr>
          <p:cNvPr id="20" name="Rectangle 19">
            <a:extLst>
              <a:ext uri="{FF2B5EF4-FFF2-40B4-BE49-F238E27FC236}">
                <a16:creationId xmlns:a16="http://schemas.microsoft.com/office/drawing/2014/main" id="{F72E5B63-372B-A95C-943F-1AFB28835C88}"/>
              </a:ext>
            </a:extLst>
          </p:cNvPr>
          <p:cNvSpPr/>
          <p:nvPr/>
        </p:nvSpPr>
        <p:spPr>
          <a:xfrm>
            <a:off x="1349909" y="5655961"/>
            <a:ext cx="10274400" cy="73460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Aft>
                <a:spcPts val="600"/>
              </a:spcAft>
            </a:pPr>
            <a:r>
              <a:rPr lang="en-AU" sz="1200" b="1" dirty="0">
                <a:solidFill>
                  <a:srgbClr val="0C3553"/>
                </a:solidFill>
                <a:latin typeface="Arial" panose="020B0604020202020204" pitchFamily="34" charset="0"/>
                <a:cs typeface="Arial" panose="020B0604020202020204" pitchFamily="34" charset="0"/>
              </a:rPr>
              <a:t>Experienced Board and Technical Team</a:t>
            </a:r>
          </a:p>
          <a:p>
            <a:pPr marL="285750" indent="-285750" defTabSz="914400">
              <a:lnSpc>
                <a:spcPct val="90000"/>
              </a:lnSpc>
              <a:spcBef>
                <a:spcPts val="300"/>
              </a:spcBef>
              <a:spcAft>
                <a:spcPts val="300"/>
              </a:spcAft>
              <a:buClr>
                <a:srgbClr val="918C55"/>
              </a:buClr>
              <a:buFont typeface="Wingdings" panose="05000000000000000000" pitchFamily="2" charset="2"/>
              <a:buChar char="§"/>
            </a:pPr>
            <a:r>
              <a:rPr lang="en-AU" sz="1200" dirty="0">
                <a:solidFill>
                  <a:schemeClr val="tx1"/>
                </a:solidFill>
                <a:latin typeface="Arial" panose="020B0604020202020204" pitchFamily="34" charset="0"/>
                <a:ea typeface="+mj-ea"/>
                <a:cs typeface="Arial" panose="020B0604020202020204" pitchFamily="34" charset="0"/>
              </a:rPr>
              <a:t>Led by seasoned mining executives with deep exploration, development, and corporate experience</a:t>
            </a:r>
          </a:p>
        </p:txBody>
      </p:sp>
      <p:pic>
        <p:nvPicPr>
          <p:cNvPr id="27" name="Graphic 26" descr="Clipboard Badge with solid fill">
            <a:extLst>
              <a:ext uri="{FF2B5EF4-FFF2-40B4-BE49-F238E27FC236}">
                <a16:creationId xmlns:a16="http://schemas.microsoft.com/office/drawing/2014/main" id="{6451EB38-55A5-C5AA-A7E5-DBD12A24608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48641" y="2521763"/>
            <a:ext cx="756000" cy="756000"/>
          </a:xfrm>
          <a:prstGeom prst="rect">
            <a:avLst/>
          </a:prstGeom>
        </p:spPr>
      </p:pic>
      <p:pic>
        <p:nvPicPr>
          <p:cNvPr id="31" name="Graphic 30" descr="Gold bars with solid fill">
            <a:extLst>
              <a:ext uri="{FF2B5EF4-FFF2-40B4-BE49-F238E27FC236}">
                <a16:creationId xmlns:a16="http://schemas.microsoft.com/office/drawing/2014/main" id="{2523CB57-94BF-B66A-13D4-0AC747371CB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48769" y="1400785"/>
            <a:ext cx="756000" cy="756000"/>
          </a:xfrm>
          <a:prstGeom prst="rect">
            <a:avLst/>
          </a:prstGeom>
        </p:spPr>
      </p:pic>
      <p:pic>
        <p:nvPicPr>
          <p:cNvPr id="32" name="Picture 31">
            <a:extLst>
              <a:ext uri="{FF2B5EF4-FFF2-40B4-BE49-F238E27FC236}">
                <a16:creationId xmlns:a16="http://schemas.microsoft.com/office/drawing/2014/main" id="{D23C0EA9-2522-B4BD-5229-E44CDA72D55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10669" y="3791765"/>
            <a:ext cx="756000" cy="462546"/>
          </a:xfrm>
          <a:prstGeom prst="rect">
            <a:avLst/>
          </a:prstGeom>
        </p:spPr>
      </p:pic>
      <p:pic>
        <p:nvPicPr>
          <p:cNvPr id="34" name="Graphic 33" descr="Cycle with people with solid fill">
            <a:extLst>
              <a:ext uri="{FF2B5EF4-FFF2-40B4-BE49-F238E27FC236}">
                <a16:creationId xmlns:a16="http://schemas.microsoft.com/office/drawing/2014/main" id="{11A645C9-F993-2A2B-2F36-26C4DE78226F}"/>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48769" y="5655193"/>
            <a:ext cx="756000" cy="756000"/>
          </a:xfrm>
          <a:prstGeom prst="rect">
            <a:avLst/>
          </a:prstGeom>
        </p:spPr>
      </p:pic>
      <p:pic>
        <p:nvPicPr>
          <p:cNvPr id="36" name="Graphic 35" descr="Refresh with solid fill">
            <a:extLst>
              <a:ext uri="{FF2B5EF4-FFF2-40B4-BE49-F238E27FC236}">
                <a16:creationId xmlns:a16="http://schemas.microsoft.com/office/drawing/2014/main" id="{8E4B14B5-634C-FEF9-6FC5-087C2B7214A7}"/>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41757" y="4834824"/>
            <a:ext cx="569767" cy="569767"/>
          </a:xfrm>
          <a:prstGeom prst="rect">
            <a:avLst/>
          </a:prstGeom>
        </p:spPr>
      </p:pic>
      <p:graphicFrame>
        <p:nvGraphicFramePr>
          <p:cNvPr id="11" name="Table 10">
            <a:extLst>
              <a:ext uri="{FF2B5EF4-FFF2-40B4-BE49-F238E27FC236}">
                <a16:creationId xmlns:a16="http://schemas.microsoft.com/office/drawing/2014/main" id="{6F922798-6B77-CC66-B038-A78DE72CD554}"/>
              </a:ext>
            </a:extLst>
          </p:cNvPr>
          <p:cNvGraphicFramePr>
            <a:graphicFrameLocks noGrp="1"/>
          </p:cNvGraphicFramePr>
          <p:nvPr>
            <p:extLst>
              <p:ext uri="{D42A27DB-BD31-4B8C-83A1-F6EECF244321}">
                <p14:modId xmlns:p14="http://schemas.microsoft.com/office/powerpoint/2010/main" val="1064992673"/>
              </p:ext>
            </p:extLst>
          </p:nvPr>
        </p:nvGraphicFramePr>
        <p:xfrm>
          <a:off x="404932" y="913054"/>
          <a:ext cx="11391652" cy="360680"/>
        </p:xfrm>
        <a:graphic>
          <a:graphicData uri="http://schemas.openxmlformats.org/drawingml/2006/table">
            <a:tbl>
              <a:tblPr firstRow="1" bandRow="1">
                <a:tableStyleId>{5C22544A-7EE6-4342-B048-85BDC9FD1C3A}</a:tableStyleId>
              </a:tblPr>
              <a:tblGrid>
                <a:gridCol w="11391652">
                  <a:extLst>
                    <a:ext uri="{9D8B030D-6E8A-4147-A177-3AD203B41FA5}">
                      <a16:colId xmlns:a16="http://schemas.microsoft.com/office/drawing/2014/main" val="1252281434"/>
                    </a:ext>
                  </a:extLst>
                </a:gridCol>
              </a:tblGrid>
              <a:tr h="0">
                <a:tc>
                  <a:txBody>
                    <a:bodyPr/>
                    <a:lstStyle/>
                    <a:p>
                      <a:r>
                        <a:rPr lang="en-AU" sz="1600" dirty="0">
                          <a:solidFill>
                            <a:srgbClr val="0C3553"/>
                          </a:solidFill>
                          <a:latin typeface="Arial" panose="020B0604020202020204" pitchFamily="34" charset="0"/>
                        </a:rPr>
                        <a:t>High-quality gold asset in a tier-1 mining jurisdiction </a:t>
                      </a:r>
                    </a:p>
                  </a:txBody>
                  <a:tcPr>
                    <a:lnB w="12700" cap="flat" cmpd="sng" algn="ctr">
                      <a:solidFill>
                        <a:srgbClr val="0C3553"/>
                      </a:solidFill>
                      <a:prstDash val="solid"/>
                      <a:round/>
                      <a:headEnd type="none" w="med" len="med"/>
                      <a:tailEnd type="none" w="med" len="med"/>
                    </a:lnB>
                    <a:noFill/>
                  </a:tcPr>
                </a:tc>
                <a:extLst>
                  <a:ext uri="{0D108BD9-81ED-4DB2-BD59-A6C34878D82A}">
                    <a16:rowId xmlns:a16="http://schemas.microsoft.com/office/drawing/2014/main" val="2577467326"/>
                  </a:ext>
                </a:extLst>
              </a:tr>
              <a:tr h="0">
                <a:tc>
                  <a:txBody>
                    <a:bodyPr/>
                    <a:lstStyle/>
                    <a:p>
                      <a:endParaRPr lang="en-AU" sz="100" dirty="0">
                        <a:solidFill>
                          <a:srgbClr val="0C3553"/>
                        </a:solidFill>
                        <a:latin typeface="Arial" panose="020B0604020202020204" pitchFamily="34" charset="0"/>
                        <a:cs typeface="Arial" panose="020B0604020202020204" pitchFamily="34" charset="0"/>
                      </a:endParaRPr>
                    </a:p>
                  </a:txBody>
                  <a:tcPr marT="0" marB="0">
                    <a:lnT w="12700" cap="flat" cmpd="sng" algn="ctr">
                      <a:solidFill>
                        <a:srgbClr val="0C3553"/>
                      </a:solidFill>
                      <a:prstDash val="solid"/>
                      <a:round/>
                      <a:headEnd type="none" w="med" len="med"/>
                      <a:tailEnd type="none" w="med" len="med"/>
                    </a:lnT>
                    <a:noFill/>
                  </a:tcPr>
                </a:tc>
                <a:extLst>
                  <a:ext uri="{0D108BD9-81ED-4DB2-BD59-A6C34878D82A}">
                    <a16:rowId xmlns:a16="http://schemas.microsoft.com/office/drawing/2014/main" val="2931148339"/>
                  </a:ext>
                </a:extLst>
              </a:tr>
            </a:tbl>
          </a:graphicData>
        </a:graphic>
      </p:graphicFrame>
    </p:spTree>
    <p:extLst>
      <p:ext uri="{BB962C8B-B14F-4D97-AF65-F5344CB8AC3E}">
        <p14:creationId xmlns:p14="http://schemas.microsoft.com/office/powerpoint/2010/main" val="28913287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a:extLst>
              <a:ext uri="{FF2B5EF4-FFF2-40B4-BE49-F238E27FC236}">
                <a16:creationId xmlns:a16="http://schemas.microsoft.com/office/drawing/2014/main" id="{6F98561B-8562-4F8A-E993-6BCCB528A516}"/>
              </a:ext>
            </a:extLst>
          </p:cNvPr>
          <p:cNvSpPr txBox="1">
            <a:spLocks/>
          </p:cNvSpPr>
          <p:nvPr/>
        </p:nvSpPr>
        <p:spPr>
          <a:xfrm>
            <a:off x="4826030" y="424842"/>
            <a:ext cx="6343735" cy="687611"/>
          </a:xfrm>
          <a:prstGeom prst="rect">
            <a:avLst/>
          </a:prstGeom>
        </p:spPr>
        <p:txBody>
          <a:bodyPr>
            <a:normAutofit fontScale="97500"/>
          </a:bodyPr>
          <a:lstStyle>
            <a:defPPr>
              <a:defRPr lang="en-US"/>
            </a:defPPr>
            <a:lvl1pPr defTabSz="914400">
              <a:lnSpc>
                <a:spcPct val="90000"/>
              </a:lnSpc>
              <a:spcBef>
                <a:spcPct val="0"/>
              </a:spcBef>
              <a:buNone/>
              <a:defRPr sz="4400">
                <a:solidFill>
                  <a:srgbClr val="0C3553"/>
                </a:solidFill>
                <a:latin typeface="Impact" panose="020B0806030902050204" pitchFamily="34" charset="0"/>
                <a:ea typeface="+mj-ea"/>
                <a:cs typeface="+mj-cs"/>
              </a:defRPr>
            </a:lvl1pPr>
          </a:lstStyle>
          <a:p>
            <a:r>
              <a:rPr lang="en-AU" dirty="0">
                <a:solidFill>
                  <a:schemeClr val="bg1"/>
                </a:solidFill>
              </a:rPr>
              <a:t>CONTACT DETAILS</a:t>
            </a:r>
            <a:endParaRPr lang="en-AU" baseline="30000" dirty="0">
              <a:solidFill>
                <a:schemeClr val="bg1"/>
              </a:solidFill>
            </a:endParaRPr>
          </a:p>
        </p:txBody>
      </p:sp>
      <p:sp>
        <p:nvSpPr>
          <p:cNvPr id="9" name="TextBox 8">
            <a:extLst>
              <a:ext uri="{FF2B5EF4-FFF2-40B4-BE49-F238E27FC236}">
                <a16:creationId xmlns:a16="http://schemas.microsoft.com/office/drawing/2014/main" id="{5ED7AB84-ED40-19D6-3F63-0F1AFD65A9E8}"/>
              </a:ext>
            </a:extLst>
          </p:cNvPr>
          <p:cNvSpPr txBox="1"/>
          <p:nvPr/>
        </p:nvSpPr>
        <p:spPr>
          <a:xfrm>
            <a:off x="4826030" y="1718626"/>
            <a:ext cx="3721624" cy="3631763"/>
          </a:xfrm>
          <a:prstGeom prst="rect">
            <a:avLst/>
          </a:prstGeom>
          <a:noFill/>
        </p:spPr>
        <p:txBody>
          <a:bodyPr wrap="square" lIns="91440" tIns="45720" rIns="91440" bIns="45720" rtlCol="0" anchor="t">
            <a:spAutoFit/>
          </a:bodyPr>
          <a:lstStyle/>
          <a:p>
            <a:endParaRPr lang="en-AU" dirty="0">
              <a:solidFill>
                <a:schemeClr val="bg1"/>
              </a:solidFill>
              <a:latin typeface="Arial"/>
              <a:cs typeface="Arial"/>
            </a:endParaRPr>
          </a:p>
          <a:p>
            <a:r>
              <a:rPr lang="en-AU" sz="1600" dirty="0">
                <a:solidFill>
                  <a:schemeClr val="bg1"/>
                </a:solidFill>
                <a:latin typeface="Arial"/>
                <a:cs typeface="Arial"/>
              </a:rPr>
              <a:t>Scott Williamson</a:t>
            </a:r>
          </a:p>
          <a:p>
            <a:r>
              <a:rPr lang="en-AU" sz="1600" dirty="0">
                <a:solidFill>
                  <a:schemeClr val="bg1"/>
                </a:solidFill>
                <a:latin typeface="Arial"/>
                <a:cs typeface="Arial"/>
              </a:rPr>
              <a:t>Managing Director &amp; CEO</a:t>
            </a:r>
            <a:endParaRPr lang="en-US" sz="1600" dirty="0">
              <a:solidFill>
                <a:schemeClr val="bg1"/>
              </a:solidFill>
              <a:latin typeface="Arial"/>
              <a:cs typeface="Arial"/>
            </a:endParaRPr>
          </a:p>
          <a:p>
            <a:endParaRPr lang="en-US" sz="1600" dirty="0">
              <a:solidFill>
                <a:schemeClr val="bg1"/>
              </a:solidFill>
              <a:latin typeface="Arial" panose="020B0604020202020204" pitchFamily="34" charset="0"/>
              <a:cs typeface="Arial" panose="020B0604020202020204" pitchFamily="34" charset="0"/>
            </a:endParaRPr>
          </a:p>
          <a:p>
            <a:pPr>
              <a:spcAft>
                <a:spcPts val="800"/>
              </a:spcAft>
            </a:pPr>
            <a:r>
              <a:rPr lang="en-US" sz="1600" dirty="0">
                <a:solidFill>
                  <a:schemeClr val="bg1"/>
                </a:solidFill>
                <a:latin typeface="Arial"/>
                <a:cs typeface="Arial"/>
              </a:rPr>
              <a:t>T: +61 8 6331 6092</a:t>
            </a:r>
          </a:p>
          <a:p>
            <a:pPr>
              <a:spcAft>
                <a:spcPts val="800"/>
              </a:spcAft>
            </a:pPr>
            <a:r>
              <a:rPr lang="en-US" sz="1600" dirty="0">
                <a:solidFill>
                  <a:schemeClr val="bg1"/>
                </a:solidFill>
                <a:latin typeface="Arial"/>
                <a:cs typeface="Arial"/>
              </a:rPr>
              <a:t>E: info@horizongold.com.au</a:t>
            </a:r>
          </a:p>
          <a:p>
            <a:pPr>
              <a:spcAft>
                <a:spcPts val="800"/>
              </a:spcAft>
            </a:pPr>
            <a:endParaRPr lang="en-US" sz="1600" dirty="0">
              <a:solidFill>
                <a:schemeClr val="bg1"/>
              </a:solidFill>
              <a:latin typeface="Arial" panose="020B0604020202020204" pitchFamily="34" charset="0"/>
              <a:cs typeface="Arial" panose="020B0604020202020204" pitchFamily="34" charset="0"/>
            </a:endParaRPr>
          </a:p>
          <a:p>
            <a:pPr>
              <a:spcAft>
                <a:spcPts val="800"/>
              </a:spcAft>
            </a:pPr>
            <a:r>
              <a:rPr lang="en-US" sz="1600" dirty="0">
                <a:solidFill>
                  <a:schemeClr val="bg1"/>
                </a:solidFill>
                <a:latin typeface="Arial"/>
                <a:cs typeface="Arial"/>
              </a:rPr>
              <a:t>Unit 8 / 47 Havelock St.</a:t>
            </a:r>
          </a:p>
          <a:p>
            <a:pPr>
              <a:spcAft>
                <a:spcPts val="800"/>
              </a:spcAft>
            </a:pPr>
            <a:r>
              <a:rPr lang="en-US" sz="1600" dirty="0">
                <a:solidFill>
                  <a:schemeClr val="bg1"/>
                </a:solidFill>
                <a:latin typeface="Arial"/>
                <a:cs typeface="Arial"/>
              </a:rPr>
              <a:t>West Perth, WA  6005</a:t>
            </a:r>
          </a:p>
          <a:p>
            <a:pPr>
              <a:spcAft>
                <a:spcPts val="800"/>
              </a:spcAft>
            </a:pPr>
            <a:endParaRPr lang="en-US" dirty="0">
              <a:solidFill>
                <a:schemeClr val="bg1"/>
              </a:solidFill>
              <a:latin typeface="Arial"/>
              <a:cs typeface="Arial"/>
            </a:endParaRPr>
          </a:p>
          <a:p>
            <a:pPr>
              <a:spcAft>
                <a:spcPts val="800"/>
              </a:spcAft>
            </a:pPr>
            <a:r>
              <a:rPr lang="en-US" sz="2200" b="1" dirty="0">
                <a:solidFill>
                  <a:schemeClr val="bg1"/>
                </a:solidFill>
                <a:latin typeface="Arial"/>
                <a:cs typeface="Arial"/>
              </a:rPr>
              <a:t>horizongold.com.au</a:t>
            </a:r>
          </a:p>
        </p:txBody>
      </p:sp>
      <p:sp>
        <p:nvSpPr>
          <p:cNvPr id="10" name="TextBox 9">
            <a:extLst>
              <a:ext uri="{FF2B5EF4-FFF2-40B4-BE49-F238E27FC236}">
                <a16:creationId xmlns:a16="http://schemas.microsoft.com/office/drawing/2014/main" id="{BD676DD7-2E64-0E70-F9A0-684ADD2216D5}"/>
              </a:ext>
            </a:extLst>
          </p:cNvPr>
          <p:cNvSpPr txBox="1"/>
          <p:nvPr/>
        </p:nvSpPr>
        <p:spPr>
          <a:xfrm>
            <a:off x="7840899" y="4919502"/>
            <a:ext cx="3721624" cy="430887"/>
          </a:xfrm>
          <a:prstGeom prst="rect">
            <a:avLst/>
          </a:prstGeom>
          <a:noFill/>
        </p:spPr>
        <p:txBody>
          <a:bodyPr wrap="square" lIns="91440" tIns="45720" rIns="91440" bIns="45720" rtlCol="0" anchor="t">
            <a:spAutoFit/>
          </a:bodyPr>
          <a:lstStyle/>
          <a:p>
            <a:pPr algn="r">
              <a:spcAft>
                <a:spcPts val="800"/>
              </a:spcAft>
            </a:pPr>
            <a:r>
              <a:rPr lang="en-US" sz="2200" b="1" dirty="0">
                <a:solidFill>
                  <a:schemeClr val="bg1"/>
                </a:solidFill>
                <a:latin typeface="Arial"/>
                <a:cs typeface="Arial"/>
              </a:rPr>
              <a:t>ASX: HRN</a:t>
            </a:r>
          </a:p>
        </p:txBody>
      </p:sp>
    </p:spTree>
    <p:extLst>
      <p:ext uri="{BB962C8B-B14F-4D97-AF65-F5344CB8AC3E}">
        <p14:creationId xmlns:p14="http://schemas.microsoft.com/office/powerpoint/2010/main" val="37499793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E45311-553E-6372-2CF7-BF4B416F5DB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9858F59-D0DE-9A2E-3CFD-D39190BD5739}"/>
              </a:ext>
            </a:extLst>
          </p:cNvPr>
          <p:cNvSpPr txBox="1">
            <a:spLocks/>
          </p:cNvSpPr>
          <p:nvPr/>
        </p:nvSpPr>
        <p:spPr>
          <a:xfrm>
            <a:off x="404935" y="216120"/>
            <a:ext cx="9824400" cy="687611"/>
          </a:xfrm>
          <a:prstGeom prst="rect">
            <a:avLst/>
          </a:prstGeom>
        </p:spPr>
        <p:txBody>
          <a:bodyPr>
            <a:normAutofit fontScale="97500"/>
          </a:bodyPr>
          <a:lstStyle>
            <a:defPPr>
              <a:defRPr lang="en-US"/>
            </a:defPPr>
            <a:lvl1pPr defTabSz="914400">
              <a:lnSpc>
                <a:spcPct val="90000"/>
              </a:lnSpc>
              <a:spcBef>
                <a:spcPct val="0"/>
              </a:spcBef>
              <a:buNone/>
              <a:defRPr sz="4400">
                <a:solidFill>
                  <a:srgbClr val="0C3553"/>
                </a:solidFill>
                <a:latin typeface="Impact" panose="020B0806030902050204" pitchFamily="34" charset="0"/>
                <a:ea typeface="+mj-ea"/>
                <a:cs typeface="+mj-cs"/>
              </a:defRPr>
            </a:lvl1pPr>
          </a:lstStyle>
          <a:p>
            <a:r>
              <a:rPr lang="en-AU" dirty="0"/>
              <a:t>GUM CREEK GOLD PROJECT RESOURCE </a:t>
            </a:r>
            <a:r>
              <a:rPr lang="en-AU" baseline="30000" dirty="0"/>
              <a:t>1,2</a:t>
            </a:r>
          </a:p>
        </p:txBody>
      </p:sp>
      <p:cxnSp>
        <p:nvCxnSpPr>
          <p:cNvPr id="8" name="Straight Connector 7">
            <a:extLst>
              <a:ext uri="{FF2B5EF4-FFF2-40B4-BE49-F238E27FC236}">
                <a16:creationId xmlns:a16="http://schemas.microsoft.com/office/drawing/2014/main" id="{A8B68EA8-85EB-7632-19F9-E8C72991BBD0}"/>
              </a:ext>
            </a:extLst>
          </p:cNvPr>
          <p:cNvCxnSpPr>
            <a:cxnSpLocks/>
          </p:cNvCxnSpPr>
          <p:nvPr/>
        </p:nvCxnSpPr>
        <p:spPr>
          <a:xfrm>
            <a:off x="404936" y="895452"/>
            <a:ext cx="11383200" cy="0"/>
          </a:xfrm>
          <a:prstGeom prst="line">
            <a:avLst/>
          </a:prstGeom>
          <a:ln>
            <a:solidFill>
              <a:srgbClr val="918C55"/>
            </a:solidFill>
          </a:ln>
        </p:spPr>
        <p:style>
          <a:lnRef idx="1">
            <a:schemeClr val="accent1"/>
          </a:lnRef>
          <a:fillRef idx="0">
            <a:schemeClr val="accent1"/>
          </a:fillRef>
          <a:effectRef idx="0">
            <a:schemeClr val="accent1"/>
          </a:effectRef>
          <a:fontRef idx="minor">
            <a:schemeClr val="tx1"/>
          </a:fontRef>
        </p:style>
      </p:cxnSp>
      <p:cxnSp>
        <p:nvCxnSpPr>
          <p:cNvPr id="2" name="Straight Connector 1">
            <a:extLst>
              <a:ext uri="{FF2B5EF4-FFF2-40B4-BE49-F238E27FC236}">
                <a16:creationId xmlns:a16="http://schemas.microsoft.com/office/drawing/2014/main" id="{A83AA5B7-6129-F306-3D04-72189E98497B}"/>
              </a:ext>
            </a:extLst>
          </p:cNvPr>
          <p:cNvCxnSpPr>
            <a:cxnSpLocks/>
          </p:cNvCxnSpPr>
          <p:nvPr/>
        </p:nvCxnSpPr>
        <p:spPr>
          <a:xfrm>
            <a:off x="404935" y="6305649"/>
            <a:ext cx="11383200" cy="0"/>
          </a:xfrm>
          <a:prstGeom prst="line">
            <a:avLst/>
          </a:prstGeom>
          <a:ln>
            <a:solidFill>
              <a:srgbClr val="918C55"/>
            </a:solidFill>
          </a:ln>
        </p:spPr>
        <p:style>
          <a:lnRef idx="1">
            <a:schemeClr val="accent1"/>
          </a:lnRef>
          <a:fillRef idx="0">
            <a:schemeClr val="accent1"/>
          </a:fillRef>
          <a:effectRef idx="0">
            <a:schemeClr val="accent1"/>
          </a:effectRef>
          <a:fontRef idx="minor">
            <a:schemeClr val="tx1"/>
          </a:fontRef>
        </p:style>
      </p:cxnSp>
      <p:sp>
        <p:nvSpPr>
          <p:cNvPr id="4" name="Slide Number Placeholder 55">
            <a:extLst>
              <a:ext uri="{FF2B5EF4-FFF2-40B4-BE49-F238E27FC236}">
                <a16:creationId xmlns:a16="http://schemas.microsoft.com/office/drawing/2014/main" id="{C82B3E9A-09C2-571E-68B5-7FEFE05EBB44}"/>
              </a:ext>
            </a:extLst>
          </p:cNvPr>
          <p:cNvSpPr>
            <a:spLocks noGrp="1"/>
          </p:cNvSpPr>
          <p:nvPr>
            <p:ph type="sldNum" sz="quarter" idx="12"/>
          </p:nvPr>
        </p:nvSpPr>
        <p:spPr>
          <a:xfrm>
            <a:off x="11441617" y="6338206"/>
            <a:ext cx="346518" cy="365125"/>
          </a:xfrm>
        </p:spPr>
        <p:txBody>
          <a:bodyPr/>
          <a:lstStyle/>
          <a:p>
            <a:fld id="{6B2FE139-BF3E-4C87-A3AC-2A06C2C9A6C4}" type="slidenum">
              <a:rPr lang="en-AU" smtClean="0">
                <a:solidFill>
                  <a:schemeClr val="tx1">
                    <a:lumMod val="50000"/>
                    <a:lumOff val="50000"/>
                  </a:schemeClr>
                </a:solidFill>
              </a:rPr>
              <a:pPr/>
              <a:t>9</a:t>
            </a:fld>
            <a:endParaRPr lang="en-AU" dirty="0">
              <a:solidFill>
                <a:schemeClr val="tx1">
                  <a:lumMod val="50000"/>
                  <a:lumOff val="50000"/>
                </a:schemeClr>
              </a:solidFill>
            </a:endParaRPr>
          </a:p>
        </p:txBody>
      </p:sp>
      <p:sp>
        <p:nvSpPr>
          <p:cNvPr id="7" name="Title 2">
            <a:extLst>
              <a:ext uri="{FF2B5EF4-FFF2-40B4-BE49-F238E27FC236}">
                <a16:creationId xmlns:a16="http://schemas.microsoft.com/office/drawing/2014/main" id="{9F5991BF-732F-80B7-3D7F-EC714DA3DC2E}"/>
              </a:ext>
            </a:extLst>
          </p:cNvPr>
          <p:cNvSpPr txBox="1">
            <a:spLocks/>
          </p:cNvSpPr>
          <p:nvPr/>
        </p:nvSpPr>
        <p:spPr>
          <a:xfrm>
            <a:off x="404936" y="6338207"/>
            <a:ext cx="11036682" cy="43460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AU" sz="900" dirty="0">
                <a:solidFill>
                  <a:schemeClr val="tx1">
                    <a:lumMod val="50000"/>
                    <a:lumOff val="50000"/>
                  </a:schemeClr>
                </a:solidFill>
                <a:latin typeface="Arial" panose="020B0604020202020204" pitchFamily="34" charset="0"/>
                <a:cs typeface="Arial" panose="020B0604020202020204" pitchFamily="34" charset="0"/>
              </a:rPr>
              <a:t>Source: (1) Refer to Horizon Gold Limited ASX Announcement titled “Gum Creek Project Resource Update" dated 4 November 2025 for more information. (2) Figures are rounded.</a:t>
            </a:r>
          </a:p>
          <a:p>
            <a:r>
              <a:rPr lang="en-AU" sz="900" dirty="0">
                <a:solidFill>
                  <a:schemeClr val="tx1">
                    <a:lumMod val="50000"/>
                    <a:lumOff val="50000"/>
                  </a:schemeClr>
                </a:solidFill>
                <a:latin typeface="Arial" panose="020B0604020202020204" pitchFamily="34" charset="0"/>
                <a:cs typeface="Arial" panose="020B0604020202020204" pitchFamily="34" charset="0"/>
              </a:rPr>
              <a:t>* cut-off grades are 1.5g/t Au for Swan UG, Swift UG, Wilsons UG and Kingfisher UG.</a:t>
            </a:r>
          </a:p>
          <a:p>
            <a:r>
              <a:rPr lang="en-AU" sz="900" dirty="0">
                <a:solidFill>
                  <a:schemeClr val="tx1">
                    <a:lumMod val="50000"/>
                    <a:lumOff val="50000"/>
                  </a:schemeClr>
                </a:solidFill>
                <a:latin typeface="Arial" panose="020B0604020202020204" pitchFamily="34" charset="0"/>
                <a:cs typeface="Arial" panose="020B0604020202020204" pitchFamily="34" charset="0"/>
              </a:rPr>
              <a:t>** Wyooda includes the Kingston Town, Think Big and Manikato resources.</a:t>
            </a:r>
          </a:p>
        </p:txBody>
      </p:sp>
      <p:pic>
        <p:nvPicPr>
          <p:cNvPr id="12" name="Picture 2" descr="Horizon Gold Limited - Horizon Gold">
            <a:extLst>
              <a:ext uri="{FF2B5EF4-FFF2-40B4-BE49-F238E27FC236}">
                <a16:creationId xmlns:a16="http://schemas.microsoft.com/office/drawing/2014/main" id="{816CD982-CF30-56F1-B85C-5901529AADE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27513" y="-5450"/>
            <a:ext cx="1964487" cy="600601"/>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CF427F69-313D-7909-9C18-09A28D29EB8A}"/>
              </a:ext>
            </a:extLst>
          </p:cNvPr>
          <p:cNvSpPr/>
          <p:nvPr/>
        </p:nvSpPr>
        <p:spPr>
          <a:xfrm>
            <a:off x="0" y="0"/>
            <a:ext cx="135352" cy="6858000"/>
          </a:xfrm>
          <a:prstGeom prst="rect">
            <a:avLst/>
          </a:prstGeom>
          <a:solidFill>
            <a:srgbClr val="AEAA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aphicFrame>
        <p:nvGraphicFramePr>
          <p:cNvPr id="10" name="Object 9">
            <a:extLst>
              <a:ext uri="{FF2B5EF4-FFF2-40B4-BE49-F238E27FC236}">
                <a16:creationId xmlns:a16="http://schemas.microsoft.com/office/drawing/2014/main" id="{EEA28EC4-F7B8-C3F4-7D25-8523C189043F}"/>
              </a:ext>
            </a:extLst>
          </p:cNvPr>
          <p:cNvGraphicFramePr>
            <a:graphicFrameLocks noChangeAspect="1"/>
          </p:cNvGraphicFramePr>
          <p:nvPr/>
        </p:nvGraphicFramePr>
        <p:xfrm>
          <a:off x="403865" y="1048584"/>
          <a:ext cx="11430823" cy="5495090"/>
        </p:xfrm>
        <a:graphic>
          <a:graphicData uri="http://schemas.openxmlformats.org/presentationml/2006/ole">
            <mc:AlternateContent xmlns:mc="http://schemas.openxmlformats.org/markup-compatibility/2006">
              <mc:Choice xmlns:v="urn:schemas-microsoft-com:vml" Requires="v">
                <p:oleObj name="Document" r:id="rId3" imgW="9266756" imgH="4339190" progId="Word.Document.12">
                  <p:embed/>
                </p:oleObj>
              </mc:Choice>
              <mc:Fallback>
                <p:oleObj name="Document" r:id="rId3" imgW="9266756" imgH="4339190" progId="Word.Document.12">
                  <p:embed/>
                  <p:pic>
                    <p:nvPicPr>
                      <p:cNvPr id="10" name="Object 9">
                        <a:extLst>
                          <a:ext uri="{FF2B5EF4-FFF2-40B4-BE49-F238E27FC236}">
                            <a16:creationId xmlns:a16="http://schemas.microsoft.com/office/drawing/2014/main" id="{EEA28EC4-F7B8-C3F4-7D25-8523C189043F}"/>
                          </a:ext>
                        </a:extLst>
                      </p:cNvPr>
                      <p:cNvPicPr/>
                      <p:nvPr/>
                    </p:nvPicPr>
                    <p:blipFill>
                      <a:blip r:embed="rId4"/>
                      <a:stretch>
                        <a:fillRect/>
                      </a:stretch>
                    </p:blipFill>
                    <p:spPr>
                      <a:xfrm>
                        <a:off x="403865" y="1048584"/>
                        <a:ext cx="11430823" cy="5495090"/>
                      </a:xfrm>
                      <a:prstGeom prst="rect">
                        <a:avLst/>
                      </a:prstGeom>
                    </p:spPr>
                  </p:pic>
                </p:oleObj>
              </mc:Fallback>
            </mc:AlternateContent>
          </a:graphicData>
        </a:graphic>
      </p:graphicFrame>
    </p:spTree>
    <p:extLst>
      <p:ext uri="{BB962C8B-B14F-4D97-AF65-F5344CB8AC3E}">
        <p14:creationId xmlns:p14="http://schemas.microsoft.com/office/powerpoint/2010/main" val="241014602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FSPANMODE" val="span"/>
</p:tagLst>
</file>

<file path=ppt/tags/tag2.xml><?xml version="1.0" encoding="utf-8"?>
<p:tagLst xmlns:a="http://schemas.openxmlformats.org/drawingml/2006/main" xmlns:r="http://schemas.openxmlformats.org/officeDocument/2006/relationships" xmlns:p="http://schemas.openxmlformats.org/presentationml/2006/main">
  <p:tag name="AFSPANMODE" val="span"/>
</p:tagLst>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1DF41A05892F94D9D100653E84D666E" ma:contentTypeVersion="4" ma:contentTypeDescription="Create a new document." ma:contentTypeScope="" ma:versionID="48016a5aea59ba18ec232d93ee248d3a">
  <xsd:schema xmlns:xsd="http://www.w3.org/2001/XMLSchema" xmlns:xs="http://www.w3.org/2001/XMLSchema" xmlns:p="http://schemas.microsoft.com/office/2006/metadata/properties" xmlns:ns3="75168399-ee1e-4f1a-9aa2-f93924875273" targetNamespace="http://schemas.microsoft.com/office/2006/metadata/properties" ma:root="true" ma:fieldsID="9a472aa17765baead4d5f8639142898a" ns3:_="">
    <xsd:import namespace="75168399-ee1e-4f1a-9aa2-f93924875273"/>
    <xsd:element name="properties">
      <xsd:complexType>
        <xsd:sequence>
          <xsd:element name="documentManagement">
            <xsd:complexType>
              <xsd:all>
                <xsd:element ref="ns3:MediaServiceDateTaken" minOccurs="0"/>
                <xsd:element ref="ns3:MediaServiceMetadata" minOccurs="0"/>
                <xsd:element ref="ns3:MediaServiceFastMetadata"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5168399-ee1e-4f1a-9aa2-f93924875273" elementFormDefault="qualified">
    <xsd:import namespace="http://schemas.microsoft.com/office/2006/documentManagement/types"/>
    <xsd:import namespace="http://schemas.microsoft.com/office/infopath/2007/PartnerControls"/>
    <xsd:element name="MediaServiceDateTaken" ma:index="8" nillable="true" ma:displayName="MediaServiceDateTaken" ma:hidden="true" ma:indexed="true" ma:internalName="MediaServiceDateTaken" ma:readOnly="true">
      <xsd:simpleType>
        <xsd:restriction base="dms:Text"/>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SearchProperties" ma:index="11"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E1D063A-19D0-4100-B93F-59E09744224B}">
  <ds:schemaRefs>
    <ds:schemaRef ds:uri="http://schemas.microsoft.com/sharepoint/v3/contenttype/forms"/>
  </ds:schemaRefs>
</ds:datastoreItem>
</file>

<file path=customXml/itemProps2.xml><?xml version="1.0" encoding="utf-8"?>
<ds:datastoreItem xmlns:ds="http://schemas.openxmlformats.org/officeDocument/2006/customXml" ds:itemID="{69B6F61A-F184-40D6-95D5-F6BA722188F5}">
  <ds:schemaRefs>
    <ds:schemaRef ds:uri="http://www.w3.org/XML/1998/namespace"/>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75168399-ee1e-4f1a-9aa2-f93924875273"/>
    <ds:schemaRef ds:uri="http://schemas.microsoft.com/office/2006/metadata/properties"/>
    <ds:schemaRef ds:uri="http://purl.org/dc/elements/1.1/"/>
  </ds:schemaRefs>
</ds:datastoreItem>
</file>

<file path=customXml/itemProps3.xml><?xml version="1.0" encoding="utf-8"?>
<ds:datastoreItem xmlns:ds="http://schemas.openxmlformats.org/officeDocument/2006/customXml" ds:itemID="{A5E27A45-39C2-400A-8E00-63DCE2CD8CA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5168399-ee1e-4f1a-9aa2-f9392487527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3865</TotalTime>
  <Words>1216</Words>
  <Application>Microsoft Office PowerPoint</Application>
  <PresentationFormat>Widescreen</PresentationFormat>
  <Paragraphs>100</Paragraphs>
  <Slides>9</Slides>
  <Notes>2</Notes>
  <HiddenSlides>0</HiddenSlides>
  <MMClips>0</MMClips>
  <ScaleCrop>false</ScaleCrop>
  <HeadingPairs>
    <vt:vector size="8" baseType="variant">
      <vt:variant>
        <vt:lpstr>Fonts Used</vt:lpstr>
      </vt:variant>
      <vt:variant>
        <vt:i4>5</vt:i4>
      </vt:variant>
      <vt:variant>
        <vt:lpstr>Theme</vt:lpstr>
      </vt:variant>
      <vt:variant>
        <vt:i4>3</vt:i4>
      </vt:variant>
      <vt:variant>
        <vt:lpstr>Embedded OLE Servers</vt:lpstr>
      </vt:variant>
      <vt:variant>
        <vt:i4>1</vt:i4>
      </vt:variant>
      <vt:variant>
        <vt:lpstr>Slide Titles</vt:lpstr>
      </vt:variant>
      <vt:variant>
        <vt:i4>9</vt:i4>
      </vt:variant>
    </vt:vector>
  </HeadingPairs>
  <TitlesOfParts>
    <vt:vector size="18" baseType="lpstr">
      <vt:lpstr>Arial</vt:lpstr>
      <vt:lpstr>Calibri</vt:lpstr>
      <vt:lpstr>Calibri Light</vt:lpstr>
      <vt:lpstr>Impact</vt:lpstr>
      <vt:lpstr>Wingdings</vt:lpstr>
      <vt:lpstr>Custom Design</vt:lpstr>
      <vt:lpstr>1_Custom Design</vt:lpstr>
      <vt:lpstr>2_Custom Design</vt:lpstr>
      <vt:lpstr>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Panoramic Resources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Evy Litopoulos</dc:creator>
  <cp:lastModifiedBy>Scott Williamson</cp:lastModifiedBy>
  <cp:revision>76</cp:revision>
  <cp:lastPrinted>2026-02-02T02:20:09Z</cp:lastPrinted>
  <dcterms:created xsi:type="dcterms:W3CDTF">2016-02-12T06:17:03Z</dcterms:created>
  <dcterms:modified xsi:type="dcterms:W3CDTF">2026-03-22T14:08:38Z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0x010100D1DF41A05892F94D9D100653E84D666E</vt:lpwstr>
  </property>
  <property fmtid="{D5CDD505-2E9C-101B-9397-08002B2CF9AE}" pid="3" name="MediaServiceImageTags">
    <vt:lpwstr/>
  </property>
</Properties>
</file>