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Ex1.xml" ContentType="application/vnd.ms-office.chartex+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 id="2147483732" r:id="rId5"/>
    <p:sldMasterId id="2147483747" r:id="rId6"/>
  </p:sldMasterIdLst>
  <p:notesMasterIdLst>
    <p:notesMasterId r:id="rId25"/>
  </p:notesMasterIdLst>
  <p:handoutMasterIdLst>
    <p:handoutMasterId r:id="rId26"/>
  </p:handoutMasterIdLst>
  <p:sldIdLst>
    <p:sldId id="670" r:id="rId7"/>
    <p:sldId id="676" r:id="rId8"/>
    <p:sldId id="704" r:id="rId9"/>
    <p:sldId id="685" r:id="rId10"/>
    <p:sldId id="696" r:id="rId11"/>
    <p:sldId id="697" r:id="rId12"/>
    <p:sldId id="682" r:id="rId13"/>
    <p:sldId id="713" r:id="rId14"/>
    <p:sldId id="703" r:id="rId15"/>
    <p:sldId id="701" r:id="rId16"/>
    <p:sldId id="705" r:id="rId17"/>
    <p:sldId id="678" r:id="rId18"/>
    <p:sldId id="708" r:id="rId19"/>
    <p:sldId id="680" r:id="rId20"/>
    <p:sldId id="710" r:id="rId21"/>
    <p:sldId id="711" r:id="rId22"/>
    <p:sldId id="684" r:id="rId23"/>
    <p:sldId id="619" r:id="rId24"/>
  </p:sldIdLst>
  <p:sldSz cx="12192000" cy="6858000"/>
  <p:notesSz cx="6797675" cy="9926638"/>
  <p:defaultTextStyle>
    <a:defPPr>
      <a:defRPr lang="en-US"/>
    </a:defPPr>
    <a:lvl1pPr marL="0" algn="l" defTabSz="957736" rtl="0" eaLnBrk="1" latinLnBrk="0" hangingPunct="1">
      <a:defRPr sz="1800" kern="1200">
        <a:solidFill>
          <a:schemeClr val="tx1"/>
        </a:solidFill>
        <a:latin typeface="+mn-lt"/>
        <a:ea typeface="+mn-ea"/>
        <a:cs typeface="+mn-cs"/>
      </a:defRPr>
    </a:lvl1pPr>
    <a:lvl2pPr marL="478868" algn="l" defTabSz="957736" rtl="0" eaLnBrk="1" latinLnBrk="0" hangingPunct="1">
      <a:defRPr sz="1800" kern="1200">
        <a:solidFill>
          <a:schemeClr val="tx1"/>
        </a:solidFill>
        <a:latin typeface="+mn-lt"/>
        <a:ea typeface="+mn-ea"/>
        <a:cs typeface="+mn-cs"/>
      </a:defRPr>
    </a:lvl2pPr>
    <a:lvl3pPr marL="957736" algn="l" defTabSz="957736" rtl="0" eaLnBrk="1" latinLnBrk="0" hangingPunct="1">
      <a:defRPr sz="1800" kern="1200">
        <a:solidFill>
          <a:schemeClr val="tx1"/>
        </a:solidFill>
        <a:latin typeface="+mn-lt"/>
        <a:ea typeface="+mn-ea"/>
        <a:cs typeface="+mn-cs"/>
      </a:defRPr>
    </a:lvl3pPr>
    <a:lvl4pPr marL="1436604" algn="l" defTabSz="957736" rtl="0" eaLnBrk="1" latinLnBrk="0" hangingPunct="1">
      <a:defRPr sz="1800" kern="1200">
        <a:solidFill>
          <a:schemeClr val="tx1"/>
        </a:solidFill>
        <a:latin typeface="+mn-lt"/>
        <a:ea typeface="+mn-ea"/>
        <a:cs typeface="+mn-cs"/>
      </a:defRPr>
    </a:lvl4pPr>
    <a:lvl5pPr marL="1915471" algn="l" defTabSz="957736" rtl="0" eaLnBrk="1" latinLnBrk="0" hangingPunct="1">
      <a:defRPr sz="1800" kern="1200">
        <a:solidFill>
          <a:schemeClr val="tx1"/>
        </a:solidFill>
        <a:latin typeface="+mn-lt"/>
        <a:ea typeface="+mn-ea"/>
        <a:cs typeface="+mn-cs"/>
      </a:defRPr>
    </a:lvl5pPr>
    <a:lvl6pPr marL="2394338" algn="l" defTabSz="957736" rtl="0" eaLnBrk="1" latinLnBrk="0" hangingPunct="1">
      <a:defRPr sz="1800" kern="1200">
        <a:solidFill>
          <a:schemeClr val="tx1"/>
        </a:solidFill>
        <a:latin typeface="+mn-lt"/>
        <a:ea typeface="+mn-ea"/>
        <a:cs typeface="+mn-cs"/>
      </a:defRPr>
    </a:lvl6pPr>
    <a:lvl7pPr marL="2873206" algn="l" defTabSz="957736" rtl="0" eaLnBrk="1" latinLnBrk="0" hangingPunct="1">
      <a:defRPr sz="1800" kern="1200">
        <a:solidFill>
          <a:schemeClr val="tx1"/>
        </a:solidFill>
        <a:latin typeface="+mn-lt"/>
        <a:ea typeface="+mn-ea"/>
        <a:cs typeface="+mn-cs"/>
      </a:defRPr>
    </a:lvl7pPr>
    <a:lvl8pPr marL="3352073" algn="l" defTabSz="957736" rtl="0" eaLnBrk="1" latinLnBrk="0" hangingPunct="1">
      <a:defRPr sz="1800" kern="1200">
        <a:solidFill>
          <a:schemeClr val="tx1"/>
        </a:solidFill>
        <a:latin typeface="+mn-lt"/>
        <a:ea typeface="+mn-ea"/>
        <a:cs typeface="+mn-cs"/>
      </a:defRPr>
    </a:lvl8pPr>
    <a:lvl9pPr marL="3830941" algn="l" defTabSz="9577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4D9445-0168-4C3F-6915-83972B5ADC4E}" name="Stephen Brooke" initials="SB" userId="S::stephen.brooke@morgans.com.au::1607a733-d3e4-4e84-880f-dd9ce98a690e" providerId="AD"/>
  <p188:author id="{EEAA2569-3514-DFB2-7A46-9EAE0CA01908}" name="lryan@horizongold.com.au" initials="lr" userId="S::urn:spo:guest#lryan@horizongold.com.au::"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553"/>
    <a:srgbClr val="00619B"/>
    <a:srgbClr val="918C55"/>
    <a:srgbClr val="BFBFBE"/>
    <a:srgbClr val="ED7D31"/>
    <a:srgbClr val="AEAA7F"/>
    <a:srgbClr val="DAC31C"/>
    <a:srgbClr val="071E2F"/>
    <a:srgbClr val="CCB71A"/>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67" autoAdjust="0"/>
  </p:normalViewPr>
  <p:slideViewPr>
    <p:cSldViewPr snapToGrid="0">
      <p:cViewPr varScale="1">
        <p:scale>
          <a:sx n="96" d="100"/>
          <a:sy n="96" d="100"/>
        </p:scale>
        <p:origin x="111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Data\HRN\EXPLORATION\GUM%20CREEK%20GOLD\Mineral%20Resources\HRN_Global_MRE_Summary_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Data\HRN\EXPLORATION\GUM%20CREEK%20GOLD\Studies%20Optimisations%20Scoping%20Feasibility\2023_Scoping%20Study\Mining_Processing_Metallurgy_Geotech_Power\Mining_Pit_Optimisations\Consolidated_Cashflow_v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Data\HRN\CORPORATE\Investor%20Relations\HRN%20Share%20Price%20History_2016-2025.xlsx" TargetMode="External"/><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Data\HRN\CORPORATE\Investor%20Relations\HRN%20Share%20Price%20History_2016-20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'MRE Graphs'!$B$1</c:f>
              <c:strCache>
                <c:ptCount val="1"/>
                <c:pt idx="0">
                  <c:v>Indicated</c:v>
                </c:pt>
              </c:strCache>
            </c:strRef>
          </c:tx>
          <c:spPr>
            <a:solidFill>
              <a:srgbClr val="B4AF7F"/>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32-4026-9EC6-996DDF02FBD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32-4026-9EC6-996DDF02FBD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32-4026-9EC6-996DDF02FBD9}"/>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32-4026-9EC6-996DDF02FBD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'MRE Graphs'!$A$2:$A$5</c:f>
              <c:strCache>
                <c:ptCount val="4"/>
                <c:pt idx="0">
                  <c:v>February 2021</c:v>
                </c:pt>
                <c:pt idx="1">
                  <c:v>July 2022</c:v>
                </c:pt>
                <c:pt idx="2">
                  <c:v>May 2023</c:v>
                </c:pt>
                <c:pt idx="3">
                  <c:v>November 2025</c:v>
                </c:pt>
              </c:strCache>
            </c:strRef>
          </c:cat>
          <c:val>
            <c:numRef>
              <c:f>'MRE Graphs'!$B$2:$B$5</c:f>
              <c:numCache>
                <c:formatCode>General</c:formatCode>
                <c:ptCount val="4"/>
                <c:pt idx="0">
                  <c:v>0.99</c:v>
                </c:pt>
                <c:pt idx="1">
                  <c:v>1.1499999999999999</c:v>
                </c:pt>
                <c:pt idx="2">
                  <c:v>1.35</c:v>
                </c:pt>
                <c:pt idx="3">
                  <c:v>1.63</c:v>
                </c:pt>
              </c:numCache>
            </c:numRef>
          </c:val>
          <c:extLst>
            <c:ext xmlns:c16="http://schemas.microsoft.com/office/drawing/2014/chart" uri="{C3380CC4-5D6E-409C-BE32-E72D297353CC}">
              <c16:uniqueId val="{00000004-9E32-4026-9EC6-996DDF02FBD9}"/>
            </c:ext>
          </c:extLst>
        </c:ser>
        <c:ser>
          <c:idx val="1"/>
          <c:order val="1"/>
          <c:tx>
            <c:strRef>
              <c:f>'MRE Graphs'!$C$1</c:f>
              <c:strCache>
                <c:ptCount val="1"/>
                <c:pt idx="0">
                  <c:v>Inferred</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'MRE Graphs'!$A$2:$A$5</c:f>
              <c:strCache>
                <c:ptCount val="4"/>
                <c:pt idx="0">
                  <c:v>February 2021</c:v>
                </c:pt>
                <c:pt idx="1">
                  <c:v>July 2022</c:v>
                </c:pt>
                <c:pt idx="2">
                  <c:v>May 2023</c:v>
                </c:pt>
                <c:pt idx="3">
                  <c:v>November 2025</c:v>
                </c:pt>
              </c:strCache>
            </c:strRef>
          </c:cat>
          <c:val>
            <c:numRef>
              <c:f>'MRE Graphs'!$C$2:$C$5</c:f>
              <c:numCache>
                <c:formatCode>General</c:formatCode>
                <c:ptCount val="4"/>
                <c:pt idx="0">
                  <c:v>0.37</c:v>
                </c:pt>
                <c:pt idx="1">
                  <c:v>0.64</c:v>
                </c:pt>
                <c:pt idx="2">
                  <c:v>0.79</c:v>
                </c:pt>
                <c:pt idx="3">
                  <c:v>0.67</c:v>
                </c:pt>
              </c:numCache>
            </c:numRef>
          </c:val>
          <c:extLst>
            <c:ext xmlns:c16="http://schemas.microsoft.com/office/drawing/2014/chart" uri="{C3380CC4-5D6E-409C-BE32-E72D297353CC}">
              <c16:uniqueId val="{00000005-9E32-4026-9EC6-996DDF02FBD9}"/>
            </c:ext>
          </c:extLst>
        </c:ser>
        <c:dLbls>
          <c:showLegendKey val="0"/>
          <c:showVal val="0"/>
          <c:showCatName val="0"/>
          <c:showSerName val="0"/>
          <c:showPercent val="0"/>
          <c:showBubbleSize val="0"/>
        </c:dLbls>
        <c:gapWidth val="100"/>
        <c:overlap val="100"/>
        <c:axId val="246769791"/>
        <c:axId val="246771231"/>
      </c:barChart>
      <c:catAx>
        <c:axId val="24676979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6771231"/>
        <c:crossesAt val="0"/>
        <c:auto val="1"/>
        <c:lblAlgn val="ctr"/>
        <c:lblOffset val="100"/>
        <c:tickLblSkip val="1"/>
        <c:noMultiLvlLbl val="0"/>
      </c:catAx>
      <c:valAx>
        <c:axId val="24677123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46769791"/>
        <c:crosses val="autoZero"/>
        <c:crossBetween val="between"/>
      </c:valAx>
      <c:spPr>
        <a:noFill/>
        <a:ln>
          <a:noFill/>
        </a:ln>
        <a:effectLst/>
      </c:spPr>
    </c:plotArea>
    <c:legend>
      <c:legendPos val="t"/>
      <c:layout>
        <c:manualLayout>
          <c:xMode val="edge"/>
          <c:yMode val="edge"/>
          <c:x val="8.828873109477961E-2"/>
          <c:y val="0.12056840378684815"/>
          <c:w val="0.19866161414034869"/>
          <c:h val="0.1810229359063560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'Phys&amp;CF-Annual'!$E$123</c:f>
              <c:strCache>
                <c:ptCount val="1"/>
                <c:pt idx="0">
                  <c:v>Cashflow</c:v>
                </c:pt>
              </c:strCache>
            </c:strRef>
          </c:tx>
          <c:spPr>
            <a:solidFill>
              <a:srgbClr val="002060"/>
            </a:solidFill>
            <a:ln>
              <a:noFill/>
            </a:ln>
            <a:effectLst/>
          </c:spPr>
          <c:invertIfNegative val="0"/>
          <c:cat>
            <c:numRef>
              <c:f>'Phys&amp;CF-Annual'!$H$3:$S$3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cat>
          <c:val>
            <c:numRef>
              <c:f>'Phys&amp;CF-Annual'!$H$123:$S$123</c:f>
              <c:numCache>
                <c:formatCode>_("$"* #,##0.00_);_("$"* \(#,##0.00\);_("$"* "-"??_);_(@_)</c:formatCode>
                <c:ptCount val="12"/>
                <c:pt idx="0">
                  <c:v>-238.5</c:v>
                </c:pt>
                <c:pt idx="1">
                  <c:v>79.855234997894257</c:v>
                </c:pt>
                <c:pt idx="2">
                  <c:v>144.94307707077158</c:v>
                </c:pt>
                <c:pt idx="3">
                  <c:v>108.44072105862784</c:v>
                </c:pt>
                <c:pt idx="4">
                  <c:v>129.70475081797395</c:v>
                </c:pt>
                <c:pt idx="5">
                  <c:v>151.86371272110122</c:v>
                </c:pt>
                <c:pt idx="6">
                  <c:v>128.15045325606198</c:v>
                </c:pt>
                <c:pt idx="7">
                  <c:v>89.386057100994805</c:v>
                </c:pt>
                <c:pt idx="8">
                  <c:v>70.198980225930967</c:v>
                </c:pt>
                <c:pt idx="9">
                  <c:v>69.477668594411071</c:v>
                </c:pt>
                <c:pt idx="10">
                  <c:v>112.4227020569799</c:v>
                </c:pt>
                <c:pt idx="11">
                  <c:v>57.560417111497543</c:v>
                </c:pt>
              </c:numCache>
            </c:numRef>
          </c:val>
          <c:extLst>
            <c:ext xmlns:c16="http://schemas.microsoft.com/office/drawing/2014/chart" uri="{C3380CC4-5D6E-409C-BE32-E72D297353CC}">
              <c16:uniqueId val="{00000000-A791-4497-A43C-2015FD55D519}"/>
            </c:ext>
          </c:extLst>
        </c:ser>
        <c:dLbls>
          <c:showLegendKey val="0"/>
          <c:showVal val="0"/>
          <c:showCatName val="0"/>
          <c:showSerName val="0"/>
          <c:showPercent val="0"/>
          <c:showBubbleSize val="0"/>
        </c:dLbls>
        <c:gapWidth val="150"/>
        <c:axId val="594128608"/>
        <c:axId val="689246832"/>
      </c:barChart>
      <c:lineChart>
        <c:grouping val="standard"/>
        <c:varyColors val="0"/>
        <c:ser>
          <c:idx val="1"/>
          <c:order val="1"/>
          <c:tx>
            <c:strRef>
              <c:f>'Phys&amp;CF-Annual'!$E$124</c:f>
              <c:strCache>
                <c:ptCount val="1"/>
                <c:pt idx="0">
                  <c:v>Cumulative Cashflow</c:v>
                </c:pt>
              </c:strCache>
            </c:strRef>
          </c:tx>
          <c:spPr>
            <a:ln w="19050" cap="rnd">
              <a:solidFill>
                <a:srgbClr val="FF0000"/>
              </a:solidFill>
              <a:round/>
            </a:ln>
            <a:effectLst/>
          </c:spPr>
          <c:marker>
            <c:symbol val="none"/>
          </c:marker>
          <c:cat>
            <c:numRef>
              <c:f>'Phys&amp;CF-Annual'!$H$3:$S$3</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cat>
          <c:val>
            <c:numRef>
              <c:f>'Phys&amp;CF-Annual'!$H$124:$S$124</c:f>
              <c:numCache>
                <c:formatCode>_("$"* #,##0.00_);_("$"* \(#,##0.00\);_("$"* "-"??_);_(@_)</c:formatCode>
                <c:ptCount val="12"/>
                <c:pt idx="0">
                  <c:v>-238.5</c:v>
                </c:pt>
                <c:pt idx="1">
                  <c:v>-158.64476500210574</c:v>
                </c:pt>
                <c:pt idx="2">
                  <c:v>-13.701687931334163</c:v>
                </c:pt>
                <c:pt idx="3">
                  <c:v>94.739033127293681</c:v>
                </c:pt>
                <c:pt idx="4">
                  <c:v>224.44378394526763</c:v>
                </c:pt>
                <c:pt idx="5">
                  <c:v>376.30749666636882</c:v>
                </c:pt>
                <c:pt idx="6">
                  <c:v>504.45794992243077</c:v>
                </c:pt>
                <c:pt idx="7">
                  <c:v>593.84400702342555</c:v>
                </c:pt>
                <c:pt idx="8">
                  <c:v>664.04298724935654</c:v>
                </c:pt>
                <c:pt idx="9">
                  <c:v>733.5206558437676</c:v>
                </c:pt>
                <c:pt idx="10">
                  <c:v>845.94335790074751</c:v>
                </c:pt>
                <c:pt idx="11">
                  <c:v>903.50377501224511</c:v>
                </c:pt>
              </c:numCache>
            </c:numRef>
          </c:val>
          <c:smooth val="0"/>
          <c:extLst>
            <c:ext xmlns:c16="http://schemas.microsoft.com/office/drawing/2014/chart" uri="{C3380CC4-5D6E-409C-BE32-E72D297353CC}">
              <c16:uniqueId val="{00000001-A791-4497-A43C-2015FD55D519}"/>
            </c:ext>
          </c:extLst>
        </c:ser>
        <c:dLbls>
          <c:showLegendKey val="0"/>
          <c:showVal val="0"/>
          <c:showCatName val="0"/>
          <c:showSerName val="0"/>
          <c:showPercent val="0"/>
          <c:showBubbleSize val="0"/>
        </c:dLbls>
        <c:marker val="1"/>
        <c:smooth val="0"/>
        <c:axId val="594128608"/>
        <c:axId val="689246832"/>
      </c:lineChart>
      <c:catAx>
        <c:axId val="594128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9246832"/>
        <c:crosses val="autoZero"/>
        <c:auto val="1"/>
        <c:lblAlgn val="ctr"/>
        <c:lblOffset val="100"/>
        <c:noMultiLvlLbl val="0"/>
      </c:catAx>
      <c:valAx>
        <c:axId val="68924683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4128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08621157330044E-2"/>
          <c:y val="5.6808962884675365E-2"/>
          <c:w val="0.85745860604876623"/>
          <c:h val="0.80562347735103501"/>
        </c:manualLayout>
      </c:layout>
      <c:barChart>
        <c:barDir val="col"/>
        <c:grouping val="stacked"/>
        <c:varyColors val="0"/>
        <c:ser>
          <c:idx val="1"/>
          <c:order val="1"/>
          <c:tx>
            <c:strRef>
              <c:f>HRN!$F$1958</c:f>
              <c:strCache>
                <c:ptCount val="1"/>
                <c:pt idx="0">
                  <c:v>Volume (M)</c:v>
                </c:pt>
              </c:strCache>
            </c:strRef>
          </c:tx>
          <c:spPr>
            <a:solidFill>
              <a:srgbClr val="918C55"/>
            </a:solidFill>
            <a:ln>
              <a:solidFill>
                <a:srgbClr val="918C55"/>
              </a:solidFill>
            </a:ln>
            <a:effectLst/>
          </c:spPr>
          <c:invertIfNegative val="0"/>
          <c:cat>
            <c:numRef>
              <c:f>HRN!$A$1959:$A$2185</c:f>
              <c:numCache>
                <c:formatCode>m/d/yyyy</c:formatCode>
                <c:ptCount val="227"/>
                <c:pt idx="0">
                  <c:v>45614</c:v>
                </c:pt>
                <c:pt idx="1">
                  <c:v>45615</c:v>
                </c:pt>
                <c:pt idx="2">
                  <c:v>45616</c:v>
                </c:pt>
                <c:pt idx="3">
                  <c:v>45617</c:v>
                </c:pt>
                <c:pt idx="4">
                  <c:v>45618</c:v>
                </c:pt>
                <c:pt idx="5">
                  <c:v>45621</c:v>
                </c:pt>
                <c:pt idx="6">
                  <c:v>45622</c:v>
                </c:pt>
                <c:pt idx="7">
                  <c:v>45623</c:v>
                </c:pt>
                <c:pt idx="8">
                  <c:v>45624</c:v>
                </c:pt>
                <c:pt idx="9">
                  <c:v>45625</c:v>
                </c:pt>
                <c:pt idx="10">
                  <c:v>45628</c:v>
                </c:pt>
                <c:pt idx="11">
                  <c:v>45629</c:v>
                </c:pt>
                <c:pt idx="12">
                  <c:v>45630</c:v>
                </c:pt>
                <c:pt idx="13">
                  <c:v>45631</c:v>
                </c:pt>
                <c:pt idx="14">
                  <c:v>45632</c:v>
                </c:pt>
                <c:pt idx="15">
                  <c:v>45635</c:v>
                </c:pt>
                <c:pt idx="16">
                  <c:v>45636</c:v>
                </c:pt>
                <c:pt idx="17">
                  <c:v>45637</c:v>
                </c:pt>
                <c:pt idx="18">
                  <c:v>45638</c:v>
                </c:pt>
                <c:pt idx="19">
                  <c:v>45639</c:v>
                </c:pt>
                <c:pt idx="20">
                  <c:v>45642</c:v>
                </c:pt>
                <c:pt idx="21">
                  <c:v>45643</c:v>
                </c:pt>
                <c:pt idx="22">
                  <c:v>45644</c:v>
                </c:pt>
                <c:pt idx="23">
                  <c:v>45645</c:v>
                </c:pt>
                <c:pt idx="24">
                  <c:v>45649</c:v>
                </c:pt>
                <c:pt idx="25">
                  <c:v>45650</c:v>
                </c:pt>
                <c:pt idx="26">
                  <c:v>45653</c:v>
                </c:pt>
                <c:pt idx="27">
                  <c:v>45656</c:v>
                </c:pt>
                <c:pt idx="28">
                  <c:v>45659</c:v>
                </c:pt>
                <c:pt idx="29">
                  <c:v>45660</c:v>
                </c:pt>
                <c:pt idx="30">
                  <c:v>45663</c:v>
                </c:pt>
                <c:pt idx="31">
                  <c:v>45664</c:v>
                </c:pt>
                <c:pt idx="32">
                  <c:v>45665</c:v>
                </c:pt>
                <c:pt idx="33">
                  <c:v>45666</c:v>
                </c:pt>
                <c:pt idx="34">
                  <c:v>45667</c:v>
                </c:pt>
                <c:pt idx="35">
                  <c:v>45670</c:v>
                </c:pt>
                <c:pt idx="36">
                  <c:v>45671</c:v>
                </c:pt>
                <c:pt idx="37">
                  <c:v>45672</c:v>
                </c:pt>
                <c:pt idx="38">
                  <c:v>45678</c:v>
                </c:pt>
                <c:pt idx="39">
                  <c:v>45679</c:v>
                </c:pt>
                <c:pt idx="40">
                  <c:v>45680</c:v>
                </c:pt>
                <c:pt idx="41">
                  <c:v>45681</c:v>
                </c:pt>
                <c:pt idx="42">
                  <c:v>45685</c:v>
                </c:pt>
                <c:pt idx="43">
                  <c:v>45686</c:v>
                </c:pt>
                <c:pt idx="44">
                  <c:v>45687</c:v>
                </c:pt>
                <c:pt idx="45">
                  <c:v>45691</c:v>
                </c:pt>
                <c:pt idx="46">
                  <c:v>45692</c:v>
                </c:pt>
                <c:pt idx="47">
                  <c:v>45694</c:v>
                </c:pt>
                <c:pt idx="48">
                  <c:v>45695</c:v>
                </c:pt>
                <c:pt idx="49">
                  <c:v>45698</c:v>
                </c:pt>
                <c:pt idx="50">
                  <c:v>45699</c:v>
                </c:pt>
                <c:pt idx="51">
                  <c:v>45700</c:v>
                </c:pt>
                <c:pt idx="52">
                  <c:v>45701</c:v>
                </c:pt>
                <c:pt idx="53">
                  <c:v>45702</c:v>
                </c:pt>
                <c:pt idx="54">
                  <c:v>45705</c:v>
                </c:pt>
                <c:pt idx="55">
                  <c:v>45706</c:v>
                </c:pt>
                <c:pt idx="56">
                  <c:v>45707</c:v>
                </c:pt>
                <c:pt idx="57">
                  <c:v>45708</c:v>
                </c:pt>
                <c:pt idx="58">
                  <c:v>45712</c:v>
                </c:pt>
                <c:pt idx="59">
                  <c:v>45713</c:v>
                </c:pt>
                <c:pt idx="60">
                  <c:v>45714</c:v>
                </c:pt>
                <c:pt idx="61">
                  <c:v>45715</c:v>
                </c:pt>
                <c:pt idx="62">
                  <c:v>45716</c:v>
                </c:pt>
                <c:pt idx="63">
                  <c:v>45719</c:v>
                </c:pt>
                <c:pt idx="64">
                  <c:v>45720</c:v>
                </c:pt>
                <c:pt idx="65">
                  <c:v>45721</c:v>
                </c:pt>
                <c:pt idx="66">
                  <c:v>45722</c:v>
                </c:pt>
                <c:pt idx="67">
                  <c:v>45726</c:v>
                </c:pt>
                <c:pt idx="68">
                  <c:v>45730</c:v>
                </c:pt>
                <c:pt idx="69">
                  <c:v>45733</c:v>
                </c:pt>
                <c:pt idx="70">
                  <c:v>45734</c:v>
                </c:pt>
                <c:pt idx="71">
                  <c:v>45735</c:v>
                </c:pt>
                <c:pt idx="72">
                  <c:v>45736</c:v>
                </c:pt>
                <c:pt idx="73">
                  <c:v>45737</c:v>
                </c:pt>
                <c:pt idx="74">
                  <c:v>45740</c:v>
                </c:pt>
                <c:pt idx="75">
                  <c:v>45741</c:v>
                </c:pt>
                <c:pt idx="76">
                  <c:v>45742</c:v>
                </c:pt>
                <c:pt idx="77">
                  <c:v>45743</c:v>
                </c:pt>
                <c:pt idx="78">
                  <c:v>45744</c:v>
                </c:pt>
                <c:pt idx="79">
                  <c:v>45747</c:v>
                </c:pt>
                <c:pt idx="80">
                  <c:v>45748</c:v>
                </c:pt>
                <c:pt idx="81">
                  <c:v>45749</c:v>
                </c:pt>
                <c:pt idx="82">
                  <c:v>45750</c:v>
                </c:pt>
                <c:pt idx="83">
                  <c:v>45751</c:v>
                </c:pt>
                <c:pt idx="84">
                  <c:v>45754</c:v>
                </c:pt>
                <c:pt idx="85">
                  <c:v>45755</c:v>
                </c:pt>
                <c:pt idx="86">
                  <c:v>45756</c:v>
                </c:pt>
                <c:pt idx="87">
                  <c:v>45756</c:v>
                </c:pt>
                <c:pt idx="88">
                  <c:v>45757</c:v>
                </c:pt>
                <c:pt idx="89">
                  <c:v>45758</c:v>
                </c:pt>
                <c:pt idx="90">
                  <c:v>45761</c:v>
                </c:pt>
                <c:pt idx="91">
                  <c:v>45762</c:v>
                </c:pt>
                <c:pt idx="92">
                  <c:v>45769</c:v>
                </c:pt>
                <c:pt idx="93">
                  <c:v>45775</c:v>
                </c:pt>
                <c:pt idx="94">
                  <c:v>45776</c:v>
                </c:pt>
                <c:pt idx="95">
                  <c:v>45777</c:v>
                </c:pt>
                <c:pt idx="96">
                  <c:v>45778</c:v>
                </c:pt>
                <c:pt idx="97">
                  <c:v>45779</c:v>
                </c:pt>
                <c:pt idx="98">
                  <c:v>45778</c:v>
                </c:pt>
                <c:pt idx="99">
                  <c:v>45778</c:v>
                </c:pt>
                <c:pt idx="100">
                  <c:v>45779</c:v>
                </c:pt>
                <c:pt idx="101">
                  <c:v>45782</c:v>
                </c:pt>
                <c:pt idx="102">
                  <c:v>45783</c:v>
                </c:pt>
                <c:pt idx="103">
                  <c:v>45785</c:v>
                </c:pt>
                <c:pt idx="104">
                  <c:v>45786</c:v>
                </c:pt>
                <c:pt idx="105">
                  <c:v>45789</c:v>
                </c:pt>
                <c:pt idx="106">
                  <c:v>45790</c:v>
                </c:pt>
                <c:pt idx="107">
                  <c:v>45792</c:v>
                </c:pt>
                <c:pt idx="108">
                  <c:v>45793</c:v>
                </c:pt>
                <c:pt idx="109">
                  <c:v>45796</c:v>
                </c:pt>
                <c:pt idx="110">
                  <c:v>45797</c:v>
                </c:pt>
                <c:pt idx="111">
                  <c:v>45798</c:v>
                </c:pt>
                <c:pt idx="112">
                  <c:v>45799</c:v>
                </c:pt>
                <c:pt idx="113">
                  <c:v>45800</c:v>
                </c:pt>
                <c:pt idx="114">
                  <c:v>45803</c:v>
                </c:pt>
                <c:pt idx="115">
                  <c:v>45804</c:v>
                </c:pt>
                <c:pt idx="116">
                  <c:v>45806</c:v>
                </c:pt>
                <c:pt idx="117">
                  <c:v>45807</c:v>
                </c:pt>
                <c:pt idx="118">
                  <c:v>45810</c:v>
                </c:pt>
                <c:pt idx="119">
                  <c:v>45811</c:v>
                </c:pt>
                <c:pt idx="120">
                  <c:v>45812</c:v>
                </c:pt>
                <c:pt idx="121">
                  <c:v>45813</c:v>
                </c:pt>
                <c:pt idx="122">
                  <c:v>45814</c:v>
                </c:pt>
                <c:pt idx="123">
                  <c:v>45818</c:v>
                </c:pt>
                <c:pt idx="124">
                  <c:v>45819</c:v>
                </c:pt>
                <c:pt idx="125">
                  <c:v>45821</c:v>
                </c:pt>
                <c:pt idx="126">
                  <c:v>45824</c:v>
                </c:pt>
                <c:pt idx="127">
                  <c:v>45825</c:v>
                </c:pt>
                <c:pt idx="128">
                  <c:v>45826</c:v>
                </c:pt>
                <c:pt idx="129">
                  <c:v>45828</c:v>
                </c:pt>
                <c:pt idx="130">
                  <c:v>45831</c:v>
                </c:pt>
                <c:pt idx="131">
                  <c:v>45832</c:v>
                </c:pt>
                <c:pt idx="132">
                  <c:v>45833</c:v>
                </c:pt>
                <c:pt idx="133">
                  <c:v>45834</c:v>
                </c:pt>
                <c:pt idx="134">
                  <c:v>45835</c:v>
                </c:pt>
                <c:pt idx="135">
                  <c:v>45838</c:v>
                </c:pt>
                <c:pt idx="136">
                  <c:v>45841</c:v>
                </c:pt>
                <c:pt idx="137">
                  <c:v>45842</c:v>
                </c:pt>
                <c:pt idx="138">
                  <c:v>45845</c:v>
                </c:pt>
                <c:pt idx="139">
                  <c:v>45846</c:v>
                </c:pt>
                <c:pt idx="140">
                  <c:v>45847</c:v>
                </c:pt>
                <c:pt idx="141">
                  <c:v>45848</c:v>
                </c:pt>
                <c:pt idx="142">
                  <c:v>45849</c:v>
                </c:pt>
                <c:pt idx="143">
                  <c:v>45852</c:v>
                </c:pt>
                <c:pt idx="144">
                  <c:v>45854</c:v>
                </c:pt>
                <c:pt idx="145">
                  <c:v>45859</c:v>
                </c:pt>
                <c:pt idx="146">
                  <c:v>45861</c:v>
                </c:pt>
                <c:pt idx="147">
                  <c:v>45862</c:v>
                </c:pt>
                <c:pt idx="148">
                  <c:v>45863</c:v>
                </c:pt>
                <c:pt idx="149">
                  <c:v>45866</c:v>
                </c:pt>
                <c:pt idx="150">
                  <c:v>45867</c:v>
                </c:pt>
                <c:pt idx="151">
                  <c:v>45868</c:v>
                </c:pt>
                <c:pt idx="152">
                  <c:v>45869</c:v>
                </c:pt>
                <c:pt idx="153">
                  <c:v>45870</c:v>
                </c:pt>
                <c:pt idx="154">
                  <c:v>45873</c:v>
                </c:pt>
                <c:pt idx="155">
                  <c:v>45874</c:v>
                </c:pt>
                <c:pt idx="156">
                  <c:v>45877</c:v>
                </c:pt>
                <c:pt idx="157">
                  <c:v>45880</c:v>
                </c:pt>
                <c:pt idx="158">
                  <c:v>45881</c:v>
                </c:pt>
                <c:pt idx="159">
                  <c:v>45882</c:v>
                </c:pt>
                <c:pt idx="160">
                  <c:v>45883</c:v>
                </c:pt>
                <c:pt idx="161">
                  <c:v>45884</c:v>
                </c:pt>
                <c:pt idx="162">
                  <c:v>45887</c:v>
                </c:pt>
                <c:pt idx="163">
                  <c:v>45888</c:v>
                </c:pt>
                <c:pt idx="164">
                  <c:v>45889</c:v>
                </c:pt>
                <c:pt idx="165">
                  <c:v>45890</c:v>
                </c:pt>
                <c:pt idx="166">
                  <c:v>45891</c:v>
                </c:pt>
                <c:pt idx="167">
                  <c:v>45894</c:v>
                </c:pt>
                <c:pt idx="168">
                  <c:v>45895</c:v>
                </c:pt>
                <c:pt idx="169">
                  <c:v>45896</c:v>
                </c:pt>
                <c:pt idx="170">
                  <c:v>45897</c:v>
                </c:pt>
                <c:pt idx="171">
                  <c:v>45898</c:v>
                </c:pt>
                <c:pt idx="172">
                  <c:v>45901</c:v>
                </c:pt>
                <c:pt idx="173">
                  <c:v>45902</c:v>
                </c:pt>
                <c:pt idx="174">
                  <c:v>45903</c:v>
                </c:pt>
                <c:pt idx="175">
                  <c:v>45904</c:v>
                </c:pt>
                <c:pt idx="176">
                  <c:v>45905</c:v>
                </c:pt>
                <c:pt idx="177">
                  <c:v>45908</c:v>
                </c:pt>
                <c:pt idx="178">
                  <c:v>45909</c:v>
                </c:pt>
                <c:pt idx="179">
                  <c:v>45910</c:v>
                </c:pt>
                <c:pt idx="180">
                  <c:v>45911</c:v>
                </c:pt>
                <c:pt idx="181">
                  <c:v>45912</c:v>
                </c:pt>
                <c:pt idx="182">
                  <c:v>45915</c:v>
                </c:pt>
                <c:pt idx="183">
                  <c:v>45916</c:v>
                </c:pt>
                <c:pt idx="184">
                  <c:v>45917</c:v>
                </c:pt>
                <c:pt idx="185">
                  <c:v>45918</c:v>
                </c:pt>
                <c:pt idx="186">
                  <c:v>45919</c:v>
                </c:pt>
                <c:pt idx="187">
                  <c:v>45922</c:v>
                </c:pt>
                <c:pt idx="188">
                  <c:v>45923</c:v>
                </c:pt>
                <c:pt idx="189">
                  <c:v>45924</c:v>
                </c:pt>
                <c:pt idx="190">
                  <c:v>45925</c:v>
                </c:pt>
                <c:pt idx="191">
                  <c:v>45926</c:v>
                </c:pt>
                <c:pt idx="192">
                  <c:v>45929</c:v>
                </c:pt>
                <c:pt idx="193">
                  <c:v>45930</c:v>
                </c:pt>
                <c:pt idx="194">
                  <c:v>45931</c:v>
                </c:pt>
                <c:pt idx="195">
                  <c:v>45932</c:v>
                </c:pt>
                <c:pt idx="196">
                  <c:v>45933</c:v>
                </c:pt>
                <c:pt idx="197">
                  <c:v>45936</c:v>
                </c:pt>
                <c:pt idx="198">
                  <c:v>45937</c:v>
                </c:pt>
                <c:pt idx="199">
                  <c:v>45938</c:v>
                </c:pt>
                <c:pt idx="200">
                  <c:v>45939</c:v>
                </c:pt>
                <c:pt idx="201">
                  <c:v>45940</c:v>
                </c:pt>
                <c:pt idx="202">
                  <c:v>45943</c:v>
                </c:pt>
                <c:pt idx="203">
                  <c:v>45944</c:v>
                </c:pt>
                <c:pt idx="204">
                  <c:v>45945</c:v>
                </c:pt>
                <c:pt idx="205">
                  <c:v>45946</c:v>
                </c:pt>
                <c:pt idx="206">
                  <c:v>45947</c:v>
                </c:pt>
                <c:pt idx="207">
                  <c:v>45950</c:v>
                </c:pt>
                <c:pt idx="208">
                  <c:v>45951</c:v>
                </c:pt>
                <c:pt idx="209">
                  <c:v>45952</c:v>
                </c:pt>
                <c:pt idx="210">
                  <c:v>45953</c:v>
                </c:pt>
                <c:pt idx="211">
                  <c:v>45954</c:v>
                </c:pt>
                <c:pt idx="212">
                  <c:v>45957</c:v>
                </c:pt>
                <c:pt idx="213">
                  <c:v>45958</c:v>
                </c:pt>
                <c:pt idx="214">
                  <c:v>45959</c:v>
                </c:pt>
                <c:pt idx="215">
                  <c:v>45960</c:v>
                </c:pt>
                <c:pt idx="216">
                  <c:v>45961</c:v>
                </c:pt>
                <c:pt idx="217">
                  <c:v>45964</c:v>
                </c:pt>
                <c:pt idx="218">
                  <c:v>45965</c:v>
                </c:pt>
                <c:pt idx="219">
                  <c:v>45966</c:v>
                </c:pt>
                <c:pt idx="220">
                  <c:v>45967</c:v>
                </c:pt>
                <c:pt idx="221">
                  <c:v>45968</c:v>
                </c:pt>
                <c:pt idx="222">
                  <c:v>45971</c:v>
                </c:pt>
                <c:pt idx="223">
                  <c:v>45972</c:v>
                </c:pt>
                <c:pt idx="224">
                  <c:v>45973</c:v>
                </c:pt>
                <c:pt idx="225">
                  <c:v>45974</c:v>
                </c:pt>
                <c:pt idx="226">
                  <c:v>45975</c:v>
                </c:pt>
              </c:numCache>
            </c:numRef>
          </c:cat>
          <c:val>
            <c:numRef>
              <c:f>HRN!$F$1959:$F$2185</c:f>
              <c:numCache>
                <c:formatCode>#,##0.00</c:formatCode>
                <c:ptCount val="227"/>
                <c:pt idx="0">
                  <c:v>1.0640000000000001E-3</c:v>
                </c:pt>
                <c:pt idx="1">
                  <c:v>0.10197299999999999</c:v>
                </c:pt>
                <c:pt idx="2">
                  <c:v>1.3873999999999999E-2</c:v>
                </c:pt>
                <c:pt idx="3">
                  <c:v>2.6699999999999998E-4</c:v>
                </c:pt>
                <c:pt idx="4">
                  <c:v>2.1968000000000001E-2</c:v>
                </c:pt>
                <c:pt idx="5">
                  <c:v>6.3999999999999997E-5</c:v>
                </c:pt>
                <c:pt idx="6">
                  <c:v>2E-3</c:v>
                </c:pt>
                <c:pt idx="7">
                  <c:v>2.6134999999999999E-2</c:v>
                </c:pt>
                <c:pt idx="8">
                  <c:v>5.0000000000000001E-3</c:v>
                </c:pt>
                <c:pt idx="9">
                  <c:v>5.0000000000000001E-3</c:v>
                </c:pt>
                <c:pt idx="10">
                  <c:v>7.0000000000000001E-3</c:v>
                </c:pt>
                <c:pt idx="11">
                  <c:v>0.01</c:v>
                </c:pt>
                <c:pt idx="12">
                  <c:v>1.04E-2</c:v>
                </c:pt>
                <c:pt idx="13">
                  <c:v>5.0000000000000001E-3</c:v>
                </c:pt>
                <c:pt idx="14">
                  <c:v>5.5676999999999997E-2</c:v>
                </c:pt>
                <c:pt idx="15">
                  <c:v>5.3049999999999998E-3</c:v>
                </c:pt>
                <c:pt idx="16">
                  <c:v>1.1502E-2</c:v>
                </c:pt>
                <c:pt idx="17">
                  <c:v>0.106112</c:v>
                </c:pt>
                <c:pt idx="18">
                  <c:v>0.117353</c:v>
                </c:pt>
                <c:pt idx="19">
                  <c:v>3.4008999999999998E-2</c:v>
                </c:pt>
                <c:pt idx="20">
                  <c:v>1.389E-2</c:v>
                </c:pt>
                <c:pt idx="21">
                  <c:v>1.6608000000000001E-2</c:v>
                </c:pt>
                <c:pt idx="22">
                  <c:v>0.02</c:v>
                </c:pt>
                <c:pt idx="23">
                  <c:v>5.0000000000000001E-3</c:v>
                </c:pt>
                <c:pt idx="24">
                  <c:v>3.2428999999999999E-2</c:v>
                </c:pt>
                <c:pt idx="25">
                  <c:v>3.4910999999999998E-2</c:v>
                </c:pt>
                <c:pt idx="26">
                  <c:v>0.02</c:v>
                </c:pt>
                <c:pt idx="27">
                  <c:v>8.3179000000000003E-2</c:v>
                </c:pt>
                <c:pt idx="28">
                  <c:v>1.0154E-2</c:v>
                </c:pt>
                <c:pt idx="29">
                  <c:v>0.171986</c:v>
                </c:pt>
                <c:pt idx="30">
                  <c:v>8.5344000000000003E-2</c:v>
                </c:pt>
                <c:pt idx="31">
                  <c:v>1.1174E-2</c:v>
                </c:pt>
                <c:pt idx="32">
                  <c:v>8.8520000000000005E-3</c:v>
                </c:pt>
                <c:pt idx="33">
                  <c:v>3.0000000000000001E-6</c:v>
                </c:pt>
                <c:pt idx="34">
                  <c:v>6.3228000000000006E-2</c:v>
                </c:pt>
                <c:pt idx="35">
                  <c:v>4.8465000000000001E-2</c:v>
                </c:pt>
                <c:pt idx="36">
                  <c:v>1E-3</c:v>
                </c:pt>
                <c:pt idx="37">
                  <c:v>2.0560000000000001E-3</c:v>
                </c:pt>
                <c:pt idx="38">
                  <c:v>4.1830000000000001E-3</c:v>
                </c:pt>
                <c:pt idx="39">
                  <c:v>0.25539600000000001</c:v>
                </c:pt>
                <c:pt idx="40">
                  <c:v>0.25559199999999999</c:v>
                </c:pt>
                <c:pt idx="41">
                  <c:v>5.0991000000000002E-2</c:v>
                </c:pt>
                <c:pt idx="42">
                  <c:v>0.01</c:v>
                </c:pt>
                <c:pt idx="43">
                  <c:v>2.1101999999999999E-2</c:v>
                </c:pt>
                <c:pt idx="44">
                  <c:v>7.2755E-2</c:v>
                </c:pt>
                <c:pt idx="45">
                  <c:v>0.121407</c:v>
                </c:pt>
                <c:pt idx="46">
                  <c:v>2.0330999999999998E-2</c:v>
                </c:pt>
                <c:pt idx="47">
                  <c:v>6.6385E-2</c:v>
                </c:pt>
                <c:pt idx="48">
                  <c:v>7.7999999999999999E-4</c:v>
                </c:pt>
                <c:pt idx="49">
                  <c:v>2.4608000000000001E-2</c:v>
                </c:pt>
                <c:pt idx="50">
                  <c:v>4.4448000000000001E-2</c:v>
                </c:pt>
                <c:pt idx="51">
                  <c:v>1.7524999999999999E-2</c:v>
                </c:pt>
                <c:pt idx="52">
                  <c:v>8.1969999999999994E-3</c:v>
                </c:pt>
                <c:pt idx="53">
                  <c:v>1.7999999999999999E-2</c:v>
                </c:pt>
                <c:pt idx="54">
                  <c:v>2E-3</c:v>
                </c:pt>
                <c:pt idx="55">
                  <c:v>0.1</c:v>
                </c:pt>
                <c:pt idx="56">
                  <c:v>1.2416999999999999E-2</c:v>
                </c:pt>
                <c:pt idx="57">
                  <c:v>3.9E-2</c:v>
                </c:pt>
                <c:pt idx="58">
                  <c:v>5.7957000000000002E-2</c:v>
                </c:pt>
                <c:pt idx="59">
                  <c:v>0.05</c:v>
                </c:pt>
                <c:pt idx="60">
                  <c:v>0.17070399999999999</c:v>
                </c:pt>
                <c:pt idx="61">
                  <c:v>1.6386999999999999E-2</c:v>
                </c:pt>
                <c:pt idx="62">
                  <c:v>8.6445999999999995E-2</c:v>
                </c:pt>
                <c:pt idx="63">
                  <c:v>1.1338000000000001E-2</c:v>
                </c:pt>
                <c:pt idx="64">
                  <c:v>0.149032</c:v>
                </c:pt>
                <c:pt idx="65">
                  <c:v>2.3474999999999999E-2</c:v>
                </c:pt>
                <c:pt idx="66">
                  <c:v>1.1632E-2</c:v>
                </c:pt>
                <c:pt idx="67">
                  <c:v>1.6997000000000002E-2</c:v>
                </c:pt>
                <c:pt idx="68">
                  <c:v>3.9567999999999999E-2</c:v>
                </c:pt>
                <c:pt idx="69">
                  <c:v>2.6669000000000002E-2</c:v>
                </c:pt>
                <c:pt idx="70">
                  <c:v>1.5225000000000001E-2</c:v>
                </c:pt>
                <c:pt idx="71">
                  <c:v>2.6819999999999999E-3</c:v>
                </c:pt>
                <c:pt idx="72">
                  <c:v>2.3543999999999999E-2</c:v>
                </c:pt>
                <c:pt idx="73">
                  <c:v>2.9194999999999999E-2</c:v>
                </c:pt>
                <c:pt idx="74">
                  <c:v>2.0730000000000002E-3</c:v>
                </c:pt>
                <c:pt idx="75">
                  <c:v>1.7142999999999999E-2</c:v>
                </c:pt>
                <c:pt idx="76">
                  <c:v>1.1180000000000001E-2</c:v>
                </c:pt>
                <c:pt idx="77">
                  <c:v>2.1640000000000001E-3</c:v>
                </c:pt>
                <c:pt idx="78">
                  <c:v>6.4899999999999995E-4</c:v>
                </c:pt>
                <c:pt idx="79">
                  <c:v>2.4447E-2</c:v>
                </c:pt>
                <c:pt idx="80">
                  <c:v>4.6446000000000001E-2</c:v>
                </c:pt>
                <c:pt idx="81">
                  <c:v>1.1869999999999999E-3</c:v>
                </c:pt>
                <c:pt idx="82">
                  <c:v>1.0000000000000001E-5</c:v>
                </c:pt>
                <c:pt idx="83">
                  <c:v>2.3800000000000002E-3</c:v>
                </c:pt>
                <c:pt idx="84">
                  <c:v>7.4714000000000003E-2</c:v>
                </c:pt>
                <c:pt idx="85">
                  <c:v>8.0277000000000001E-2</c:v>
                </c:pt>
                <c:pt idx="86">
                  <c:v>2.5349999999999999E-3</c:v>
                </c:pt>
                <c:pt idx="87">
                  <c:v>2.5349999999999999E-3</c:v>
                </c:pt>
                <c:pt idx="88">
                  <c:v>2.5000000000000001E-2</c:v>
                </c:pt>
                <c:pt idx="89">
                  <c:v>2.2759999999999999E-2</c:v>
                </c:pt>
                <c:pt idx="90">
                  <c:v>1.5513000000000001E-2</c:v>
                </c:pt>
                <c:pt idx="91">
                  <c:v>4.6386999999999998E-2</c:v>
                </c:pt>
                <c:pt idx="92">
                  <c:v>5.025E-3</c:v>
                </c:pt>
                <c:pt idx="93">
                  <c:v>5.1024E-2</c:v>
                </c:pt>
                <c:pt idx="94">
                  <c:v>1.65E-3</c:v>
                </c:pt>
                <c:pt idx="95">
                  <c:v>5.0000000000000001E-3</c:v>
                </c:pt>
                <c:pt idx="96">
                  <c:v>1.191E-3</c:v>
                </c:pt>
                <c:pt idx="97">
                  <c:v>0.17818400000000001</c:v>
                </c:pt>
                <c:pt idx="98">
                  <c:v>2.3890000000000002E-2</c:v>
                </c:pt>
                <c:pt idx="99">
                  <c:v>1.191E-3</c:v>
                </c:pt>
                <c:pt idx="100">
                  <c:v>0.17818400000000001</c:v>
                </c:pt>
                <c:pt idx="101">
                  <c:v>2.3886000000000001E-2</c:v>
                </c:pt>
                <c:pt idx="102">
                  <c:v>4.1299000000000002E-2</c:v>
                </c:pt>
                <c:pt idx="103">
                  <c:v>7.8150000000000008E-3</c:v>
                </c:pt>
                <c:pt idx="104">
                  <c:v>5.9524000000000001E-2</c:v>
                </c:pt>
                <c:pt idx="105">
                  <c:v>1E-3</c:v>
                </c:pt>
                <c:pt idx="106">
                  <c:v>1.0070000000000001E-2</c:v>
                </c:pt>
                <c:pt idx="107">
                  <c:v>1.1261E-2</c:v>
                </c:pt>
                <c:pt idx="108">
                  <c:v>6.522E-3</c:v>
                </c:pt>
                <c:pt idx="109">
                  <c:v>2.5842E-2</c:v>
                </c:pt>
                <c:pt idx="110">
                  <c:v>8.0500000000000005E-4</c:v>
                </c:pt>
                <c:pt idx="111">
                  <c:v>7.11E-3</c:v>
                </c:pt>
                <c:pt idx="112">
                  <c:v>3.0019999999999999E-3</c:v>
                </c:pt>
                <c:pt idx="113">
                  <c:v>1.0070000000000001E-3</c:v>
                </c:pt>
                <c:pt idx="114">
                  <c:v>6.4486000000000002E-2</c:v>
                </c:pt>
                <c:pt idx="115">
                  <c:v>1.7374000000000001E-2</c:v>
                </c:pt>
                <c:pt idx="116">
                  <c:v>1.1087E-2</c:v>
                </c:pt>
                <c:pt idx="117">
                  <c:v>2.0971E-2</c:v>
                </c:pt>
                <c:pt idx="118">
                  <c:v>1.9940000000000001E-3</c:v>
                </c:pt>
                <c:pt idx="119">
                  <c:v>0.235043</c:v>
                </c:pt>
                <c:pt idx="120">
                  <c:v>9.3415999999999999E-2</c:v>
                </c:pt>
                <c:pt idx="121">
                  <c:v>1.1379E-2</c:v>
                </c:pt>
                <c:pt idx="122">
                  <c:v>0.364284</c:v>
                </c:pt>
                <c:pt idx="123">
                  <c:v>2.7082999999999999E-2</c:v>
                </c:pt>
                <c:pt idx="124">
                  <c:v>3.9459999999999999E-3</c:v>
                </c:pt>
                <c:pt idx="125">
                  <c:v>1.4572999999999999E-2</c:v>
                </c:pt>
                <c:pt idx="126">
                  <c:v>6.5964999999999996E-2</c:v>
                </c:pt>
                <c:pt idx="127">
                  <c:v>1.9993E-2</c:v>
                </c:pt>
                <c:pt idx="128">
                  <c:v>4.6975000000000003E-2</c:v>
                </c:pt>
                <c:pt idx="129">
                  <c:v>4.1729999999999996E-3</c:v>
                </c:pt>
                <c:pt idx="130">
                  <c:v>4.751E-3</c:v>
                </c:pt>
                <c:pt idx="131">
                  <c:v>5.0109999999999998E-3</c:v>
                </c:pt>
                <c:pt idx="132">
                  <c:v>8.0420000000000005E-3</c:v>
                </c:pt>
                <c:pt idx="133">
                  <c:v>5.1E-5</c:v>
                </c:pt>
                <c:pt idx="134">
                  <c:v>1.5088000000000001E-2</c:v>
                </c:pt>
                <c:pt idx="135">
                  <c:v>1.0070000000000001E-2</c:v>
                </c:pt>
                <c:pt idx="136">
                  <c:v>6.4380000000000001E-3</c:v>
                </c:pt>
                <c:pt idx="137">
                  <c:v>5.313E-3</c:v>
                </c:pt>
                <c:pt idx="138">
                  <c:v>2.0639999999999999E-3</c:v>
                </c:pt>
                <c:pt idx="139">
                  <c:v>2.6117999999999999E-2</c:v>
                </c:pt>
                <c:pt idx="140">
                  <c:v>2.9090999999999999E-2</c:v>
                </c:pt>
                <c:pt idx="141">
                  <c:v>1.0070000000000001E-2</c:v>
                </c:pt>
                <c:pt idx="142">
                  <c:v>1.0359E-2</c:v>
                </c:pt>
                <c:pt idx="143">
                  <c:v>1.1564E-2</c:v>
                </c:pt>
                <c:pt idx="144">
                  <c:v>2.6180000000000001E-3</c:v>
                </c:pt>
                <c:pt idx="145">
                  <c:v>5.084E-3</c:v>
                </c:pt>
                <c:pt idx="146">
                  <c:v>4.2009999999999999E-3</c:v>
                </c:pt>
                <c:pt idx="147">
                  <c:v>9.0441999999999995E-2</c:v>
                </c:pt>
                <c:pt idx="148">
                  <c:v>0.10606</c:v>
                </c:pt>
                <c:pt idx="149">
                  <c:v>3.4983E-2</c:v>
                </c:pt>
                <c:pt idx="150">
                  <c:v>1.14E-3</c:v>
                </c:pt>
                <c:pt idx="151">
                  <c:v>2E-3</c:v>
                </c:pt>
                <c:pt idx="152">
                  <c:v>1.1435000000000001E-2</c:v>
                </c:pt>
                <c:pt idx="153">
                  <c:v>2.1985000000000001E-2</c:v>
                </c:pt>
                <c:pt idx="154">
                  <c:v>3.5652999999999997E-2</c:v>
                </c:pt>
                <c:pt idx="155">
                  <c:v>0.106238</c:v>
                </c:pt>
                <c:pt idx="156">
                  <c:v>5.2403999999999999E-2</c:v>
                </c:pt>
                <c:pt idx="157">
                  <c:v>6.9381999999999999E-2</c:v>
                </c:pt>
                <c:pt idx="158">
                  <c:v>2.9581E-2</c:v>
                </c:pt>
                <c:pt idx="159">
                  <c:v>1.7892999999999999E-2</c:v>
                </c:pt>
                <c:pt idx="160">
                  <c:v>3.5500000000000002E-3</c:v>
                </c:pt>
                <c:pt idx="161">
                  <c:v>7.7996999999999997E-2</c:v>
                </c:pt>
                <c:pt idx="162">
                  <c:v>5.7169999999999999E-3</c:v>
                </c:pt>
                <c:pt idx="163">
                  <c:v>5.1383999999999999E-2</c:v>
                </c:pt>
                <c:pt idx="164">
                  <c:v>1.0800000000000001E-2</c:v>
                </c:pt>
                <c:pt idx="165">
                  <c:v>2.2929999999999999E-3</c:v>
                </c:pt>
                <c:pt idx="166">
                  <c:v>0.01</c:v>
                </c:pt>
                <c:pt idx="167">
                  <c:v>3.7295000000000002E-2</c:v>
                </c:pt>
                <c:pt idx="168">
                  <c:v>6.6187999999999997E-2</c:v>
                </c:pt>
                <c:pt idx="169">
                  <c:v>2.7644999999999999E-2</c:v>
                </c:pt>
                <c:pt idx="170">
                  <c:v>8.2917000000000005E-2</c:v>
                </c:pt>
                <c:pt idx="171">
                  <c:v>3.0917E-2</c:v>
                </c:pt>
                <c:pt idx="172">
                  <c:v>2.1049999999999999E-2</c:v>
                </c:pt>
                <c:pt idx="173">
                  <c:v>4.0506E-2</c:v>
                </c:pt>
                <c:pt idx="174">
                  <c:v>6.9710999999999995E-2</c:v>
                </c:pt>
                <c:pt idx="175">
                  <c:v>0.11561100000000001</c:v>
                </c:pt>
                <c:pt idx="176">
                  <c:v>5.9979999999999999E-3</c:v>
                </c:pt>
                <c:pt idx="177">
                  <c:v>0.104765</c:v>
                </c:pt>
                <c:pt idx="178">
                  <c:v>3.5083999999999997E-2</c:v>
                </c:pt>
                <c:pt idx="179">
                  <c:v>8.8873999999999995E-2</c:v>
                </c:pt>
                <c:pt idx="180">
                  <c:v>0.13386899999999999</c:v>
                </c:pt>
                <c:pt idx="181">
                  <c:v>9.9681000000000006E-2</c:v>
                </c:pt>
                <c:pt idx="182">
                  <c:v>0.30488100000000001</c:v>
                </c:pt>
                <c:pt idx="183">
                  <c:v>0.106253</c:v>
                </c:pt>
                <c:pt idx="184">
                  <c:v>0.13519700000000001</c:v>
                </c:pt>
                <c:pt idx="185">
                  <c:v>2.7888E-2</c:v>
                </c:pt>
                <c:pt idx="186">
                  <c:v>1.882E-3</c:v>
                </c:pt>
                <c:pt idx="187">
                  <c:v>6.9523000000000001E-2</c:v>
                </c:pt>
                <c:pt idx="188">
                  <c:v>1.0607999999999999E-2</c:v>
                </c:pt>
                <c:pt idx="189">
                  <c:v>1.7871999999999999E-2</c:v>
                </c:pt>
                <c:pt idx="190">
                  <c:v>8.3711999999999995E-2</c:v>
                </c:pt>
                <c:pt idx="191">
                  <c:v>3.7307E-2</c:v>
                </c:pt>
                <c:pt idx="192">
                  <c:v>0.10710600000000001</c:v>
                </c:pt>
                <c:pt idx="193">
                  <c:v>0.33753</c:v>
                </c:pt>
                <c:pt idx="194">
                  <c:v>0.216642</c:v>
                </c:pt>
                <c:pt idx="195">
                  <c:v>4.3624000000000003E-2</c:v>
                </c:pt>
                <c:pt idx="196">
                  <c:v>3.1863000000000002E-2</c:v>
                </c:pt>
                <c:pt idx="197">
                  <c:v>1.4787E-2</c:v>
                </c:pt>
                <c:pt idx="198">
                  <c:v>0.399978</c:v>
                </c:pt>
                <c:pt idx="199">
                  <c:v>5.6210999999999997E-2</c:v>
                </c:pt>
                <c:pt idx="200">
                  <c:v>0.20229800000000001</c:v>
                </c:pt>
                <c:pt idx="201">
                  <c:v>0.18121399999999999</c:v>
                </c:pt>
                <c:pt idx="202">
                  <c:v>0.11702700000000001</c:v>
                </c:pt>
                <c:pt idx="203">
                  <c:v>0.162462</c:v>
                </c:pt>
                <c:pt idx="204">
                  <c:v>9.5418000000000003E-2</c:v>
                </c:pt>
                <c:pt idx="205">
                  <c:v>0.15179300000000001</c:v>
                </c:pt>
                <c:pt idx="206">
                  <c:v>0.21160799999999999</c:v>
                </c:pt>
                <c:pt idx="207">
                  <c:v>0.123086</c:v>
                </c:pt>
                <c:pt idx="208">
                  <c:v>0.107752</c:v>
                </c:pt>
                <c:pt idx="209">
                  <c:v>0.116828</c:v>
                </c:pt>
                <c:pt idx="210">
                  <c:v>1.1180000000000001E-3</c:v>
                </c:pt>
                <c:pt idx="211">
                  <c:v>5.3100000000000001E-2</c:v>
                </c:pt>
                <c:pt idx="212">
                  <c:v>6.7895999999999998E-2</c:v>
                </c:pt>
                <c:pt idx="213">
                  <c:v>0.109817</c:v>
                </c:pt>
                <c:pt idx="214">
                  <c:v>0.112233</c:v>
                </c:pt>
                <c:pt idx="215">
                  <c:v>0.160913</c:v>
                </c:pt>
                <c:pt idx="216">
                  <c:v>0.102588</c:v>
                </c:pt>
                <c:pt idx="217">
                  <c:v>5.8772999999999999E-2</c:v>
                </c:pt>
                <c:pt idx="218">
                  <c:v>2.2296E-2</c:v>
                </c:pt>
                <c:pt idx="219">
                  <c:v>6.7000000000000002E-5</c:v>
                </c:pt>
                <c:pt idx="220">
                  <c:v>1.8760000000000001E-3</c:v>
                </c:pt>
                <c:pt idx="221">
                  <c:v>4.2902999999999997E-2</c:v>
                </c:pt>
                <c:pt idx="222">
                  <c:v>3.59E-4</c:v>
                </c:pt>
                <c:pt idx="223">
                  <c:v>9.6242999999999995E-2</c:v>
                </c:pt>
                <c:pt idx="224">
                  <c:v>3.1635000000000003E-2</c:v>
                </c:pt>
                <c:pt idx="225">
                  <c:v>0.118534</c:v>
                </c:pt>
                <c:pt idx="226">
                  <c:v>0.01</c:v>
                </c:pt>
              </c:numCache>
            </c:numRef>
          </c:val>
          <c:extLst>
            <c:ext xmlns:c16="http://schemas.microsoft.com/office/drawing/2014/chart" uri="{C3380CC4-5D6E-409C-BE32-E72D297353CC}">
              <c16:uniqueId val="{00000000-DDDE-4A3C-8C66-C9BFF1FD5A71}"/>
            </c:ext>
          </c:extLst>
        </c:ser>
        <c:dLbls>
          <c:showLegendKey val="0"/>
          <c:showVal val="0"/>
          <c:showCatName val="0"/>
          <c:showSerName val="0"/>
          <c:showPercent val="0"/>
          <c:showBubbleSize val="0"/>
        </c:dLbls>
        <c:gapWidth val="219"/>
        <c:overlap val="100"/>
        <c:axId val="624145024"/>
        <c:axId val="624154144"/>
      </c:barChart>
      <c:lineChart>
        <c:grouping val="standard"/>
        <c:varyColors val="0"/>
        <c:ser>
          <c:idx val="0"/>
          <c:order val="0"/>
          <c:tx>
            <c:strRef>
              <c:f>HRN!$E$1958</c:f>
              <c:strCache>
                <c:ptCount val="1"/>
                <c:pt idx="0">
                  <c:v>Share Price</c:v>
                </c:pt>
              </c:strCache>
            </c:strRef>
          </c:tx>
          <c:spPr>
            <a:ln w="15875" cap="rnd">
              <a:solidFill>
                <a:srgbClr val="002060"/>
              </a:solidFill>
              <a:round/>
            </a:ln>
            <a:effectLst/>
          </c:spPr>
          <c:marker>
            <c:symbol val="none"/>
          </c:marker>
          <c:cat>
            <c:numRef>
              <c:f>HRN!$A$1959:$A$2185</c:f>
              <c:numCache>
                <c:formatCode>m/d/yyyy</c:formatCode>
                <c:ptCount val="227"/>
                <c:pt idx="0">
                  <c:v>45614</c:v>
                </c:pt>
                <c:pt idx="1">
                  <c:v>45615</c:v>
                </c:pt>
                <c:pt idx="2">
                  <c:v>45616</c:v>
                </c:pt>
                <c:pt idx="3">
                  <c:v>45617</c:v>
                </c:pt>
                <c:pt idx="4">
                  <c:v>45618</c:v>
                </c:pt>
                <c:pt idx="5">
                  <c:v>45621</c:v>
                </c:pt>
                <c:pt idx="6">
                  <c:v>45622</c:v>
                </c:pt>
                <c:pt idx="7">
                  <c:v>45623</c:v>
                </c:pt>
                <c:pt idx="8">
                  <c:v>45624</c:v>
                </c:pt>
                <c:pt idx="9">
                  <c:v>45625</c:v>
                </c:pt>
                <c:pt idx="10">
                  <c:v>45628</c:v>
                </c:pt>
                <c:pt idx="11">
                  <c:v>45629</c:v>
                </c:pt>
                <c:pt idx="12">
                  <c:v>45630</c:v>
                </c:pt>
                <c:pt idx="13">
                  <c:v>45631</c:v>
                </c:pt>
                <c:pt idx="14">
                  <c:v>45632</c:v>
                </c:pt>
                <c:pt idx="15">
                  <c:v>45635</c:v>
                </c:pt>
                <c:pt idx="16">
                  <c:v>45636</c:v>
                </c:pt>
                <c:pt idx="17">
                  <c:v>45637</c:v>
                </c:pt>
                <c:pt idx="18">
                  <c:v>45638</c:v>
                </c:pt>
                <c:pt idx="19">
                  <c:v>45639</c:v>
                </c:pt>
                <c:pt idx="20">
                  <c:v>45642</c:v>
                </c:pt>
                <c:pt idx="21">
                  <c:v>45643</c:v>
                </c:pt>
                <c:pt idx="22">
                  <c:v>45644</c:v>
                </c:pt>
                <c:pt idx="23">
                  <c:v>45645</c:v>
                </c:pt>
                <c:pt idx="24">
                  <c:v>45649</c:v>
                </c:pt>
                <c:pt idx="25">
                  <c:v>45650</c:v>
                </c:pt>
                <c:pt idx="26">
                  <c:v>45653</c:v>
                </c:pt>
                <c:pt idx="27">
                  <c:v>45656</c:v>
                </c:pt>
                <c:pt idx="28">
                  <c:v>45659</c:v>
                </c:pt>
                <c:pt idx="29">
                  <c:v>45660</c:v>
                </c:pt>
                <c:pt idx="30">
                  <c:v>45663</c:v>
                </c:pt>
                <c:pt idx="31">
                  <c:v>45664</c:v>
                </c:pt>
                <c:pt idx="32">
                  <c:v>45665</c:v>
                </c:pt>
                <c:pt idx="33">
                  <c:v>45666</c:v>
                </c:pt>
                <c:pt idx="34">
                  <c:v>45667</c:v>
                </c:pt>
                <c:pt idx="35">
                  <c:v>45670</c:v>
                </c:pt>
                <c:pt idx="36">
                  <c:v>45671</c:v>
                </c:pt>
                <c:pt idx="37">
                  <c:v>45672</c:v>
                </c:pt>
                <c:pt idx="38">
                  <c:v>45678</c:v>
                </c:pt>
                <c:pt idx="39">
                  <c:v>45679</c:v>
                </c:pt>
                <c:pt idx="40">
                  <c:v>45680</c:v>
                </c:pt>
                <c:pt idx="41">
                  <c:v>45681</c:v>
                </c:pt>
                <c:pt idx="42">
                  <c:v>45685</c:v>
                </c:pt>
                <c:pt idx="43">
                  <c:v>45686</c:v>
                </c:pt>
                <c:pt idx="44">
                  <c:v>45687</c:v>
                </c:pt>
                <c:pt idx="45">
                  <c:v>45691</c:v>
                </c:pt>
                <c:pt idx="46">
                  <c:v>45692</c:v>
                </c:pt>
                <c:pt idx="47">
                  <c:v>45694</c:v>
                </c:pt>
                <c:pt idx="48">
                  <c:v>45695</c:v>
                </c:pt>
                <c:pt idx="49">
                  <c:v>45698</c:v>
                </c:pt>
                <c:pt idx="50">
                  <c:v>45699</c:v>
                </c:pt>
                <c:pt idx="51">
                  <c:v>45700</c:v>
                </c:pt>
                <c:pt idx="52">
                  <c:v>45701</c:v>
                </c:pt>
                <c:pt idx="53">
                  <c:v>45702</c:v>
                </c:pt>
                <c:pt idx="54">
                  <c:v>45705</c:v>
                </c:pt>
                <c:pt idx="55">
                  <c:v>45706</c:v>
                </c:pt>
                <c:pt idx="56">
                  <c:v>45707</c:v>
                </c:pt>
                <c:pt idx="57">
                  <c:v>45708</c:v>
                </c:pt>
                <c:pt idx="58">
                  <c:v>45712</c:v>
                </c:pt>
                <c:pt idx="59">
                  <c:v>45713</c:v>
                </c:pt>
                <c:pt idx="60">
                  <c:v>45714</c:v>
                </c:pt>
                <c:pt idx="61">
                  <c:v>45715</c:v>
                </c:pt>
                <c:pt idx="62">
                  <c:v>45716</c:v>
                </c:pt>
                <c:pt idx="63">
                  <c:v>45719</c:v>
                </c:pt>
                <c:pt idx="64">
                  <c:v>45720</c:v>
                </c:pt>
                <c:pt idx="65">
                  <c:v>45721</c:v>
                </c:pt>
                <c:pt idx="66">
                  <c:v>45722</c:v>
                </c:pt>
                <c:pt idx="67">
                  <c:v>45726</c:v>
                </c:pt>
                <c:pt idx="68">
                  <c:v>45730</c:v>
                </c:pt>
                <c:pt idx="69">
                  <c:v>45733</c:v>
                </c:pt>
                <c:pt idx="70">
                  <c:v>45734</c:v>
                </c:pt>
                <c:pt idx="71">
                  <c:v>45735</c:v>
                </c:pt>
                <c:pt idx="72">
                  <c:v>45736</c:v>
                </c:pt>
                <c:pt idx="73">
                  <c:v>45737</c:v>
                </c:pt>
                <c:pt idx="74">
                  <c:v>45740</c:v>
                </c:pt>
                <c:pt idx="75">
                  <c:v>45741</c:v>
                </c:pt>
                <c:pt idx="76">
                  <c:v>45742</c:v>
                </c:pt>
                <c:pt idx="77">
                  <c:v>45743</c:v>
                </c:pt>
                <c:pt idx="78">
                  <c:v>45744</c:v>
                </c:pt>
                <c:pt idx="79">
                  <c:v>45747</c:v>
                </c:pt>
                <c:pt idx="80">
                  <c:v>45748</c:v>
                </c:pt>
                <c:pt idx="81">
                  <c:v>45749</c:v>
                </c:pt>
                <c:pt idx="82">
                  <c:v>45750</c:v>
                </c:pt>
                <c:pt idx="83">
                  <c:v>45751</c:v>
                </c:pt>
                <c:pt idx="84">
                  <c:v>45754</c:v>
                </c:pt>
                <c:pt idx="85">
                  <c:v>45755</c:v>
                </c:pt>
                <c:pt idx="86">
                  <c:v>45756</c:v>
                </c:pt>
                <c:pt idx="87">
                  <c:v>45756</c:v>
                </c:pt>
                <c:pt idx="88">
                  <c:v>45757</c:v>
                </c:pt>
                <c:pt idx="89">
                  <c:v>45758</c:v>
                </c:pt>
                <c:pt idx="90">
                  <c:v>45761</c:v>
                </c:pt>
                <c:pt idx="91">
                  <c:v>45762</c:v>
                </c:pt>
                <c:pt idx="92">
                  <c:v>45769</c:v>
                </c:pt>
                <c:pt idx="93">
                  <c:v>45775</c:v>
                </c:pt>
                <c:pt idx="94">
                  <c:v>45776</c:v>
                </c:pt>
                <c:pt idx="95">
                  <c:v>45777</c:v>
                </c:pt>
                <c:pt idx="96">
                  <c:v>45778</c:v>
                </c:pt>
                <c:pt idx="97">
                  <c:v>45779</c:v>
                </c:pt>
                <c:pt idx="98">
                  <c:v>45778</c:v>
                </c:pt>
                <c:pt idx="99">
                  <c:v>45778</c:v>
                </c:pt>
                <c:pt idx="100">
                  <c:v>45779</c:v>
                </c:pt>
                <c:pt idx="101">
                  <c:v>45782</c:v>
                </c:pt>
                <c:pt idx="102">
                  <c:v>45783</c:v>
                </c:pt>
                <c:pt idx="103">
                  <c:v>45785</c:v>
                </c:pt>
                <c:pt idx="104">
                  <c:v>45786</c:v>
                </c:pt>
                <c:pt idx="105">
                  <c:v>45789</c:v>
                </c:pt>
                <c:pt idx="106">
                  <c:v>45790</c:v>
                </c:pt>
                <c:pt idx="107">
                  <c:v>45792</c:v>
                </c:pt>
                <c:pt idx="108">
                  <c:v>45793</c:v>
                </c:pt>
                <c:pt idx="109">
                  <c:v>45796</c:v>
                </c:pt>
                <c:pt idx="110">
                  <c:v>45797</c:v>
                </c:pt>
                <c:pt idx="111">
                  <c:v>45798</c:v>
                </c:pt>
                <c:pt idx="112">
                  <c:v>45799</c:v>
                </c:pt>
                <c:pt idx="113">
                  <c:v>45800</c:v>
                </c:pt>
                <c:pt idx="114">
                  <c:v>45803</c:v>
                </c:pt>
                <c:pt idx="115">
                  <c:v>45804</c:v>
                </c:pt>
                <c:pt idx="116">
                  <c:v>45806</c:v>
                </c:pt>
                <c:pt idx="117">
                  <c:v>45807</c:v>
                </c:pt>
                <c:pt idx="118">
                  <c:v>45810</c:v>
                </c:pt>
                <c:pt idx="119">
                  <c:v>45811</c:v>
                </c:pt>
                <c:pt idx="120">
                  <c:v>45812</c:v>
                </c:pt>
                <c:pt idx="121">
                  <c:v>45813</c:v>
                </c:pt>
                <c:pt idx="122">
                  <c:v>45814</c:v>
                </c:pt>
                <c:pt idx="123">
                  <c:v>45818</c:v>
                </c:pt>
                <c:pt idx="124">
                  <c:v>45819</c:v>
                </c:pt>
                <c:pt idx="125">
                  <c:v>45821</c:v>
                </c:pt>
                <c:pt idx="126">
                  <c:v>45824</c:v>
                </c:pt>
                <c:pt idx="127">
                  <c:v>45825</c:v>
                </c:pt>
                <c:pt idx="128">
                  <c:v>45826</c:v>
                </c:pt>
                <c:pt idx="129">
                  <c:v>45828</c:v>
                </c:pt>
                <c:pt idx="130">
                  <c:v>45831</c:v>
                </c:pt>
                <c:pt idx="131">
                  <c:v>45832</c:v>
                </c:pt>
                <c:pt idx="132">
                  <c:v>45833</c:v>
                </c:pt>
                <c:pt idx="133">
                  <c:v>45834</c:v>
                </c:pt>
                <c:pt idx="134">
                  <c:v>45835</c:v>
                </c:pt>
                <c:pt idx="135">
                  <c:v>45838</c:v>
                </c:pt>
                <c:pt idx="136">
                  <c:v>45841</c:v>
                </c:pt>
                <c:pt idx="137">
                  <c:v>45842</c:v>
                </c:pt>
                <c:pt idx="138">
                  <c:v>45845</c:v>
                </c:pt>
                <c:pt idx="139">
                  <c:v>45846</c:v>
                </c:pt>
                <c:pt idx="140">
                  <c:v>45847</c:v>
                </c:pt>
                <c:pt idx="141">
                  <c:v>45848</c:v>
                </c:pt>
                <c:pt idx="142">
                  <c:v>45849</c:v>
                </c:pt>
                <c:pt idx="143">
                  <c:v>45852</c:v>
                </c:pt>
                <c:pt idx="144">
                  <c:v>45854</c:v>
                </c:pt>
                <c:pt idx="145">
                  <c:v>45859</c:v>
                </c:pt>
                <c:pt idx="146">
                  <c:v>45861</c:v>
                </c:pt>
                <c:pt idx="147">
                  <c:v>45862</c:v>
                </c:pt>
                <c:pt idx="148">
                  <c:v>45863</c:v>
                </c:pt>
                <c:pt idx="149">
                  <c:v>45866</c:v>
                </c:pt>
                <c:pt idx="150">
                  <c:v>45867</c:v>
                </c:pt>
                <c:pt idx="151">
                  <c:v>45868</c:v>
                </c:pt>
                <c:pt idx="152">
                  <c:v>45869</c:v>
                </c:pt>
                <c:pt idx="153">
                  <c:v>45870</c:v>
                </c:pt>
                <c:pt idx="154">
                  <c:v>45873</c:v>
                </c:pt>
                <c:pt idx="155">
                  <c:v>45874</c:v>
                </c:pt>
                <c:pt idx="156">
                  <c:v>45877</c:v>
                </c:pt>
                <c:pt idx="157">
                  <c:v>45880</c:v>
                </c:pt>
                <c:pt idx="158">
                  <c:v>45881</c:v>
                </c:pt>
                <c:pt idx="159">
                  <c:v>45882</c:v>
                </c:pt>
                <c:pt idx="160">
                  <c:v>45883</c:v>
                </c:pt>
                <c:pt idx="161">
                  <c:v>45884</c:v>
                </c:pt>
                <c:pt idx="162">
                  <c:v>45887</c:v>
                </c:pt>
                <c:pt idx="163">
                  <c:v>45888</c:v>
                </c:pt>
                <c:pt idx="164">
                  <c:v>45889</c:v>
                </c:pt>
                <c:pt idx="165">
                  <c:v>45890</c:v>
                </c:pt>
                <c:pt idx="166">
                  <c:v>45891</c:v>
                </c:pt>
                <c:pt idx="167">
                  <c:v>45894</c:v>
                </c:pt>
                <c:pt idx="168">
                  <c:v>45895</c:v>
                </c:pt>
                <c:pt idx="169">
                  <c:v>45896</c:v>
                </c:pt>
                <c:pt idx="170">
                  <c:v>45897</c:v>
                </c:pt>
                <c:pt idx="171">
                  <c:v>45898</c:v>
                </c:pt>
                <c:pt idx="172">
                  <c:v>45901</c:v>
                </c:pt>
                <c:pt idx="173">
                  <c:v>45902</c:v>
                </c:pt>
                <c:pt idx="174">
                  <c:v>45903</c:v>
                </c:pt>
                <c:pt idx="175">
                  <c:v>45904</c:v>
                </c:pt>
                <c:pt idx="176">
                  <c:v>45905</c:v>
                </c:pt>
                <c:pt idx="177">
                  <c:v>45908</c:v>
                </c:pt>
                <c:pt idx="178">
                  <c:v>45909</c:v>
                </c:pt>
                <c:pt idx="179">
                  <c:v>45910</c:v>
                </c:pt>
                <c:pt idx="180">
                  <c:v>45911</c:v>
                </c:pt>
                <c:pt idx="181">
                  <c:v>45912</c:v>
                </c:pt>
                <c:pt idx="182">
                  <c:v>45915</c:v>
                </c:pt>
                <c:pt idx="183">
                  <c:v>45916</c:v>
                </c:pt>
                <c:pt idx="184">
                  <c:v>45917</c:v>
                </c:pt>
                <c:pt idx="185">
                  <c:v>45918</c:v>
                </c:pt>
                <c:pt idx="186">
                  <c:v>45919</c:v>
                </c:pt>
                <c:pt idx="187">
                  <c:v>45922</c:v>
                </c:pt>
                <c:pt idx="188">
                  <c:v>45923</c:v>
                </c:pt>
                <c:pt idx="189">
                  <c:v>45924</c:v>
                </c:pt>
                <c:pt idx="190">
                  <c:v>45925</c:v>
                </c:pt>
                <c:pt idx="191">
                  <c:v>45926</c:v>
                </c:pt>
                <c:pt idx="192">
                  <c:v>45929</c:v>
                </c:pt>
                <c:pt idx="193">
                  <c:v>45930</c:v>
                </c:pt>
                <c:pt idx="194">
                  <c:v>45931</c:v>
                </c:pt>
                <c:pt idx="195">
                  <c:v>45932</c:v>
                </c:pt>
                <c:pt idx="196">
                  <c:v>45933</c:v>
                </c:pt>
                <c:pt idx="197">
                  <c:v>45936</c:v>
                </c:pt>
                <c:pt idx="198">
                  <c:v>45937</c:v>
                </c:pt>
                <c:pt idx="199">
                  <c:v>45938</c:v>
                </c:pt>
                <c:pt idx="200">
                  <c:v>45939</c:v>
                </c:pt>
                <c:pt idx="201">
                  <c:v>45940</c:v>
                </c:pt>
                <c:pt idx="202">
                  <c:v>45943</c:v>
                </c:pt>
                <c:pt idx="203">
                  <c:v>45944</c:v>
                </c:pt>
                <c:pt idx="204">
                  <c:v>45945</c:v>
                </c:pt>
                <c:pt idx="205">
                  <c:v>45946</c:v>
                </c:pt>
                <c:pt idx="206">
                  <c:v>45947</c:v>
                </c:pt>
                <c:pt idx="207">
                  <c:v>45950</c:v>
                </c:pt>
                <c:pt idx="208">
                  <c:v>45951</c:v>
                </c:pt>
                <c:pt idx="209">
                  <c:v>45952</c:v>
                </c:pt>
                <c:pt idx="210">
                  <c:v>45953</c:v>
                </c:pt>
                <c:pt idx="211">
                  <c:v>45954</c:v>
                </c:pt>
                <c:pt idx="212">
                  <c:v>45957</c:v>
                </c:pt>
                <c:pt idx="213">
                  <c:v>45958</c:v>
                </c:pt>
                <c:pt idx="214">
                  <c:v>45959</c:v>
                </c:pt>
                <c:pt idx="215">
                  <c:v>45960</c:v>
                </c:pt>
                <c:pt idx="216">
                  <c:v>45961</c:v>
                </c:pt>
                <c:pt idx="217">
                  <c:v>45964</c:v>
                </c:pt>
                <c:pt idx="218">
                  <c:v>45965</c:v>
                </c:pt>
                <c:pt idx="219">
                  <c:v>45966</c:v>
                </c:pt>
                <c:pt idx="220">
                  <c:v>45967</c:v>
                </c:pt>
                <c:pt idx="221">
                  <c:v>45968</c:v>
                </c:pt>
                <c:pt idx="222">
                  <c:v>45971</c:v>
                </c:pt>
                <c:pt idx="223">
                  <c:v>45972</c:v>
                </c:pt>
                <c:pt idx="224">
                  <c:v>45973</c:v>
                </c:pt>
                <c:pt idx="225">
                  <c:v>45974</c:v>
                </c:pt>
                <c:pt idx="226">
                  <c:v>45975</c:v>
                </c:pt>
              </c:numCache>
            </c:numRef>
          </c:cat>
          <c:val>
            <c:numRef>
              <c:f>HRN!$E$1959:$E$2185</c:f>
              <c:numCache>
                <c:formatCode>_-[$$-C09]* #,##0.000_-;\-[$$-C09]* #,##0.000_-;_-[$$-C09]* "-"??_-;_-@_-</c:formatCode>
                <c:ptCount val="227"/>
                <c:pt idx="0">
                  <c:v>0.47</c:v>
                </c:pt>
                <c:pt idx="1">
                  <c:v>0.49</c:v>
                </c:pt>
                <c:pt idx="2">
                  <c:v>0.48499999999999999</c:v>
                </c:pt>
                <c:pt idx="3">
                  <c:v>0.48499999999999999</c:v>
                </c:pt>
                <c:pt idx="4">
                  <c:v>0.48</c:v>
                </c:pt>
                <c:pt idx="5">
                  <c:v>0.46</c:v>
                </c:pt>
                <c:pt idx="6">
                  <c:v>0.46</c:v>
                </c:pt>
                <c:pt idx="7">
                  <c:v>0.46</c:v>
                </c:pt>
                <c:pt idx="8">
                  <c:v>0.46</c:v>
                </c:pt>
                <c:pt idx="9">
                  <c:v>0.46</c:v>
                </c:pt>
                <c:pt idx="10">
                  <c:v>0.46</c:v>
                </c:pt>
                <c:pt idx="11">
                  <c:v>0.44</c:v>
                </c:pt>
                <c:pt idx="12">
                  <c:v>0.45</c:v>
                </c:pt>
                <c:pt idx="13">
                  <c:v>0.42499999999999999</c:v>
                </c:pt>
                <c:pt idx="14">
                  <c:v>0.40500000000000003</c:v>
                </c:pt>
                <c:pt idx="15">
                  <c:v>0.4</c:v>
                </c:pt>
                <c:pt idx="16">
                  <c:v>0.42499999999999999</c:v>
                </c:pt>
                <c:pt idx="17">
                  <c:v>0.45</c:v>
                </c:pt>
                <c:pt idx="18">
                  <c:v>0.45</c:v>
                </c:pt>
                <c:pt idx="19">
                  <c:v>0.435</c:v>
                </c:pt>
                <c:pt idx="20">
                  <c:v>0.42499999999999999</c:v>
                </c:pt>
                <c:pt idx="21">
                  <c:v>0.42499999999999999</c:v>
                </c:pt>
                <c:pt idx="22">
                  <c:v>0.41</c:v>
                </c:pt>
                <c:pt idx="23">
                  <c:v>0.4</c:v>
                </c:pt>
                <c:pt idx="24">
                  <c:v>0.44500000000000001</c:v>
                </c:pt>
                <c:pt idx="25">
                  <c:v>0.44500000000000001</c:v>
                </c:pt>
                <c:pt idx="26">
                  <c:v>0.47499999999999998</c:v>
                </c:pt>
                <c:pt idx="27">
                  <c:v>0.48</c:v>
                </c:pt>
                <c:pt idx="28">
                  <c:v>0.495</c:v>
                </c:pt>
                <c:pt idx="29">
                  <c:v>0.53</c:v>
                </c:pt>
                <c:pt idx="30">
                  <c:v>0.51</c:v>
                </c:pt>
                <c:pt idx="31">
                  <c:v>0.51</c:v>
                </c:pt>
                <c:pt idx="32">
                  <c:v>0.46500000000000002</c:v>
                </c:pt>
                <c:pt idx="33">
                  <c:v>0.48</c:v>
                </c:pt>
                <c:pt idx="34">
                  <c:v>0.48</c:v>
                </c:pt>
                <c:pt idx="35">
                  <c:v>0.52</c:v>
                </c:pt>
                <c:pt idx="36">
                  <c:v>0.52</c:v>
                </c:pt>
                <c:pt idx="37">
                  <c:v>0.48</c:v>
                </c:pt>
                <c:pt idx="38">
                  <c:v>0.48</c:v>
                </c:pt>
                <c:pt idx="39">
                  <c:v>0.497</c:v>
                </c:pt>
                <c:pt idx="40">
                  <c:v>0.505</c:v>
                </c:pt>
                <c:pt idx="41">
                  <c:v>0.52</c:v>
                </c:pt>
                <c:pt idx="42">
                  <c:v>0.51</c:v>
                </c:pt>
                <c:pt idx="43">
                  <c:v>0.495</c:v>
                </c:pt>
                <c:pt idx="44">
                  <c:v>0.46</c:v>
                </c:pt>
                <c:pt idx="45">
                  <c:v>0.52</c:v>
                </c:pt>
                <c:pt idx="46">
                  <c:v>0.51</c:v>
                </c:pt>
                <c:pt idx="47">
                  <c:v>0.52</c:v>
                </c:pt>
                <c:pt idx="48">
                  <c:v>0.53</c:v>
                </c:pt>
                <c:pt idx="49">
                  <c:v>0.53</c:v>
                </c:pt>
                <c:pt idx="50">
                  <c:v>0.47</c:v>
                </c:pt>
                <c:pt idx="51">
                  <c:v>0.51500000000000001</c:v>
                </c:pt>
                <c:pt idx="52">
                  <c:v>0.51500000000000001</c:v>
                </c:pt>
                <c:pt idx="53">
                  <c:v>0.53</c:v>
                </c:pt>
                <c:pt idx="54">
                  <c:v>0.53</c:v>
                </c:pt>
                <c:pt idx="55">
                  <c:v>0.53</c:v>
                </c:pt>
                <c:pt idx="56">
                  <c:v>0.53</c:v>
                </c:pt>
                <c:pt idx="57">
                  <c:v>0.45500000000000002</c:v>
                </c:pt>
                <c:pt idx="58">
                  <c:v>0.45500000000000002</c:v>
                </c:pt>
                <c:pt idx="59">
                  <c:v>0.4</c:v>
                </c:pt>
                <c:pt idx="60">
                  <c:v>0.42499999999999999</c:v>
                </c:pt>
                <c:pt idx="61">
                  <c:v>0.40500000000000003</c:v>
                </c:pt>
                <c:pt idx="62">
                  <c:v>0.4</c:v>
                </c:pt>
                <c:pt idx="63">
                  <c:v>0.39500000000000002</c:v>
                </c:pt>
                <c:pt idx="64">
                  <c:v>0.41</c:v>
                </c:pt>
                <c:pt idx="65">
                  <c:v>0.43</c:v>
                </c:pt>
                <c:pt idx="66">
                  <c:v>0.39500000000000002</c:v>
                </c:pt>
                <c:pt idx="67">
                  <c:v>0.41</c:v>
                </c:pt>
                <c:pt idx="68">
                  <c:v>0.435</c:v>
                </c:pt>
                <c:pt idx="69">
                  <c:v>0.42</c:v>
                </c:pt>
                <c:pt idx="70">
                  <c:v>0.42</c:v>
                </c:pt>
                <c:pt idx="71">
                  <c:v>0.42</c:v>
                </c:pt>
                <c:pt idx="72">
                  <c:v>0.41499999999999998</c:v>
                </c:pt>
                <c:pt idx="73">
                  <c:v>0.42</c:v>
                </c:pt>
                <c:pt idx="74">
                  <c:v>0.42</c:v>
                </c:pt>
                <c:pt idx="75">
                  <c:v>0.43</c:v>
                </c:pt>
                <c:pt idx="76">
                  <c:v>0.41249999999999998</c:v>
                </c:pt>
                <c:pt idx="77">
                  <c:v>0.42499999999999999</c:v>
                </c:pt>
                <c:pt idx="78">
                  <c:v>0.41749999999999998</c:v>
                </c:pt>
                <c:pt idx="79">
                  <c:v>0.435</c:v>
                </c:pt>
                <c:pt idx="80">
                  <c:v>0.435</c:v>
                </c:pt>
                <c:pt idx="81">
                  <c:v>0.44500000000000001</c:v>
                </c:pt>
                <c:pt idx="82">
                  <c:v>0.45</c:v>
                </c:pt>
                <c:pt idx="83">
                  <c:v>0.44500000000000001</c:v>
                </c:pt>
                <c:pt idx="84">
                  <c:v>0.39</c:v>
                </c:pt>
                <c:pt idx="85">
                  <c:v>0.44</c:v>
                </c:pt>
                <c:pt idx="86">
                  <c:v>0.44</c:v>
                </c:pt>
                <c:pt idx="87">
                  <c:v>0.44</c:v>
                </c:pt>
                <c:pt idx="88">
                  <c:v>0.42</c:v>
                </c:pt>
                <c:pt idx="89">
                  <c:v>0.44500000000000001</c:v>
                </c:pt>
                <c:pt idx="90">
                  <c:v>0.46500000000000002</c:v>
                </c:pt>
                <c:pt idx="91">
                  <c:v>0.45</c:v>
                </c:pt>
                <c:pt idx="92">
                  <c:v>0.45</c:v>
                </c:pt>
                <c:pt idx="93">
                  <c:v>0.45</c:v>
                </c:pt>
                <c:pt idx="94">
                  <c:v>0.46</c:v>
                </c:pt>
                <c:pt idx="95">
                  <c:v>0.45500000000000002</c:v>
                </c:pt>
                <c:pt idx="96">
                  <c:v>0.45500000000000002</c:v>
                </c:pt>
                <c:pt idx="97">
                  <c:v>0.47</c:v>
                </c:pt>
                <c:pt idx="98">
                  <c:v>0.45</c:v>
                </c:pt>
                <c:pt idx="99">
                  <c:v>0.45500000000000002</c:v>
                </c:pt>
                <c:pt idx="100">
                  <c:v>0.47</c:v>
                </c:pt>
                <c:pt idx="101">
                  <c:v>0.45</c:v>
                </c:pt>
                <c:pt idx="102">
                  <c:v>0.45</c:v>
                </c:pt>
                <c:pt idx="103">
                  <c:v>0.49</c:v>
                </c:pt>
                <c:pt idx="104">
                  <c:v>0.55000000000000004</c:v>
                </c:pt>
                <c:pt idx="105">
                  <c:v>0.54500000000000004</c:v>
                </c:pt>
                <c:pt idx="106" formatCode="_-[$$-C09]* #,##0.00_-;\-[$$-C09]* #,##0.00_-;_-[$$-C09]* &quot;-&quot;??_-;_-@_-">
                  <c:v>0.4965</c:v>
                </c:pt>
                <c:pt idx="107" formatCode="_-[$$-C09]* #,##0.00_-;\-[$$-C09]* #,##0.00_-;_-[$$-C09]* &quot;-&quot;??_-;_-@_-">
                  <c:v>0.51639999999999997</c:v>
                </c:pt>
                <c:pt idx="108" formatCode="_-[$$-C09]* #,##0.00_-;\-[$$-C09]* #,##0.00_-;_-[$$-C09]* &quot;-&quot;??_-;_-@_-">
                  <c:v>0.52129999999999999</c:v>
                </c:pt>
                <c:pt idx="109" formatCode="_-[$$-C09]* #,##0.00_-;\-[$$-C09]* #,##0.00_-;_-[$$-C09]* &quot;-&quot;??_-;_-@_-">
                  <c:v>0.52129999999999999</c:v>
                </c:pt>
                <c:pt idx="110" formatCode="_-[$$-C09]* #,##0.00_-;\-[$$-C09]* #,##0.00_-;_-[$$-C09]* &quot;-&quot;??_-;_-@_-">
                  <c:v>0.4965</c:v>
                </c:pt>
                <c:pt idx="111" formatCode="_-[$$-C09]* #,##0.00_-;\-[$$-C09]* #,##0.00_-;_-[$$-C09]* &quot;-&quot;??_-;_-@_-">
                  <c:v>0.50149999999999995</c:v>
                </c:pt>
                <c:pt idx="112" formatCode="_-[$$-C09]* #,##0.00_-;\-[$$-C09]* #,##0.00_-;_-[$$-C09]* &quot;-&quot;??_-;_-@_-">
                  <c:v>0.4965</c:v>
                </c:pt>
                <c:pt idx="113" formatCode="_-[$$-C09]* #,##0.00_-;\-[$$-C09]* #,##0.00_-;_-[$$-C09]* &quot;-&quot;??_-;_-@_-">
                  <c:v>0.4965</c:v>
                </c:pt>
                <c:pt idx="114" formatCode="_-[$$-C09]* #,##0.00_-;\-[$$-C09]* #,##0.00_-;_-[$$-C09]* &quot;-&quot;??_-;_-@_-">
                  <c:v>0.48659999999999998</c:v>
                </c:pt>
                <c:pt idx="115" formatCode="_-[$$-C09]* #,##0.00_-;\-[$$-C09]* #,##0.00_-;_-[$$-C09]* &quot;-&quot;??_-;_-@_-">
                  <c:v>0.48659999999999998</c:v>
                </c:pt>
                <c:pt idx="116" formatCode="_-[$$-C09]* #,##0.00_-;\-[$$-C09]* #,##0.00_-;_-[$$-C09]* &quot;-&quot;??_-;_-@_-">
                  <c:v>0.4965</c:v>
                </c:pt>
                <c:pt idx="117" formatCode="_-[$$-C09]* #,##0.00_-;\-[$$-C09]* #,##0.00_-;_-[$$-C09]* &quot;-&quot;??_-;_-@_-">
                  <c:v>0.50639999999999996</c:v>
                </c:pt>
                <c:pt idx="118" formatCode="_-[$$-C09]* #,##0.00_-;\-[$$-C09]* #,##0.00_-;_-[$$-C09]* &quot;-&quot;??_-;_-@_-">
                  <c:v>0.52129999999999999</c:v>
                </c:pt>
                <c:pt idx="119" formatCode="_-[$$-C09]* #,##0.00_-;\-[$$-C09]* #,##0.00_-;_-[$$-C09]* &quot;-&quot;??_-;_-@_-">
                  <c:v>0.57589999999999997</c:v>
                </c:pt>
                <c:pt idx="120" formatCode="_-[$$-C09]* #,##0.00_-;\-[$$-C09]* #,##0.00_-;_-[$$-C09]* &quot;-&quot;??_-;_-@_-">
                  <c:v>0.57589999999999997</c:v>
                </c:pt>
                <c:pt idx="121" formatCode="_-[$$-C09]* #,##0.00_-;\-[$$-C09]* #,##0.00_-;_-[$$-C09]* &quot;-&quot;??_-;_-@_-">
                  <c:v>0.58589999999999998</c:v>
                </c:pt>
                <c:pt idx="122" formatCode="_-[$$-C09]* #,##0.00_-;\-[$$-C09]* #,##0.00_-;_-[$$-C09]* &quot;-&quot;??_-;_-@_-">
                  <c:v>0.5958</c:v>
                </c:pt>
                <c:pt idx="123" formatCode="_-[$$-C09]* #,##0.00_-;\-[$$-C09]* #,##0.00_-;_-[$$-C09]* &quot;-&quot;??_-;_-@_-">
                  <c:v>0.58589999999999998</c:v>
                </c:pt>
                <c:pt idx="124" formatCode="_-[$$-C09]* #,##0.00_-;\-[$$-C09]* #,##0.00_-;_-[$$-C09]* &quot;-&quot;??_-;_-@_-">
                  <c:v>0.57589999999999997</c:v>
                </c:pt>
                <c:pt idx="125" formatCode="_-[$$-C09]* #,##0.00_-;\-[$$-C09]* #,##0.00_-;_-[$$-C09]* &quot;-&quot;??_-;_-@_-">
                  <c:v>0.59079999999999999</c:v>
                </c:pt>
                <c:pt idx="126" formatCode="_-[$$-C09]* #,##0.00_-;\-[$$-C09]* #,##0.00_-;_-[$$-C09]* &quot;-&quot;??_-;_-@_-">
                  <c:v>0.57589999999999997</c:v>
                </c:pt>
                <c:pt idx="127" formatCode="_-[$$-C09]* #,##0.00_-;\-[$$-C09]* #,##0.00_-;_-[$$-C09]* &quot;-&quot;??_-;_-@_-">
                  <c:v>0.57350000000000001</c:v>
                </c:pt>
                <c:pt idx="128" formatCode="_-[$$-C09]* #,##0.00_-;\-[$$-C09]* #,##0.00_-;_-[$$-C09]* &quot;-&quot;??_-;_-@_-">
                  <c:v>0.54620000000000002</c:v>
                </c:pt>
                <c:pt idx="129" formatCode="_-[$$-C09]* #,##0.00_-;\-[$$-C09]* #,##0.00_-;_-[$$-C09]* &quot;-&quot;??_-;_-@_-">
                  <c:v>0.56599999999999995</c:v>
                </c:pt>
                <c:pt idx="130" formatCode="_-[$$-C09]* #,##0.00_-;\-[$$-C09]* #,##0.00_-;_-[$$-C09]* &quot;-&quot;??_-;_-@_-">
                  <c:v>0.56599999999999995</c:v>
                </c:pt>
                <c:pt idx="131" formatCode="_-[$$-C09]* #,##0.00_-;\-[$$-C09]* #,##0.00_-;_-[$$-C09]* &quot;-&quot;??_-;_-@_-">
                  <c:v>0.56599999999999995</c:v>
                </c:pt>
                <c:pt idx="132" formatCode="_-[$$-C09]* #,##0.00_-;\-[$$-C09]* #,##0.00_-;_-[$$-C09]* &quot;-&quot;??_-;_-@_-">
                  <c:v>0.56599999999999995</c:v>
                </c:pt>
                <c:pt idx="133" formatCode="_-[$$-C09]* #,##0.00_-;\-[$$-C09]* #,##0.00_-;_-[$$-C09]* &quot;-&quot;??_-;_-@_-">
                  <c:v>0.55610000000000004</c:v>
                </c:pt>
                <c:pt idx="134" formatCode="_-[$$-C09]* #,##0.00_-;\-[$$-C09]* #,##0.00_-;_-[$$-C09]* &quot;-&quot;??_-;_-@_-">
                  <c:v>0.55610000000000004</c:v>
                </c:pt>
                <c:pt idx="135" formatCode="_-[$$-C09]* #,##0.00_-;\-[$$-C09]* #,##0.00_-;_-[$$-C09]* &quot;-&quot;??_-;_-@_-">
                  <c:v>0.57589999999999997</c:v>
                </c:pt>
                <c:pt idx="136" formatCode="_-[$$-C09]* #,##0.00_-;\-[$$-C09]* #,##0.00_-;_-[$$-C09]* &quot;-&quot;??_-;_-@_-">
                  <c:v>0.55610000000000004</c:v>
                </c:pt>
                <c:pt idx="137" formatCode="_-[$$-C09]* #,##0.00_-;\-[$$-C09]* #,##0.00_-;_-[$$-C09]* &quot;-&quot;??_-;_-@_-">
                  <c:v>0.54120000000000001</c:v>
                </c:pt>
                <c:pt idx="138" formatCode="_-[$$-C09]* #,##0.00_-;\-[$$-C09]* #,##0.00_-;_-[$$-C09]* &quot;-&quot;??_-;_-@_-">
                  <c:v>0.55110000000000003</c:v>
                </c:pt>
                <c:pt idx="139" formatCode="_-[$$-C09]* #,##0.00_-;\-[$$-C09]* #,##0.00_-;_-[$$-C09]* &quot;-&quot;??_-;_-@_-">
                  <c:v>0.54120000000000001</c:v>
                </c:pt>
                <c:pt idx="140" formatCode="_-[$$-C09]* #,##0.00_-;\-[$$-C09]* #,##0.00_-;_-[$$-C09]* &quot;-&quot;??_-;_-@_-">
                  <c:v>0.50149999999999995</c:v>
                </c:pt>
                <c:pt idx="141" formatCode="_-[$$-C09]* #,##0.00_-;\-[$$-C09]* #,##0.00_-;_-[$$-C09]* &quot;-&quot;??_-;_-@_-">
                  <c:v>0.52629999999999999</c:v>
                </c:pt>
                <c:pt idx="142" formatCode="_-[$$-C09]* #,##0.00_-;\-[$$-C09]* #,##0.00_-;_-[$$-C09]* &quot;-&quot;??_-;_-@_-">
                  <c:v>0.50639999999999996</c:v>
                </c:pt>
                <c:pt idx="143" formatCode="_-[$$-C09]* #,##0.00_-;\-[$$-C09]* #,##0.00_-;_-[$$-C09]* &quot;-&quot;??_-;_-@_-">
                  <c:v>0.49149999999999999</c:v>
                </c:pt>
                <c:pt idx="144" formatCode="_-[$$-C09]* #,##0.00_-;\-[$$-C09]* #,##0.00_-;_-[$$-C09]* &quot;-&quot;??_-;_-@_-">
                  <c:v>0.51639999999999997</c:v>
                </c:pt>
                <c:pt idx="145" formatCode="_-[$$-C09]* #,##0.00_-;\-[$$-C09]* #,##0.00_-;_-[$$-C09]* &quot;-&quot;??_-;_-@_-">
                  <c:v>0.51639999999999997</c:v>
                </c:pt>
                <c:pt idx="146" formatCode="_-[$$-C09]* #,##0.00_-;\-[$$-C09]* #,##0.00_-;_-[$$-C09]* &quot;-&quot;??_-;_-@_-">
                  <c:v>0.56000000000000005</c:v>
                </c:pt>
                <c:pt idx="147" formatCode="_-[$$-C09]* #,##0.00_-;\-[$$-C09]* #,##0.00_-;_-[$$-C09]* &quot;-&quot;??_-;_-@_-">
                  <c:v>0.6</c:v>
                </c:pt>
                <c:pt idx="148" formatCode="_-[$$-C09]* #,##0.00_-;\-[$$-C09]* #,##0.00_-;_-[$$-C09]* &quot;-&quot;??_-;_-@_-">
                  <c:v>0.48499999999999999</c:v>
                </c:pt>
                <c:pt idx="149" formatCode="_-[$$-C09]* #,##0.00_-;\-[$$-C09]* #,##0.00_-;_-[$$-C09]* &quot;-&quot;??_-;_-@_-">
                  <c:v>0.54500000000000004</c:v>
                </c:pt>
                <c:pt idx="150" formatCode="_-[$$-C09]* #,##0.00_-;\-[$$-C09]* #,##0.00_-;_-[$$-C09]* &quot;-&quot;??_-;_-@_-">
                  <c:v>0.54</c:v>
                </c:pt>
                <c:pt idx="151" formatCode="_-[$$-C09]* #,##0.00_-;\-[$$-C09]* #,##0.00_-;_-[$$-C09]* &quot;-&quot;??_-;_-@_-">
                  <c:v>0.52</c:v>
                </c:pt>
                <c:pt idx="152" formatCode="_-[$$-C09]* #,##0.00_-;\-[$$-C09]* #,##0.00_-;_-[$$-C09]* &quot;-&quot;??_-;_-@_-">
                  <c:v>0.52</c:v>
                </c:pt>
                <c:pt idx="153" formatCode="_-[$$-C09]* #,##0.00_-;\-[$$-C09]* #,##0.00_-;_-[$$-C09]* &quot;-&quot;??_-;_-@_-">
                  <c:v>0.495</c:v>
                </c:pt>
                <c:pt idx="154" formatCode="_-[$$-C09]* #,##0.00_-;\-[$$-C09]* #,##0.00_-;_-[$$-C09]* &quot;-&quot;??_-;_-@_-">
                  <c:v>0.48499999999999999</c:v>
                </c:pt>
                <c:pt idx="155" formatCode="_-[$$-C09]* #,##0.00_-;\-[$$-C09]* #,##0.00_-;_-[$$-C09]* &quot;-&quot;??_-;_-@_-">
                  <c:v>0.48499999999999999</c:v>
                </c:pt>
                <c:pt idx="156" formatCode="_-[$$-C09]* #,##0.00_-;\-[$$-C09]* #,##0.00_-;_-[$$-C09]* &quot;-&quot;??_-;_-@_-">
                  <c:v>0.48</c:v>
                </c:pt>
                <c:pt idx="157" formatCode="_-[$$-C09]* #,##0.00_-;\-[$$-C09]* #,##0.00_-;_-[$$-C09]* &quot;-&quot;??_-;_-@_-">
                  <c:v>0.48</c:v>
                </c:pt>
                <c:pt idx="158" formatCode="_-[$$-C09]* #,##0.00_-;\-[$$-C09]* #,##0.00_-;_-[$$-C09]* &quot;-&quot;??_-;_-@_-">
                  <c:v>0.48</c:v>
                </c:pt>
                <c:pt idx="159" formatCode="_-[$$-C09]* #,##0.00_-;\-[$$-C09]* #,##0.00_-;_-[$$-C09]* &quot;-&quot;??_-;_-@_-">
                  <c:v>0.47749999999999998</c:v>
                </c:pt>
                <c:pt idx="160" formatCode="_-[$$-C09]* #,##0.00_-;\-[$$-C09]* #,##0.00_-;_-[$$-C09]* &quot;-&quot;??_-;_-@_-">
                  <c:v>0.47499999999999998</c:v>
                </c:pt>
                <c:pt idx="161" formatCode="_-[$$-C09]* #,##0.00_-;\-[$$-C09]* #,##0.00_-;_-[$$-C09]* &quot;-&quot;??_-;_-@_-">
                  <c:v>0.48499999999999999</c:v>
                </c:pt>
                <c:pt idx="162" formatCode="_-[$$-C09]* #,##0.00_-;\-[$$-C09]* #,##0.00_-;_-[$$-C09]* &quot;-&quot;??_-;_-@_-">
                  <c:v>0.5</c:v>
                </c:pt>
                <c:pt idx="163" formatCode="_-[$$-C09]* #,##0.00_-;\-[$$-C09]* #,##0.00_-;_-[$$-C09]* &quot;-&quot;??_-;_-@_-">
                  <c:v>0.5</c:v>
                </c:pt>
                <c:pt idx="164" formatCode="_-[$$-C09]* #,##0.00_-;\-[$$-C09]* #,##0.00_-;_-[$$-C09]* &quot;-&quot;??_-;_-@_-">
                  <c:v>0.5</c:v>
                </c:pt>
                <c:pt idx="165" formatCode="_-[$$-C09]* #,##0.00_-;\-[$$-C09]* #,##0.00_-;_-[$$-C09]* &quot;-&quot;??_-;_-@_-">
                  <c:v>0.5</c:v>
                </c:pt>
                <c:pt idx="166" formatCode="_-[$$-C09]* #,##0.00_-;\-[$$-C09]* #,##0.00_-;_-[$$-C09]* &quot;-&quot;??_-;_-@_-">
                  <c:v>0.5</c:v>
                </c:pt>
                <c:pt idx="167" formatCode="_-[$$-C09]* #,##0.00_-;\-[$$-C09]* #,##0.00_-;_-[$$-C09]* &quot;-&quot;??_-;_-@_-">
                  <c:v>0.5</c:v>
                </c:pt>
                <c:pt idx="168" formatCode="_-[$$-C09]* #,##0.00_-;\-[$$-C09]* #,##0.00_-;_-[$$-C09]* &quot;-&quot;??_-;_-@_-">
                  <c:v>0.52</c:v>
                </c:pt>
                <c:pt idx="169" formatCode="_-[$$-C09]* #,##0.00_-;\-[$$-C09]* #,##0.00_-;_-[$$-C09]* &quot;-&quot;??_-;_-@_-">
                  <c:v>0.5</c:v>
                </c:pt>
                <c:pt idx="170" formatCode="_-[$$-C09]* #,##0.00_-;\-[$$-C09]* #,##0.00_-;_-[$$-C09]* &quot;-&quot;??_-;_-@_-">
                  <c:v>0.48</c:v>
                </c:pt>
                <c:pt idx="171" formatCode="_-[$$-C09]* #,##0.00_-;\-[$$-C09]* #,##0.00_-;_-[$$-C09]* &quot;-&quot;??_-;_-@_-">
                  <c:v>0.51</c:v>
                </c:pt>
                <c:pt idx="172" formatCode="_-[$$-C09]* #,##0.00_-;\-[$$-C09]* #,##0.00_-;_-[$$-C09]* &quot;-&quot;??_-;_-@_-">
                  <c:v>0.52</c:v>
                </c:pt>
                <c:pt idx="173" formatCode="_-[$$-C09]* #,##0.00_-;\-[$$-C09]* #,##0.00_-;_-[$$-C09]* &quot;-&quot;??_-;_-@_-">
                  <c:v>0.53500000000000003</c:v>
                </c:pt>
                <c:pt idx="174" formatCode="_-[$$-C09]* #,##0.00_-;\-[$$-C09]* #,##0.00_-;_-[$$-C09]* &quot;-&quot;??_-;_-@_-">
                  <c:v>0.56499999999999995</c:v>
                </c:pt>
                <c:pt idx="175" formatCode="_-[$$-C09]* #,##0.00_-;\-[$$-C09]* #,##0.00_-;_-[$$-C09]* &quot;-&quot;??_-;_-@_-">
                  <c:v>0.55500000000000005</c:v>
                </c:pt>
                <c:pt idx="176" formatCode="_-[$$-C09]* #,##0.00_-;\-[$$-C09]* #,##0.00_-;_-[$$-C09]* &quot;-&quot;??_-;_-@_-">
                  <c:v>0.55500000000000005</c:v>
                </c:pt>
                <c:pt idx="177" formatCode="_-[$$-C09]* #,##0.00_-;\-[$$-C09]* #,##0.00_-;_-[$$-C09]* &quot;-&quot;??_-;_-@_-">
                  <c:v>0.55000000000000004</c:v>
                </c:pt>
                <c:pt idx="178" formatCode="_-[$$-C09]* #,##0.00_-;\-[$$-C09]* #,##0.00_-;_-[$$-C09]* &quot;-&quot;??_-;_-@_-">
                  <c:v>0.55000000000000004</c:v>
                </c:pt>
                <c:pt idx="179" formatCode="_-[$$-C09]* #,##0.00_-;\-[$$-C09]* #,##0.00_-;_-[$$-C09]* &quot;-&quot;??_-;_-@_-">
                  <c:v>0.55000000000000004</c:v>
                </c:pt>
                <c:pt idx="180" formatCode="_-[$$-C09]* #,##0.00_-;\-[$$-C09]* #,##0.00_-;_-[$$-C09]* &quot;-&quot;??_-;_-@_-">
                  <c:v>0.55500000000000005</c:v>
                </c:pt>
                <c:pt idx="181" formatCode="_-[$$-C09]* #,##0.00_-;\-[$$-C09]* #,##0.00_-;_-[$$-C09]* &quot;-&quot;??_-;_-@_-">
                  <c:v>0.59499999999999997</c:v>
                </c:pt>
                <c:pt idx="182" formatCode="_-[$$-C09]* #,##0.00_-;\-[$$-C09]* #,##0.00_-;_-[$$-C09]* &quot;-&quot;??_-;_-@_-">
                  <c:v>0.62</c:v>
                </c:pt>
                <c:pt idx="183" formatCode="_-[$$-C09]* #,##0.00_-;\-[$$-C09]* #,##0.00_-;_-[$$-C09]* &quot;-&quot;??_-;_-@_-">
                  <c:v>0.6</c:v>
                </c:pt>
                <c:pt idx="184" formatCode="_-[$$-C09]* #,##0.00_-;\-[$$-C09]* #,##0.00_-;_-[$$-C09]* &quot;-&quot;??_-;_-@_-">
                  <c:v>0.62</c:v>
                </c:pt>
                <c:pt idx="185" formatCode="_-[$$-C09]* #,##0.00_-;\-[$$-C09]* #,##0.00_-;_-[$$-C09]* &quot;-&quot;??_-;_-@_-">
                  <c:v>0.61</c:v>
                </c:pt>
                <c:pt idx="186" formatCode="_-[$$-C09]* #,##0.00_-;\-[$$-C09]* #,##0.00_-;_-[$$-C09]* &quot;-&quot;??_-;_-@_-">
                  <c:v>0.6</c:v>
                </c:pt>
                <c:pt idx="187" formatCode="_-[$$-C09]* #,##0.00_-;\-[$$-C09]* #,##0.00_-;_-[$$-C09]* &quot;-&quot;??_-;_-@_-">
                  <c:v>0.59</c:v>
                </c:pt>
                <c:pt idx="188" formatCode="_-[$$-C09]* #,##0.00_-;\-[$$-C09]* #,##0.00_-;_-[$$-C09]* &quot;-&quot;??_-;_-@_-">
                  <c:v>0.6</c:v>
                </c:pt>
                <c:pt idx="189" formatCode="_-[$$-C09]* #,##0.00_-;\-[$$-C09]* #,##0.00_-;_-[$$-C09]* &quot;-&quot;??_-;_-@_-">
                  <c:v>0.59</c:v>
                </c:pt>
                <c:pt idx="190" formatCode="_-[$$-C09]* #,##0.00_-;\-[$$-C09]* #,##0.00_-;_-[$$-C09]* &quot;-&quot;??_-;_-@_-">
                  <c:v>0.61</c:v>
                </c:pt>
                <c:pt idx="191" formatCode="_-[$$-C09]* #,##0.00_-;\-[$$-C09]* #,##0.00_-;_-[$$-C09]* &quot;-&quot;??_-;_-@_-">
                  <c:v>0.62</c:v>
                </c:pt>
                <c:pt idx="192" formatCode="_-[$$-C09]* #,##0.00_-;\-[$$-C09]* #,##0.00_-;_-[$$-C09]* &quot;-&quot;??_-;_-@_-">
                  <c:v>0.62</c:v>
                </c:pt>
                <c:pt idx="193" formatCode="_-[$$-C09]* #,##0.00_-;\-[$$-C09]* #,##0.00_-;_-[$$-C09]* &quot;-&quot;??_-;_-@_-">
                  <c:v>0.65</c:v>
                </c:pt>
                <c:pt idx="194" formatCode="_-[$$-C09]* #,##0.00_-;\-[$$-C09]* #,##0.00_-;_-[$$-C09]* &quot;-&quot;??_-;_-@_-">
                  <c:v>0.67</c:v>
                </c:pt>
                <c:pt idx="195" formatCode="_-[$$-C09]* #,##0.00_-;\-[$$-C09]* #,##0.00_-;_-[$$-C09]* &quot;-&quot;??_-;_-@_-">
                  <c:v>0.66</c:v>
                </c:pt>
                <c:pt idx="196" formatCode="_-[$$-C09]* #,##0.00_-;\-[$$-C09]* #,##0.00_-;_-[$$-C09]* &quot;-&quot;??_-;_-@_-">
                  <c:v>0.64</c:v>
                </c:pt>
                <c:pt idx="197" formatCode="_-[$$-C09]* #,##0.00_-;\-[$$-C09]* #,##0.00_-;_-[$$-C09]* &quot;-&quot;??_-;_-@_-">
                  <c:v>0.66</c:v>
                </c:pt>
                <c:pt idx="198" formatCode="_-[$$-C09]* #,##0.00_-;\-[$$-C09]* #,##0.00_-;_-[$$-C09]* &quot;-&quot;??_-;_-@_-">
                  <c:v>0.72499999999999998</c:v>
                </c:pt>
                <c:pt idx="199" formatCode="_-[$$-C09]* #,##0.00_-;\-[$$-C09]* #,##0.00_-;_-[$$-C09]* &quot;-&quot;??_-;_-@_-">
                  <c:v>0.71</c:v>
                </c:pt>
                <c:pt idx="200" formatCode="_-[$$-C09]* #,##0.00_-;\-[$$-C09]* #,##0.00_-;_-[$$-C09]* &quot;-&quot;??_-;_-@_-">
                  <c:v>0.73</c:v>
                </c:pt>
                <c:pt idx="201" formatCode="_-[$$-C09]* #,##0.00_-;\-[$$-C09]* #,##0.00_-;_-[$$-C09]* &quot;-&quot;??_-;_-@_-">
                  <c:v>0.755</c:v>
                </c:pt>
                <c:pt idx="202" formatCode="_-[$$-C09]* #,##0.00_-;\-[$$-C09]* #,##0.00_-;_-[$$-C09]* &quot;-&quot;??_-;_-@_-">
                  <c:v>0.78</c:v>
                </c:pt>
                <c:pt idx="203" formatCode="_-[$$-C09]* #,##0.00_-;\-[$$-C09]* #,##0.00_-;_-[$$-C09]* &quot;-&quot;??_-;_-@_-">
                  <c:v>0.77</c:v>
                </c:pt>
                <c:pt idx="204" formatCode="_-[$$-C09]* #,##0.00_-;\-[$$-C09]* #,##0.00_-;_-[$$-C09]* &quot;-&quot;??_-;_-@_-">
                  <c:v>0.77</c:v>
                </c:pt>
                <c:pt idx="205" formatCode="_-[$$-C09]* #,##0.00_-;\-[$$-C09]* #,##0.00_-;_-[$$-C09]* &quot;-&quot;??_-;_-@_-">
                  <c:v>0.78</c:v>
                </c:pt>
                <c:pt idx="206" formatCode="_-[$$-C09]* #,##0.00_-;\-[$$-C09]* #,##0.00_-;_-[$$-C09]* &quot;-&quot;??_-;_-@_-">
                  <c:v>0.84</c:v>
                </c:pt>
                <c:pt idx="207" formatCode="_-[$$-C09]* #,##0.00_-;\-[$$-C09]* #,##0.00_-;_-[$$-C09]* &quot;-&quot;??_-;_-@_-">
                  <c:v>0.78</c:v>
                </c:pt>
                <c:pt idx="208" formatCode="_-[$$-C09]* #,##0.00_-;\-[$$-C09]* #,##0.00_-;_-[$$-C09]* &quot;-&quot;??_-;_-@_-">
                  <c:v>0.78</c:v>
                </c:pt>
                <c:pt idx="209" formatCode="_-[$$-C09]* #,##0.00_-;\-[$$-C09]* #,##0.00_-;_-[$$-C09]* &quot;-&quot;??_-;_-@_-">
                  <c:v>0.77</c:v>
                </c:pt>
                <c:pt idx="210" formatCode="_-[$$-C09]* #,##0.00_-;\-[$$-C09]* #,##0.00_-;_-[$$-C09]* &quot;-&quot;??_-;_-@_-">
                  <c:v>0.77</c:v>
                </c:pt>
                <c:pt idx="211" formatCode="_-[$$-C09]* #,##0.00_-;\-[$$-C09]* #,##0.00_-;_-[$$-C09]* &quot;-&quot;??_-;_-@_-">
                  <c:v>0.76</c:v>
                </c:pt>
                <c:pt idx="212" formatCode="_-[$$-C09]* #,##0.00_-;\-[$$-C09]* #,##0.00_-;_-[$$-C09]* &quot;-&quot;??_-;_-@_-">
                  <c:v>0.74</c:v>
                </c:pt>
                <c:pt idx="213" formatCode="_-[$$-C09]* #,##0.00_-;\-[$$-C09]* #,##0.00_-;_-[$$-C09]* &quot;-&quot;??_-;_-@_-">
                  <c:v>0.74</c:v>
                </c:pt>
                <c:pt idx="214" formatCode="_-[$$-C09]* #,##0.00_-;\-[$$-C09]* #,##0.00_-;_-[$$-C09]* &quot;-&quot;??_-;_-@_-">
                  <c:v>0.74</c:v>
                </c:pt>
                <c:pt idx="215" formatCode="_-[$$-C09]* #,##0.00_-;\-[$$-C09]* #,##0.00_-;_-[$$-C09]* &quot;-&quot;??_-;_-@_-">
                  <c:v>0.73</c:v>
                </c:pt>
                <c:pt idx="216" formatCode="_-[$$-C09]* #,##0.00_-;\-[$$-C09]* #,##0.00_-;_-[$$-C09]* &quot;-&quot;??_-;_-@_-">
                  <c:v>0.72</c:v>
                </c:pt>
                <c:pt idx="217" formatCode="_-[$$-C09]* #,##0.00_-;\-[$$-C09]* #,##0.00_-;_-[$$-C09]* &quot;-&quot;??_-;_-@_-">
                  <c:v>0.72</c:v>
                </c:pt>
                <c:pt idx="218" formatCode="_-[$$-C09]* #,##0.00_-;\-[$$-C09]* #,##0.00_-;_-[$$-C09]* &quot;-&quot;??_-;_-@_-">
                  <c:v>0.73</c:v>
                </c:pt>
                <c:pt idx="219" formatCode="_-[$$-C09]* #,##0.00_-;\-[$$-C09]* #,##0.00_-;_-[$$-C09]* &quot;-&quot;??_-;_-@_-">
                  <c:v>0.72</c:v>
                </c:pt>
                <c:pt idx="220" formatCode="_-[$$-C09]* #,##0.00_-;\-[$$-C09]* #,##0.00_-;_-[$$-C09]* &quot;-&quot;??_-;_-@_-">
                  <c:v>0.72</c:v>
                </c:pt>
                <c:pt idx="221" formatCode="_-[$$-C09]* #,##0.00_-;\-[$$-C09]* #,##0.00_-;_-[$$-C09]* &quot;-&quot;??_-;_-@_-">
                  <c:v>0.72</c:v>
                </c:pt>
                <c:pt idx="222" formatCode="_-[$$-C09]* #,##0.00_-;\-[$$-C09]* #,##0.00_-;_-[$$-C09]* &quot;-&quot;??_-;_-@_-">
                  <c:v>0.73</c:v>
                </c:pt>
                <c:pt idx="223" formatCode="_-[$$-C09]* #,##0.00_-;\-[$$-C09]* #,##0.00_-;_-[$$-C09]* &quot;-&quot;??_-;_-@_-">
                  <c:v>0.73</c:v>
                </c:pt>
                <c:pt idx="224" formatCode="_-[$$-C09]* #,##0.00_-;\-[$$-C09]* #,##0.00_-;_-[$$-C09]* &quot;-&quot;??_-;_-@_-">
                  <c:v>0.72</c:v>
                </c:pt>
                <c:pt idx="225" formatCode="_-[$$-C09]* #,##0.00_-;\-[$$-C09]* #,##0.00_-;_-[$$-C09]* &quot;-&quot;??_-;_-@_-">
                  <c:v>0.72</c:v>
                </c:pt>
                <c:pt idx="226" formatCode="_-[$$-C09]* #,##0.00_-;\-[$$-C09]* #,##0.00_-;_-[$$-C09]* &quot;-&quot;??_-;_-@_-">
                  <c:v>0.74</c:v>
                </c:pt>
              </c:numCache>
            </c:numRef>
          </c:val>
          <c:smooth val="0"/>
          <c:extLst>
            <c:ext xmlns:c16="http://schemas.microsoft.com/office/drawing/2014/chart" uri="{C3380CC4-5D6E-409C-BE32-E72D297353CC}">
              <c16:uniqueId val="{00000001-DDDE-4A3C-8C66-C9BFF1FD5A71}"/>
            </c:ext>
          </c:extLst>
        </c:ser>
        <c:dLbls>
          <c:showLegendKey val="0"/>
          <c:showVal val="0"/>
          <c:showCatName val="0"/>
          <c:showSerName val="0"/>
          <c:showPercent val="0"/>
          <c:showBubbleSize val="0"/>
        </c:dLbls>
        <c:marker val="1"/>
        <c:smooth val="0"/>
        <c:axId val="624192064"/>
        <c:axId val="624164704"/>
      </c:lineChart>
      <c:dateAx>
        <c:axId val="624145024"/>
        <c:scaling>
          <c:orientation val="minMax"/>
        </c:scaling>
        <c:delete val="0"/>
        <c:axPos val="b"/>
        <c:numFmt formatCode="[$-C09]dd\-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24154144"/>
        <c:crosses val="autoZero"/>
        <c:auto val="1"/>
        <c:lblOffset val="100"/>
        <c:baseTimeUnit val="days"/>
        <c:majorUnit val="2"/>
        <c:majorTimeUnit val="months"/>
      </c:dateAx>
      <c:valAx>
        <c:axId val="6241541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24145024"/>
        <c:crosses val="autoZero"/>
        <c:crossBetween val="between"/>
      </c:valAx>
      <c:valAx>
        <c:axId val="624164704"/>
        <c:scaling>
          <c:orientation val="minMax"/>
        </c:scaling>
        <c:delete val="0"/>
        <c:axPos val="r"/>
        <c:numFmt formatCode="_-[$$-C09]* #,##0.00_-;\-[$$-C09]* #,##0.00_-;_-[$$-C09]* &quot;-&quot;??_-;_-@_-"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24192064"/>
        <c:crosses val="max"/>
        <c:crossBetween val="between"/>
      </c:valAx>
      <c:dateAx>
        <c:axId val="624192064"/>
        <c:scaling>
          <c:orientation val="minMax"/>
        </c:scaling>
        <c:delete val="1"/>
        <c:axPos val="b"/>
        <c:numFmt formatCode="m/d/yyyy" sourceLinked="1"/>
        <c:majorTickMark val="out"/>
        <c:minorTickMark val="none"/>
        <c:tickLblPos val="nextTo"/>
        <c:crossAx val="624164704"/>
        <c:crosses val="autoZero"/>
        <c:auto val="1"/>
        <c:lblOffset val="100"/>
        <c:baseTimeUnit val="days"/>
      </c:dateAx>
      <c:spPr>
        <a:noFill/>
        <a:ln>
          <a:noFill/>
        </a:ln>
        <a:effectLst/>
      </c:spPr>
    </c:plotArea>
    <c:legend>
      <c:legendPos val="b"/>
      <c:layout>
        <c:manualLayout>
          <c:xMode val="edge"/>
          <c:yMode val="edge"/>
          <c:x val="6.8415578453883907E-2"/>
          <c:y val="4.8701225402998857E-2"/>
          <c:w val="0.20230858855094117"/>
          <c:h val="0.1805113945278776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HRN!$N$2145:$N$2147</cx:f>
        <cx:lvl ptCount="3">
          <cx:pt idx="0">Zeta Resources</cx:pt>
          <cx:pt idx="1">Directors &amp; Management</cx:pt>
          <cx:pt idx="2">Other Shareholders</cx:pt>
        </cx:lvl>
      </cx:strDim>
      <cx:numDim type="size">
        <cx:f>HRN!$O$2145:$O$2147</cx:f>
        <cx:lvl ptCount="3" formatCode="0%">
          <cx:pt idx="0">0.70899999999999996</cx:pt>
          <cx:pt idx="1">0.050000000000000003</cx:pt>
          <cx:pt idx="2">0.23999999999999999</cx:pt>
        </cx:lvl>
      </cx:numDim>
    </cx:data>
  </cx:chartData>
  <cx:chart>
    <cx:plotArea>
      <cx:plotAreaRegion>
        <cx:series layoutId="sunburst" uniqueId="{CDCEA772-19E9-4D9E-8F37-BF9629612FA0}">
          <cx:tx>
            <cx:txData>
              <cx:f>HRN!$O$2144</cx:f>
              <cx:v>% Ownership</cx:v>
            </cx:txData>
          </cx:tx>
          <cx:dataPt idx="0">
            <cx:spPr>
              <a:solidFill>
                <a:srgbClr val="002060"/>
              </a:solidFill>
            </cx:spPr>
          </cx:dataPt>
          <cx:dataPt idx="1">
            <cx:spPr>
              <a:solidFill>
                <a:srgbClr val="5B9BD5">
                  <a:lumMod val="75000"/>
                </a:srgbClr>
              </a:solidFill>
            </cx:spPr>
          </cx:dataPt>
          <cx:dataPt idx="2">
            <cx:spPr>
              <a:solidFill>
                <a:srgbClr val="918C55"/>
              </a:solidFill>
            </cx:spPr>
          </cx:dataPt>
          <cx:dataLabels pos="ctr">
            <cx:spPr>
              <a:noFill/>
              <a:ln w="0">
                <a:noFill/>
              </a:ln>
            </cx:spPr>
            <cx:txPr>
              <a:bodyPr spcFirstLastPara="1" vertOverflow="ellipsis" horzOverflow="overflow" wrap="square" lIns="0" tIns="0" rIns="0" bIns="0" anchor="ctr" anchorCtr="1"/>
              <a:lstStyle/>
              <a:p>
                <a:pPr algn="ctr" rtl="0">
                  <a:defRPr sz="900" b="0"/>
                </a:pPr>
                <a:endParaRPr lang="en-US" sz="900" b="0" i="0" u="none" strike="noStrike" baseline="0">
                  <a:solidFill>
                    <a:sysClr val="window" lastClr="FFFFFF"/>
                  </a:solidFill>
                  <a:latin typeface="Calibri" panose="020F0502020204030204"/>
                </a:endParaRPr>
              </a:p>
            </cx:txPr>
            <cx:visibility seriesName="0" categoryName="0" value="1"/>
            <cx:separator> </cx:separator>
          </cx:dataLabels>
          <cx:dataId val="0"/>
        </cx:series>
      </cx:plotAreaRegion>
    </cx:plotArea>
    <cx:legend pos="r" align="ctr" overlay="0">
      <cx:txPr>
        <a:bodyPr spcFirstLastPara="1" vertOverflow="ellipsis" horzOverflow="overflow" wrap="square" lIns="0" tIns="0" rIns="0" bIns="0" anchor="ctr" anchorCtr="1"/>
        <a:lstStyle/>
        <a:p>
          <a:pPr algn="ctr" rtl="0">
            <a:defRPr sz="1200"/>
          </a:pPr>
          <a:endParaRPr lang="en-US" sz="1200" b="0" i="0" u="none" strike="noStrike" baseline="0">
            <a:solidFill>
              <a:sysClr val="windowText" lastClr="000000">
                <a:lumMod val="65000"/>
                <a:lumOff val="35000"/>
              </a:sysClr>
            </a:solidFill>
            <a:latin typeface="Calibri" panose="020F0502020204030204"/>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E22BDC-43ED-4322-8BA0-AAB5E58F5F15}"/>
              </a:ext>
            </a:extLst>
          </p:cNvPr>
          <p:cNvSpPr>
            <a:spLocks noGrp="1"/>
          </p:cNvSpPr>
          <p:nvPr>
            <p:ph type="hdr" sz="quarter"/>
          </p:nvPr>
        </p:nvSpPr>
        <p:spPr>
          <a:xfrm>
            <a:off x="0" y="3"/>
            <a:ext cx="2946400" cy="496888"/>
          </a:xfrm>
          <a:prstGeom prst="rect">
            <a:avLst/>
          </a:prstGeom>
        </p:spPr>
        <p:txBody>
          <a:bodyPr vert="horz" lIns="93772" tIns="46887" rIns="93772" bIns="46887" rtlCol="0"/>
          <a:lstStyle>
            <a:lvl1pPr algn="l">
              <a:defRPr sz="1200"/>
            </a:lvl1pPr>
          </a:lstStyle>
          <a:p>
            <a:endParaRPr lang="en-US"/>
          </a:p>
        </p:txBody>
      </p:sp>
      <p:sp>
        <p:nvSpPr>
          <p:cNvPr id="3" name="Date Placeholder 2">
            <a:extLst>
              <a:ext uri="{FF2B5EF4-FFF2-40B4-BE49-F238E27FC236}">
                <a16:creationId xmlns:a16="http://schemas.microsoft.com/office/drawing/2014/main" id="{DECCBF05-6E2C-40C9-B426-3A1AA0620F44}"/>
              </a:ext>
            </a:extLst>
          </p:cNvPr>
          <p:cNvSpPr>
            <a:spLocks noGrp="1"/>
          </p:cNvSpPr>
          <p:nvPr>
            <p:ph type="dt" sz="quarter" idx="1"/>
          </p:nvPr>
        </p:nvSpPr>
        <p:spPr>
          <a:xfrm>
            <a:off x="3849688" y="3"/>
            <a:ext cx="2946400" cy="496888"/>
          </a:xfrm>
          <a:prstGeom prst="rect">
            <a:avLst/>
          </a:prstGeom>
        </p:spPr>
        <p:txBody>
          <a:bodyPr vert="horz" lIns="93772" tIns="46887" rIns="93772" bIns="46887" rtlCol="0"/>
          <a:lstStyle>
            <a:lvl1pPr algn="r">
              <a:defRPr sz="1200"/>
            </a:lvl1pPr>
          </a:lstStyle>
          <a:p>
            <a:fld id="{561CF6B5-7734-42F9-A64C-7DCB08CFC453}" type="datetimeFigureOut">
              <a:rPr lang="en-US" smtClean="0"/>
              <a:t>2/15/2026</a:t>
            </a:fld>
            <a:endParaRPr lang="en-US"/>
          </a:p>
        </p:txBody>
      </p:sp>
      <p:sp>
        <p:nvSpPr>
          <p:cNvPr id="4" name="Footer Placeholder 3">
            <a:extLst>
              <a:ext uri="{FF2B5EF4-FFF2-40B4-BE49-F238E27FC236}">
                <a16:creationId xmlns:a16="http://schemas.microsoft.com/office/drawing/2014/main" id="{E61733AC-2361-4F8E-9EA0-68E598CBB1B4}"/>
              </a:ext>
            </a:extLst>
          </p:cNvPr>
          <p:cNvSpPr>
            <a:spLocks noGrp="1"/>
          </p:cNvSpPr>
          <p:nvPr>
            <p:ph type="ftr" sz="quarter" idx="2"/>
          </p:nvPr>
        </p:nvSpPr>
        <p:spPr>
          <a:xfrm>
            <a:off x="0" y="9429751"/>
            <a:ext cx="2946400" cy="496888"/>
          </a:xfrm>
          <a:prstGeom prst="rect">
            <a:avLst/>
          </a:prstGeom>
        </p:spPr>
        <p:txBody>
          <a:bodyPr vert="horz" lIns="93772" tIns="46887" rIns="93772" bIns="4688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A8C2EA-A4DF-47C9-8022-C9009783207E}"/>
              </a:ext>
            </a:extLst>
          </p:cNvPr>
          <p:cNvSpPr>
            <a:spLocks noGrp="1"/>
          </p:cNvSpPr>
          <p:nvPr>
            <p:ph type="sldNum" sz="quarter" idx="3"/>
          </p:nvPr>
        </p:nvSpPr>
        <p:spPr>
          <a:xfrm>
            <a:off x="3849688" y="9429751"/>
            <a:ext cx="2946400" cy="496888"/>
          </a:xfrm>
          <a:prstGeom prst="rect">
            <a:avLst/>
          </a:prstGeom>
        </p:spPr>
        <p:txBody>
          <a:bodyPr vert="horz" lIns="93772" tIns="46887" rIns="93772" bIns="46887" rtlCol="0" anchor="b"/>
          <a:lstStyle>
            <a:lvl1pPr algn="r">
              <a:defRPr sz="1200"/>
            </a:lvl1pPr>
          </a:lstStyle>
          <a:p>
            <a:fld id="{13D27804-C18F-4E53-87E2-9186F2DB953E}" type="slidenum">
              <a:rPr lang="en-US" smtClean="0"/>
              <a:t>‹#›</a:t>
            </a:fld>
            <a:endParaRPr lang="en-US"/>
          </a:p>
        </p:txBody>
      </p:sp>
    </p:spTree>
    <p:extLst>
      <p:ext uri="{BB962C8B-B14F-4D97-AF65-F5344CB8AC3E}">
        <p14:creationId xmlns:p14="http://schemas.microsoft.com/office/powerpoint/2010/main" val="378071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45659" cy="496332"/>
          </a:xfrm>
          <a:prstGeom prst="rect">
            <a:avLst/>
          </a:prstGeom>
        </p:spPr>
        <p:txBody>
          <a:bodyPr vert="horz" lIns="93764" tIns="46882" rIns="93764" bIns="46882" rtlCol="0"/>
          <a:lstStyle>
            <a:lvl1pPr algn="l">
              <a:defRPr sz="1200"/>
            </a:lvl1pPr>
          </a:lstStyle>
          <a:p>
            <a:endParaRPr lang="en-AU"/>
          </a:p>
        </p:txBody>
      </p:sp>
      <p:sp>
        <p:nvSpPr>
          <p:cNvPr id="3" name="Date Placeholder 2"/>
          <p:cNvSpPr>
            <a:spLocks noGrp="1"/>
          </p:cNvSpPr>
          <p:nvPr>
            <p:ph type="dt" idx="1"/>
          </p:nvPr>
        </p:nvSpPr>
        <p:spPr>
          <a:xfrm>
            <a:off x="3850447" y="1"/>
            <a:ext cx="2945659" cy="496332"/>
          </a:xfrm>
          <a:prstGeom prst="rect">
            <a:avLst/>
          </a:prstGeom>
        </p:spPr>
        <p:txBody>
          <a:bodyPr vert="horz" lIns="93764" tIns="46882" rIns="93764" bIns="46882" rtlCol="0"/>
          <a:lstStyle>
            <a:lvl1pPr algn="r">
              <a:defRPr sz="1200"/>
            </a:lvl1pPr>
          </a:lstStyle>
          <a:p>
            <a:fld id="{511F8696-97CC-439C-A763-26C2775D3CC9}" type="datetimeFigureOut">
              <a:rPr lang="en-AU" smtClean="0"/>
              <a:t>15/02/2026</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3764" tIns="46882" rIns="93764" bIns="46882" rtlCol="0" anchor="ctr"/>
          <a:lstStyle/>
          <a:p>
            <a:endParaRPr lang="en-AU"/>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3764" tIns="46882" rIns="93764" bIns="468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3" y="9428584"/>
            <a:ext cx="2945659" cy="496332"/>
          </a:xfrm>
          <a:prstGeom prst="rect">
            <a:avLst/>
          </a:prstGeom>
        </p:spPr>
        <p:txBody>
          <a:bodyPr vert="horz" lIns="93764" tIns="46882" rIns="93764" bIns="46882" rtlCol="0" anchor="b"/>
          <a:lstStyle>
            <a:lvl1pPr algn="l">
              <a:defRPr sz="1200"/>
            </a:lvl1pPr>
          </a:lstStyle>
          <a:p>
            <a:endParaRPr lang="en-AU"/>
          </a:p>
        </p:txBody>
      </p:sp>
      <p:sp>
        <p:nvSpPr>
          <p:cNvPr id="7" name="Slide Number Placeholder 6"/>
          <p:cNvSpPr>
            <a:spLocks noGrp="1"/>
          </p:cNvSpPr>
          <p:nvPr>
            <p:ph type="sldNum" sz="quarter" idx="5"/>
          </p:nvPr>
        </p:nvSpPr>
        <p:spPr>
          <a:xfrm>
            <a:off x="3850447" y="9428584"/>
            <a:ext cx="2945659" cy="496332"/>
          </a:xfrm>
          <a:prstGeom prst="rect">
            <a:avLst/>
          </a:prstGeom>
        </p:spPr>
        <p:txBody>
          <a:bodyPr vert="horz" lIns="93764" tIns="46882" rIns="93764" bIns="46882" rtlCol="0" anchor="b"/>
          <a:lstStyle>
            <a:lvl1pPr algn="r">
              <a:defRPr sz="1200"/>
            </a:lvl1pPr>
          </a:lstStyle>
          <a:p>
            <a:fld id="{486E38EE-DEE9-4857-BD3E-7A3BEFB0D0EC}" type="slidenum">
              <a:rPr lang="en-AU" smtClean="0"/>
              <a:t>‹#›</a:t>
            </a:fld>
            <a:endParaRPr lang="en-AU"/>
          </a:p>
        </p:txBody>
      </p:sp>
    </p:spTree>
    <p:extLst>
      <p:ext uri="{BB962C8B-B14F-4D97-AF65-F5344CB8AC3E}">
        <p14:creationId xmlns:p14="http://schemas.microsoft.com/office/powerpoint/2010/main" val="2803399885"/>
      </p:ext>
    </p:extLst>
  </p:cSld>
  <p:clrMap bg1="lt1" tx1="dk1" bg2="lt2" tx2="dk2" accent1="accent1" accent2="accent2" accent3="accent3" accent4="accent4" accent5="accent5" accent6="accent6" hlink="hlink" folHlink="folHlink"/>
  <p:notesStyle>
    <a:lvl1pPr marL="0" algn="l" defTabSz="957736" rtl="0" eaLnBrk="1" latinLnBrk="0" hangingPunct="1">
      <a:defRPr sz="1200" kern="1200">
        <a:solidFill>
          <a:schemeClr val="tx1"/>
        </a:solidFill>
        <a:latin typeface="+mn-lt"/>
        <a:ea typeface="+mn-ea"/>
        <a:cs typeface="+mn-cs"/>
      </a:defRPr>
    </a:lvl1pPr>
    <a:lvl2pPr marL="478868" algn="l" defTabSz="957736" rtl="0" eaLnBrk="1" latinLnBrk="0" hangingPunct="1">
      <a:defRPr sz="1200" kern="1200">
        <a:solidFill>
          <a:schemeClr val="tx1"/>
        </a:solidFill>
        <a:latin typeface="+mn-lt"/>
        <a:ea typeface="+mn-ea"/>
        <a:cs typeface="+mn-cs"/>
      </a:defRPr>
    </a:lvl2pPr>
    <a:lvl3pPr marL="957736" algn="l" defTabSz="957736" rtl="0" eaLnBrk="1" latinLnBrk="0" hangingPunct="1">
      <a:defRPr sz="1200" kern="1200">
        <a:solidFill>
          <a:schemeClr val="tx1"/>
        </a:solidFill>
        <a:latin typeface="+mn-lt"/>
        <a:ea typeface="+mn-ea"/>
        <a:cs typeface="+mn-cs"/>
      </a:defRPr>
    </a:lvl3pPr>
    <a:lvl4pPr marL="1436604" algn="l" defTabSz="957736" rtl="0" eaLnBrk="1" latinLnBrk="0" hangingPunct="1">
      <a:defRPr sz="1200" kern="1200">
        <a:solidFill>
          <a:schemeClr val="tx1"/>
        </a:solidFill>
        <a:latin typeface="+mn-lt"/>
        <a:ea typeface="+mn-ea"/>
        <a:cs typeface="+mn-cs"/>
      </a:defRPr>
    </a:lvl4pPr>
    <a:lvl5pPr marL="1915471" algn="l" defTabSz="957736" rtl="0" eaLnBrk="1" latinLnBrk="0" hangingPunct="1">
      <a:defRPr sz="1200" kern="1200">
        <a:solidFill>
          <a:schemeClr val="tx1"/>
        </a:solidFill>
        <a:latin typeface="+mn-lt"/>
        <a:ea typeface="+mn-ea"/>
        <a:cs typeface="+mn-cs"/>
      </a:defRPr>
    </a:lvl5pPr>
    <a:lvl6pPr marL="2394338" algn="l" defTabSz="957736" rtl="0" eaLnBrk="1" latinLnBrk="0" hangingPunct="1">
      <a:defRPr sz="1200" kern="1200">
        <a:solidFill>
          <a:schemeClr val="tx1"/>
        </a:solidFill>
        <a:latin typeface="+mn-lt"/>
        <a:ea typeface="+mn-ea"/>
        <a:cs typeface="+mn-cs"/>
      </a:defRPr>
    </a:lvl6pPr>
    <a:lvl7pPr marL="2873206" algn="l" defTabSz="957736" rtl="0" eaLnBrk="1" latinLnBrk="0" hangingPunct="1">
      <a:defRPr sz="1200" kern="1200">
        <a:solidFill>
          <a:schemeClr val="tx1"/>
        </a:solidFill>
        <a:latin typeface="+mn-lt"/>
        <a:ea typeface="+mn-ea"/>
        <a:cs typeface="+mn-cs"/>
      </a:defRPr>
    </a:lvl7pPr>
    <a:lvl8pPr marL="3352073" algn="l" defTabSz="957736" rtl="0" eaLnBrk="1" latinLnBrk="0" hangingPunct="1">
      <a:defRPr sz="1200" kern="1200">
        <a:solidFill>
          <a:schemeClr val="tx1"/>
        </a:solidFill>
        <a:latin typeface="+mn-lt"/>
        <a:ea typeface="+mn-ea"/>
        <a:cs typeface="+mn-cs"/>
      </a:defRPr>
    </a:lvl8pPr>
    <a:lvl9pPr marL="3830941" algn="l" defTabSz="95773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It’s been a busy 12 months: nearly 2,000m of </a:t>
            </a:r>
            <a:r>
              <a:rPr lang="en-AU" sz="1400" kern="1200" dirty="0">
                <a:solidFill>
                  <a:schemeClr val="tx1"/>
                </a:solidFill>
                <a:effectLst/>
                <a:latin typeface="+mn-lt"/>
                <a:ea typeface="+mn-ea"/>
                <a:cs typeface="+mn-cs"/>
              </a:rPr>
              <a:t>Geotechnical diamond drilling,  just over 13,000m infill RC resource drilling (181 holes), 24 water bores for 2,700m, 2,200m sterilisation drilling and TSF test bores (50 holes),  plus the 4,400m of recent RC resource expansion drilling (56 holes) – results pending  and 3 deep diamond holes completed so far at KF (1,691m), currently drilling the 4</a:t>
            </a:r>
            <a:r>
              <a:rPr lang="en-AU" sz="1400" kern="1200" baseline="30000" dirty="0">
                <a:solidFill>
                  <a:schemeClr val="tx1"/>
                </a:solidFill>
                <a:effectLst/>
                <a:latin typeface="+mn-lt"/>
                <a:ea typeface="+mn-ea"/>
                <a:cs typeface="+mn-cs"/>
              </a:rPr>
              <a:t>th</a:t>
            </a:r>
            <a:r>
              <a:rPr lang="en-AU" sz="1400" kern="1200" dirty="0">
                <a:solidFill>
                  <a:schemeClr val="tx1"/>
                </a:solidFill>
                <a:effectLst/>
                <a:latin typeface="+mn-lt"/>
                <a:ea typeface="+mn-ea"/>
                <a:cs typeface="+mn-cs"/>
              </a:rPr>
              <a:t> hole</a:t>
            </a:r>
          </a:p>
          <a:p>
            <a:endParaRPr lang="en-AU" sz="1400" kern="1200" dirty="0">
              <a:solidFill>
                <a:schemeClr val="tx1"/>
              </a:solidFill>
              <a:effectLst/>
              <a:latin typeface="+mn-lt"/>
              <a:ea typeface="+mn-ea"/>
              <a:cs typeface="+mn-cs"/>
            </a:endParaRPr>
          </a:p>
          <a:p>
            <a:r>
              <a:rPr lang="en-AU" sz="1400" kern="1200" dirty="0">
                <a:solidFill>
                  <a:schemeClr val="tx1"/>
                </a:solidFill>
                <a:effectLst/>
                <a:latin typeface="+mn-lt"/>
                <a:ea typeface="+mn-ea"/>
                <a:cs typeface="+mn-cs"/>
              </a:rPr>
              <a:t>Over the next 12 months we have some low grade waste stockpile drilling and heap leach drilling planned, plus another 19Km of resource drilling planned, plus a potential drill out of Kingfisher and Swift UG resources </a:t>
            </a:r>
            <a:endParaRPr lang="en-AU" sz="1400" dirty="0"/>
          </a:p>
        </p:txBody>
      </p:sp>
      <p:sp>
        <p:nvSpPr>
          <p:cNvPr id="4" name="Slide Number Placeholder 3"/>
          <p:cNvSpPr>
            <a:spLocks noGrp="1"/>
          </p:cNvSpPr>
          <p:nvPr>
            <p:ph type="sldNum" sz="quarter" idx="5"/>
          </p:nvPr>
        </p:nvSpPr>
        <p:spPr/>
        <p:txBody>
          <a:bodyPr/>
          <a:lstStyle/>
          <a:p>
            <a:fld id="{486E38EE-DEE9-4857-BD3E-7A3BEFB0D0EC}" type="slidenum">
              <a:rPr lang="en-AU" smtClean="0"/>
              <a:t>3</a:t>
            </a:fld>
            <a:endParaRPr lang="en-AU"/>
          </a:p>
        </p:txBody>
      </p:sp>
    </p:spTree>
    <p:extLst>
      <p:ext uri="{BB962C8B-B14F-4D97-AF65-F5344CB8AC3E}">
        <p14:creationId xmlns:p14="http://schemas.microsoft.com/office/powerpoint/2010/main" val="324065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86E38EE-DEE9-4857-BD3E-7A3BEFB0D0EC}" type="slidenum">
              <a:rPr lang="en-AU" smtClean="0"/>
              <a:t>4</a:t>
            </a:fld>
            <a:endParaRPr lang="en-AU"/>
          </a:p>
        </p:txBody>
      </p:sp>
    </p:spTree>
    <p:extLst>
      <p:ext uri="{BB962C8B-B14F-4D97-AF65-F5344CB8AC3E}">
        <p14:creationId xmlns:p14="http://schemas.microsoft.com/office/powerpoint/2010/main" val="1157220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86E38EE-DEE9-4857-BD3E-7A3BEFB0D0EC}" type="slidenum">
              <a:rPr lang="en-AU" smtClean="0"/>
              <a:t>5</a:t>
            </a:fld>
            <a:endParaRPr lang="en-AU"/>
          </a:p>
        </p:txBody>
      </p:sp>
    </p:spTree>
    <p:extLst>
      <p:ext uri="{BB962C8B-B14F-4D97-AF65-F5344CB8AC3E}">
        <p14:creationId xmlns:p14="http://schemas.microsoft.com/office/powerpoint/2010/main" val="235328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86E38EE-DEE9-4857-BD3E-7A3BEFB0D0EC}" type="slidenum">
              <a:rPr lang="en-AU" smtClean="0"/>
              <a:t>6</a:t>
            </a:fld>
            <a:endParaRPr lang="en-AU"/>
          </a:p>
        </p:txBody>
      </p:sp>
    </p:spTree>
    <p:extLst>
      <p:ext uri="{BB962C8B-B14F-4D97-AF65-F5344CB8AC3E}">
        <p14:creationId xmlns:p14="http://schemas.microsoft.com/office/powerpoint/2010/main" val="256447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GCGM has completed almost 88,000m of drilling across the Gum Creek Gold Project in the past 6 years and added over 940,000oz of gold to its resource base. Using $150/m that’s an approx. </a:t>
            </a:r>
            <a:r>
              <a:rPr lang="en-AU" sz="1200" kern="1200">
                <a:solidFill>
                  <a:schemeClr val="tx1"/>
                </a:solidFill>
                <a:effectLst/>
                <a:latin typeface="+mn-lt"/>
                <a:ea typeface="+mn-ea"/>
                <a:cs typeface="+mn-cs"/>
              </a:rPr>
              <a:t>discovery cost of $14/oz</a:t>
            </a:r>
            <a:endParaRPr lang="en-AU"/>
          </a:p>
        </p:txBody>
      </p:sp>
      <p:sp>
        <p:nvSpPr>
          <p:cNvPr id="4" name="Slide Number Placeholder 3"/>
          <p:cNvSpPr>
            <a:spLocks noGrp="1"/>
          </p:cNvSpPr>
          <p:nvPr>
            <p:ph type="sldNum" sz="quarter" idx="5"/>
          </p:nvPr>
        </p:nvSpPr>
        <p:spPr/>
        <p:txBody>
          <a:bodyPr/>
          <a:lstStyle/>
          <a:p>
            <a:fld id="{486E38EE-DEE9-4857-BD3E-7A3BEFB0D0EC}" type="slidenum">
              <a:rPr lang="en-AU" smtClean="0"/>
              <a:t>7</a:t>
            </a:fld>
            <a:endParaRPr lang="en-AU"/>
          </a:p>
        </p:txBody>
      </p:sp>
    </p:spTree>
    <p:extLst>
      <p:ext uri="{BB962C8B-B14F-4D97-AF65-F5344CB8AC3E}">
        <p14:creationId xmlns:p14="http://schemas.microsoft.com/office/powerpoint/2010/main" val="573142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6_Title Slide">
    <p:bg>
      <p:bgRef idx="1001">
        <a:schemeClr val="bg1"/>
      </p:bgRef>
    </p:bg>
    <p:spTree>
      <p:nvGrpSpPr>
        <p:cNvPr id="1" name=""/>
        <p:cNvGrpSpPr/>
        <p:nvPr/>
      </p:nvGrpSpPr>
      <p:grpSpPr>
        <a:xfrm>
          <a:off x="0" y="0"/>
          <a:ext cx="0" cy="0"/>
          <a:chOff x="0" y="0"/>
          <a:chExt cx="0" cy="0"/>
        </a:xfrm>
      </p:grpSpPr>
      <p:pic>
        <p:nvPicPr>
          <p:cNvPr id="5" name="Picture 4" descr="A dirt road in a desert&#10;&#10;Description automatically generated">
            <a:extLst>
              <a:ext uri="{FF2B5EF4-FFF2-40B4-BE49-F238E27FC236}">
                <a16:creationId xmlns:a16="http://schemas.microsoft.com/office/drawing/2014/main" id="{854EFF11-5B85-FD47-4C37-1A85EDC8890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1024" b="18500"/>
          <a:stretch/>
        </p:blipFill>
        <p:spPr>
          <a:xfrm>
            <a:off x="0" y="2024844"/>
            <a:ext cx="12192000" cy="4833156"/>
          </a:xfrm>
          <a:prstGeom prst="rect">
            <a:avLst/>
          </a:prstGeom>
        </p:spPr>
      </p:pic>
      <p:sp>
        <p:nvSpPr>
          <p:cNvPr id="2" name="Title 1">
            <a:extLst>
              <a:ext uri="{FF2B5EF4-FFF2-40B4-BE49-F238E27FC236}">
                <a16:creationId xmlns:a16="http://schemas.microsoft.com/office/drawing/2014/main" id="{18FB68E2-B7F6-47BA-BE34-752EE6939C5C}"/>
              </a:ext>
            </a:extLst>
          </p:cNvPr>
          <p:cNvSpPr>
            <a:spLocks noGrp="1"/>
          </p:cNvSpPr>
          <p:nvPr>
            <p:ph type="ctrTitle" hasCustomPrompt="1"/>
          </p:nvPr>
        </p:nvSpPr>
        <p:spPr>
          <a:xfrm>
            <a:off x="2888685" y="4253189"/>
            <a:ext cx="6414628" cy="1547962"/>
          </a:xfrm>
        </p:spPr>
        <p:txBody>
          <a:bodyPr anchor="b">
            <a:noAutofit/>
          </a:bodyPr>
          <a:lstStyle>
            <a:lvl1pPr algn="l">
              <a:defRPr sz="5500" spc="60" baseline="0">
                <a:solidFill>
                  <a:schemeClr val="bg1"/>
                </a:solidFill>
                <a:latin typeface="Impact" panose="020B0806030902050204" pitchFamily="34" charset="0"/>
                <a:ea typeface="Open Sans" panose="020B0606030504020204" pitchFamily="34" charset="0"/>
                <a:cs typeface="Open Sans" panose="020B0606030504020204" pitchFamily="34" charset="0"/>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71CBAB01-D211-4BCC-9A91-14A425C1C99D}"/>
              </a:ext>
            </a:extLst>
          </p:cNvPr>
          <p:cNvSpPr>
            <a:spLocks noGrp="1"/>
          </p:cNvSpPr>
          <p:nvPr>
            <p:ph type="subTitle" idx="1"/>
          </p:nvPr>
        </p:nvSpPr>
        <p:spPr>
          <a:xfrm>
            <a:off x="3539715" y="5944485"/>
            <a:ext cx="5112568" cy="449685"/>
          </a:xfrm>
        </p:spPr>
        <p:txBody>
          <a:bodyPr/>
          <a:lstStyle>
            <a:lvl1pPr marL="0" indent="0" algn="l">
              <a:buNone/>
              <a:defRPr sz="2400" b="0" spc="-100" baseline="0">
                <a:solidFill>
                  <a:schemeClr val="bg1"/>
                </a:solidFill>
                <a:latin typeface="Arial" panose="020B0604020202020204" pitchFamily="34" charset="0"/>
                <a:ea typeface="Open Sans Light" panose="020B030603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9" name="TextBox 8">
            <a:extLst>
              <a:ext uri="{FF2B5EF4-FFF2-40B4-BE49-F238E27FC236}">
                <a16:creationId xmlns:a16="http://schemas.microsoft.com/office/drawing/2014/main" id="{DCC327A9-DC42-4B8A-9A22-97D0B4BA03D5}"/>
              </a:ext>
            </a:extLst>
          </p:cNvPr>
          <p:cNvSpPr txBox="1"/>
          <p:nvPr userDrawn="1"/>
        </p:nvSpPr>
        <p:spPr>
          <a:xfrm rot="5400000">
            <a:off x="-683212" y="5631874"/>
            <a:ext cx="2113698" cy="338554"/>
          </a:xfrm>
          <a:prstGeom prst="rect">
            <a:avLst/>
          </a:prstGeom>
          <a:noFill/>
        </p:spPr>
        <p:txBody>
          <a:bodyPr wrap="square" rtlCol="0">
            <a:spAutoFit/>
          </a:bodyPr>
          <a:lstStyle/>
          <a:p>
            <a:pPr algn="r"/>
            <a:r>
              <a:rPr lang="en-AU" sz="1600">
                <a:solidFill>
                  <a:schemeClr val="bg1"/>
                </a:solidFill>
                <a:latin typeface="Arial" panose="020B0604020202020204" pitchFamily="34" charset="0"/>
                <a:ea typeface="Open Sans Light" panose="020B0306030504020204" pitchFamily="34" charset="0"/>
                <a:cs typeface="Arial" panose="020B0604020202020204" pitchFamily="34" charset="0"/>
              </a:rPr>
              <a:t>horizongold.com.au</a:t>
            </a:r>
          </a:p>
        </p:txBody>
      </p:sp>
      <p:sp>
        <p:nvSpPr>
          <p:cNvPr id="12" name="Rectangle 11">
            <a:extLst>
              <a:ext uri="{FF2B5EF4-FFF2-40B4-BE49-F238E27FC236}">
                <a16:creationId xmlns:a16="http://schemas.microsoft.com/office/drawing/2014/main" id="{15122A21-6E2E-49E0-B98D-8D9E87A2FA43}"/>
              </a:ext>
            </a:extLst>
          </p:cNvPr>
          <p:cNvSpPr/>
          <p:nvPr userDrawn="1"/>
        </p:nvSpPr>
        <p:spPr>
          <a:xfrm>
            <a:off x="-15070" y="0"/>
            <a:ext cx="15042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6A35564F-26D5-EEDC-5FC7-72101EE9DD1A}"/>
              </a:ext>
            </a:extLst>
          </p:cNvPr>
          <p:cNvSpPr/>
          <p:nvPr userDrawn="1"/>
        </p:nvSpPr>
        <p:spPr>
          <a:xfrm>
            <a:off x="135352" y="-8620"/>
            <a:ext cx="12045324" cy="6858000"/>
          </a:xfrm>
          <a:prstGeom prst="rect">
            <a:avLst/>
          </a:prstGeom>
          <a:solidFill>
            <a:srgbClr val="071E2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007095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C3553"/>
        </a:solidFill>
        <a:effectLst/>
      </p:bgPr>
    </p:bg>
    <p:spTree>
      <p:nvGrpSpPr>
        <p:cNvPr id="1" name=""/>
        <p:cNvGrpSpPr/>
        <p:nvPr/>
      </p:nvGrpSpPr>
      <p:grpSpPr>
        <a:xfrm>
          <a:off x="0" y="0"/>
          <a:ext cx="0" cy="0"/>
          <a:chOff x="0" y="0"/>
          <a:chExt cx="0" cy="0"/>
        </a:xfrm>
      </p:grpSpPr>
      <p:pic>
        <p:nvPicPr>
          <p:cNvPr id="14" name="Picture 13" descr="Y:\PANGOLD\GIDGEE\05_Geology\12_Photos\IMG_5908.JPG">
            <a:extLst>
              <a:ext uri="{FF2B5EF4-FFF2-40B4-BE49-F238E27FC236}">
                <a16:creationId xmlns:a16="http://schemas.microsoft.com/office/drawing/2014/main" id="{6F3DF828-1B4B-48EF-BC50-603BE61F9898}"/>
              </a:ext>
            </a:extLst>
          </p:cNvPr>
          <p:cNvPicPr>
            <a:picLocks noChangeAspect="1" noChangeArrowheads="1"/>
          </p:cNvPicPr>
          <p:nvPr userDrawn="1"/>
        </p:nvPicPr>
        <p:blipFill rotWithShape="1">
          <a:blip r:embed="rId2" cstate="hqprint">
            <a:extLst>
              <a:ext uri="{28A0092B-C50C-407E-A947-70E740481C1C}">
                <a14:useLocalDpi xmlns:a14="http://schemas.microsoft.com/office/drawing/2010/main"/>
              </a:ext>
            </a:extLst>
          </a:blip>
          <a:srcRect/>
          <a:stretch/>
        </p:blipFill>
        <p:spPr bwMode="auto">
          <a:xfrm>
            <a:off x="8308856" y="-568"/>
            <a:ext cx="3883143" cy="68646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FB68E2-B7F6-47BA-BE34-752EE6939C5C}"/>
              </a:ext>
            </a:extLst>
          </p:cNvPr>
          <p:cNvSpPr>
            <a:spLocks noGrp="1"/>
          </p:cNvSpPr>
          <p:nvPr>
            <p:ph type="ctrTitle" hasCustomPrompt="1"/>
          </p:nvPr>
        </p:nvSpPr>
        <p:spPr>
          <a:xfrm>
            <a:off x="686985" y="2348880"/>
            <a:ext cx="6414628" cy="1547962"/>
          </a:xfrm>
        </p:spPr>
        <p:txBody>
          <a:bodyPr anchor="b">
            <a:noAutofit/>
          </a:bodyPr>
          <a:lstStyle>
            <a:lvl1pPr algn="l">
              <a:defRPr sz="5500" spc="60" baseline="0">
                <a:solidFill>
                  <a:schemeClr val="bg1"/>
                </a:solidFill>
                <a:latin typeface="Impact" panose="020B0806030902050204" pitchFamily="34" charset="0"/>
                <a:ea typeface="Open Sans" panose="020B0606030504020204" pitchFamily="34" charset="0"/>
                <a:cs typeface="Open Sans" panose="020B0606030504020204" pitchFamily="34" charset="0"/>
              </a:defRPr>
            </a:lvl1pPr>
          </a:lstStyle>
          <a:p>
            <a:r>
              <a:rPr lang="en-US"/>
              <a:t>CLICK TO EDIT MASTER TITLE STYLE</a:t>
            </a:r>
            <a:endParaRPr lang="en-AU"/>
          </a:p>
        </p:txBody>
      </p:sp>
      <p:cxnSp>
        <p:nvCxnSpPr>
          <p:cNvPr id="11" name="Straight Connector 10">
            <a:extLst>
              <a:ext uri="{FF2B5EF4-FFF2-40B4-BE49-F238E27FC236}">
                <a16:creationId xmlns:a16="http://schemas.microsoft.com/office/drawing/2014/main" id="{C50DFFB4-4905-41E9-92E6-1E3218D6ACBB}"/>
              </a:ext>
            </a:extLst>
          </p:cNvPr>
          <p:cNvCxnSpPr/>
          <p:nvPr userDrawn="1"/>
        </p:nvCxnSpPr>
        <p:spPr>
          <a:xfrm>
            <a:off x="689242" y="3916264"/>
            <a:ext cx="6408712" cy="0"/>
          </a:xfrm>
          <a:prstGeom prst="line">
            <a:avLst/>
          </a:prstGeom>
          <a:ln>
            <a:solidFill>
              <a:srgbClr val="AEAA7F"/>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7720785-7A60-4A10-B92B-89DE51EAC21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9336" y="6082155"/>
            <a:ext cx="2305968" cy="704371"/>
          </a:xfrm>
          <a:prstGeom prst="rect">
            <a:avLst/>
          </a:prstGeom>
          <a:effectLst/>
        </p:spPr>
      </p:pic>
      <p:sp>
        <p:nvSpPr>
          <p:cNvPr id="13" name="Rectangle 12">
            <a:extLst>
              <a:ext uri="{FF2B5EF4-FFF2-40B4-BE49-F238E27FC236}">
                <a16:creationId xmlns:a16="http://schemas.microsoft.com/office/drawing/2014/main" id="{C0E13405-4418-4264-A6B1-DBDE14096DEF}"/>
              </a:ext>
            </a:extLst>
          </p:cNvPr>
          <p:cNvSpPr/>
          <p:nvPr userDrawn="1"/>
        </p:nvSpPr>
        <p:spPr>
          <a:xfrm>
            <a:off x="-15070" y="0"/>
            <a:ext cx="15042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4958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C355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B68E2-B7F6-47BA-BE34-752EE6939C5C}"/>
              </a:ext>
            </a:extLst>
          </p:cNvPr>
          <p:cNvSpPr>
            <a:spLocks noGrp="1"/>
          </p:cNvSpPr>
          <p:nvPr>
            <p:ph type="ctrTitle" hasCustomPrompt="1"/>
          </p:nvPr>
        </p:nvSpPr>
        <p:spPr>
          <a:xfrm>
            <a:off x="4223792" y="404664"/>
            <a:ext cx="6414628" cy="1547962"/>
          </a:xfrm>
        </p:spPr>
        <p:txBody>
          <a:bodyPr anchor="b">
            <a:noAutofit/>
          </a:bodyPr>
          <a:lstStyle>
            <a:lvl1pPr algn="l">
              <a:defRPr sz="5500" spc="60" baseline="0">
                <a:solidFill>
                  <a:schemeClr val="bg1"/>
                </a:solidFill>
                <a:latin typeface="Impact" panose="020B0806030902050204" pitchFamily="34" charset="0"/>
                <a:ea typeface="Open Sans" panose="020B0606030504020204" pitchFamily="34" charset="0"/>
                <a:cs typeface="Open Sans" panose="020B0606030504020204" pitchFamily="34" charset="0"/>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71CBAB01-D211-4BCC-9A91-14A425C1C99D}"/>
              </a:ext>
            </a:extLst>
          </p:cNvPr>
          <p:cNvSpPr>
            <a:spLocks noGrp="1"/>
          </p:cNvSpPr>
          <p:nvPr>
            <p:ph type="subTitle" idx="1"/>
          </p:nvPr>
        </p:nvSpPr>
        <p:spPr>
          <a:xfrm>
            <a:off x="4223792" y="2226509"/>
            <a:ext cx="5112568" cy="449685"/>
          </a:xfrm>
        </p:spPr>
        <p:txBody>
          <a:bodyPr/>
          <a:lstStyle>
            <a:lvl1pPr marL="0" indent="0" algn="l">
              <a:buNone/>
              <a:defRPr sz="2400" b="0" spc="-100" baseline="0">
                <a:solidFill>
                  <a:schemeClr val="bg1"/>
                </a:solidFill>
                <a:latin typeface="Arial" panose="020B0604020202020204" pitchFamily="34" charset="0"/>
                <a:ea typeface="Open Sans Light" panose="020B0306030504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8" name="Picture 7">
            <a:extLst>
              <a:ext uri="{FF2B5EF4-FFF2-40B4-BE49-F238E27FC236}">
                <a16:creationId xmlns:a16="http://schemas.microsoft.com/office/drawing/2014/main" id="{030F40FB-3255-40B9-8BD4-7EA0280F9C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73994" y="5373217"/>
            <a:ext cx="4117534" cy="1257724"/>
          </a:xfrm>
          <a:prstGeom prst="rect">
            <a:avLst/>
          </a:prstGeom>
          <a:effectLst/>
        </p:spPr>
      </p:pic>
      <p:sp>
        <p:nvSpPr>
          <p:cNvPr id="9" name="TextBox 8">
            <a:extLst>
              <a:ext uri="{FF2B5EF4-FFF2-40B4-BE49-F238E27FC236}">
                <a16:creationId xmlns:a16="http://schemas.microsoft.com/office/drawing/2014/main" id="{DCC327A9-DC42-4B8A-9A22-97D0B4BA03D5}"/>
              </a:ext>
            </a:extLst>
          </p:cNvPr>
          <p:cNvSpPr txBox="1"/>
          <p:nvPr userDrawn="1"/>
        </p:nvSpPr>
        <p:spPr>
          <a:xfrm rot="5400000">
            <a:off x="10549753" y="1279503"/>
            <a:ext cx="2520280" cy="338554"/>
          </a:xfrm>
          <a:prstGeom prst="rect">
            <a:avLst/>
          </a:prstGeom>
          <a:noFill/>
        </p:spPr>
        <p:txBody>
          <a:bodyPr wrap="square" rtlCol="0">
            <a:spAutoFit/>
          </a:bodyPr>
          <a:lstStyle/>
          <a:p>
            <a:r>
              <a:rPr lang="en-AU" sz="1600">
                <a:solidFill>
                  <a:schemeClr val="bg1"/>
                </a:solidFill>
                <a:latin typeface="Arial" panose="020B0604020202020204" pitchFamily="34" charset="0"/>
                <a:ea typeface="Open Sans Light" panose="020B0306030504020204" pitchFamily="34" charset="0"/>
                <a:cs typeface="Arial" panose="020B0604020202020204" pitchFamily="34" charset="0"/>
              </a:rPr>
              <a:t>horizongold.com.au</a:t>
            </a:r>
          </a:p>
        </p:txBody>
      </p:sp>
      <p:cxnSp>
        <p:nvCxnSpPr>
          <p:cNvPr id="11" name="Straight Connector 10">
            <a:extLst>
              <a:ext uri="{FF2B5EF4-FFF2-40B4-BE49-F238E27FC236}">
                <a16:creationId xmlns:a16="http://schemas.microsoft.com/office/drawing/2014/main" id="{C50DFFB4-4905-41E9-92E6-1E3218D6ACBB}"/>
              </a:ext>
            </a:extLst>
          </p:cNvPr>
          <p:cNvCxnSpPr/>
          <p:nvPr userDrawn="1"/>
        </p:nvCxnSpPr>
        <p:spPr>
          <a:xfrm>
            <a:off x="4295800" y="2708920"/>
            <a:ext cx="6408712" cy="0"/>
          </a:xfrm>
          <a:prstGeom prst="line">
            <a:avLst/>
          </a:prstGeom>
          <a:ln>
            <a:solidFill>
              <a:srgbClr val="AEAA7F"/>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122A21-6E2E-49E0-B98D-8D9E87A2FA43}"/>
              </a:ext>
            </a:extLst>
          </p:cNvPr>
          <p:cNvSpPr/>
          <p:nvPr userDrawn="1"/>
        </p:nvSpPr>
        <p:spPr>
          <a:xfrm>
            <a:off x="-15070" y="0"/>
            <a:ext cx="15042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0" name="Picture 2">
            <a:extLst>
              <a:ext uri="{FF2B5EF4-FFF2-40B4-BE49-F238E27FC236}">
                <a16:creationId xmlns:a16="http://schemas.microsoft.com/office/drawing/2014/main" id="{51EB0C2E-3E3B-8379-75EE-0194E851BE6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5352" y="-11866"/>
            <a:ext cx="4088440" cy="22997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9A3F470-CE52-33D9-AAB6-C9A3706DE0F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5352" y="2287882"/>
            <a:ext cx="4088437" cy="22997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FB80CB6-B71B-5FFA-8C66-0878BC222989}"/>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5349" y="4587628"/>
            <a:ext cx="4088437" cy="2299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97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07ED5D-197D-4454-BEF4-1FE78895CC4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886032" y="0"/>
            <a:ext cx="2305968" cy="704371"/>
          </a:xfrm>
          <a:prstGeom prst="rect">
            <a:avLst/>
          </a:prstGeom>
          <a:effectLst/>
        </p:spPr>
      </p:pic>
      <p:sp>
        <p:nvSpPr>
          <p:cNvPr id="2" name="Title 1">
            <a:extLst>
              <a:ext uri="{FF2B5EF4-FFF2-40B4-BE49-F238E27FC236}">
                <a16:creationId xmlns:a16="http://schemas.microsoft.com/office/drawing/2014/main" id="{4105F941-B6F9-4D43-B9C0-D3AF6E84CAA8}"/>
              </a:ext>
            </a:extLst>
          </p:cNvPr>
          <p:cNvSpPr>
            <a:spLocks noGrp="1"/>
          </p:cNvSpPr>
          <p:nvPr>
            <p:ph type="title" hasCustomPrompt="1"/>
          </p:nvPr>
        </p:nvSpPr>
        <p:spPr>
          <a:xfrm>
            <a:off x="404936" y="212536"/>
            <a:ext cx="10515600" cy="687611"/>
          </a:xfrm>
        </p:spPr>
        <p:txBody>
          <a:bodyPr/>
          <a:lstStyle>
            <a:lvl1pPr>
              <a:defRPr spc="80" baseline="0">
                <a:solidFill>
                  <a:schemeClr val="bg1"/>
                </a:solidFill>
                <a:latin typeface="Impact" panose="020B0806030902050204"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FD692A0-F21A-4636-AB73-F576EDA3B28F}"/>
              </a:ext>
            </a:extLst>
          </p:cNvPr>
          <p:cNvSpPr>
            <a:spLocks noGrp="1"/>
          </p:cNvSpPr>
          <p:nvPr>
            <p:ph idx="1"/>
          </p:nvPr>
        </p:nvSpPr>
        <p:spPr>
          <a:xfrm>
            <a:off x="404936" y="1340768"/>
            <a:ext cx="10515600" cy="4351338"/>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501BF907-78E3-4AA0-8930-4A9D40D07A5F}"/>
              </a:ext>
            </a:extLst>
          </p:cNvPr>
          <p:cNvSpPr>
            <a:spLocks noGrp="1"/>
          </p:cNvSpPr>
          <p:nvPr>
            <p:ph type="sldNum" sz="quarter" idx="12"/>
          </p:nvPr>
        </p:nvSpPr>
        <p:spPr>
          <a:xfrm>
            <a:off x="9192344" y="6338206"/>
            <a:ext cx="2743200" cy="365125"/>
          </a:xfrm>
        </p:spPr>
        <p:txBody>
          <a:bodyPr/>
          <a:lstStyle>
            <a:lvl1pPr>
              <a:defRPr b="1">
                <a:solidFill>
                  <a:schemeClr val="bg1"/>
                </a:solidFill>
                <a:latin typeface="Arial" panose="020B0604020202020204" pitchFamily="34" charset="0"/>
                <a:cs typeface="Arial" panose="020B0604020202020204" pitchFamily="34" charset="0"/>
              </a:defRPr>
            </a:lvl1pPr>
          </a:lstStyle>
          <a:p>
            <a:fld id="{6B2FE139-BF3E-4C87-A3AC-2A06C2C9A6C4}" type="slidenum">
              <a:rPr lang="en-AU" smtClean="0"/>
              <a:pPr/>
              <a:t>‹#›</a:t>
            </a:fld>
            <a:endParaRPr lang="en-AU"/>
          </a:p>
        </p:txBody>
      </p:sp>
      <p:cxnSp>
        <p:nvCxnSpPr>
          <p:cNvPr id="8" name="Straight Connector 7">
            <a:extLst>
              <a:ext uri="{FF2B5EF4-FFF2-40B4-BE49-F238E27FC236}">
                <a16:creationId xmlns:a16="http://schemas.microsoft.com/office/drawing/2014/main" id="{C9DE838F-0D76-4EEA-8727-ABDF7F31DD85}"/>
              </a:ext>
            </a:extLst>
          </p:cNvPr>
          <p:cNvCxnSpPr>
            <a:cxnSpLocks/>
          </p:cNvCxnSpPr>
          <p:nvPr userDrawn="1"/>
        </p:nvCxnSpPr>
        <p:spPr>
          <a:xfrm>
            <a:off x="407368" y="900147"/>
            <a:ext cx="113800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550F0E-745B-4623-9D35-EE025CB08F67}"/>
              </a:ext>
            </a:extLst>
          </p:cNvPr>
          <p:cNvSpPr/>
          <p:nvPr userDrawn="1"/>
        </p:nvSpPr>
        <p:spPr>
          <a:xfrm>
            <a:off x="-15070" y="0"/>
            <a:ext cx="15042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307178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5BFD16-F2D7-8291-4849-1988845DFBC3}"/>
              </a:ext>
            </a:extLst>
          </p:cNvPr>
          <p:cNvSpPr>
            <a:spLocks noGrp="1"/>
          </p:cNvSpPr>
          <p:nvPr>
            <p:ph type="dt" sz="half" idx="10"/>
          </p:nvPr>
        </p:nvSpPr>
        <p:spPr>
          <a:xfrm>
            <a:off x="404935" y="6356350"/>
            <a:ext cx="2743200" cy="365125"/>
          </a:xfrm>
        </p:spPr>
        <p:txBody>
          <a:bodyPr/>
          <a:lstStyle>
            <a:lvl1pPr>
              <a:defRPr/>
            </a:lvl1pPr>
          </a:lstStyle>
          <a:p>
            <a:r>
              <a:rPr lang="en-AU"/>
              <a:t>May 2025</a:t>
            </a:r>
          </a:p>
        </p:txBody>
      </p:sp>
      <p:sp>
        <p:nvSpPr>
          <p:cNvPr id="5" name="Footer Placeholder 4">
            <a:extLst>
              <a:ext uri="{FF2B5EF4-FFF2-40B4-BE49-F238E27FC236}">
                <a16:creationId xmlns:a16="http://schemas.microsoft.com/office/drawing/2014/main" id="{E80CC998-79AC-0BE5-D272-D8087B7C85FF}"/>
              </a:ext>
            </a:extLst>
          </p:cNvPr>
          <p:cNvSpPr>
            <a:spLocks noGrp="1"/>
          </p:cNvSpPr>
          <p:nvPr>
            <p:ph type="ftr" sz="quarter" idx="11"/>
          </p:nvPr>
        </p:nvSpPr>
        <p:spPr>
          <a:xfrm>
            <a:off x="4038598" y="6356350"/>
            <a:ext cx="4114800" cy="365125"/>
          </a:xfrm>
        </p:spPr>
        <p:txBody>
          <a:bodyPr/>
          <a:lstStyle/>
          <a:p>
            <a:r>
              <a:rPr lang="en-AU"/>
              <a:t>Company Presentation</a:t>
            </a:r>
          </a:p>
        </p:txBody>
      </p:sp>
      <p:sp>
        <p:nvSpPr>
          <p:cNvPr id="6" name="Slide Number Placeholder 5">
            <a:extLst>
              <a:ext uri="{FF2B5EF4-FFF2-40B4-BE49-F238E27FC236}">
                <a16:creationId xmlns:a16="http://schemas.microsoft.com/office/drawing/2014/main" id="{2691A7FB-A0D6-9742-9DBD-56D8AA3B2B2B}"/>
              </a:ext>
            </a:extLst>
          </p:cNvPr>
          <p:cNvSpPr>
            <a:spLocks noGrp="1"/>
          </p:cNvSpPr>
          <p:nvPr>
            <p:ph type="sldNum" sz="quarter" idx="12"/>
          </p:nvPr>
        </p:nvSpPr>
        <p:spPr>
          <a:xfrm>
            <a:off x="9043862" y="6356350"/>
            <a:ext cx="2743200" cy="365125"/>
          </a:xfrm>
        </p:spPr>
        <p:txBody>
          <a:bodyPr/>
          <a:lstStyle/>
          <a:p>
            <a:fld id="{A16DFBA3-2D4B-4328-8F6C-3536E85499F2}" type="slidenum">
              <a:rPr lang="en-AU" smtClean="0"/>
              <a:t>‹#›</a:t>
            </a:fld>
            <a:endParaRPr lang="en-AU"/>
          </a:p>
        </p:txBody>
      </p:sp>
    </p:spTree>
    <p:extLst>
      <p:ext uri="{BB962C8B-B14F-4D97-AF65-F5344CB8AC3E}">
        <p14:creationId xmlns:p14="http://schemas.microsoft.com/office/powerpoint/2010/main" val="66719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90D3-B003-8198-91C8-8BF69E5F55C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93D7989-DEA2-D7B5-91FB-755D31714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592A190-07D0-A9E8-F9C6-52621703B799}"/>
              </a:ext>
            </a:extLst>
          </p:cNvPr>
          <p:cNvSpPr>
            <a:spLocks noGrp="1"/>
          </p:cNvSpPr>
          <p:nvPr>
            <p:ph type="dt" sz="half" idx="10"/>
          </p:nvPr>
        </p:nvSpPr>
        <p:spPr/>
        <p:txBody>
          <a:bodyPr/>
          <a:lstStyle/>
          <a:p>
            <a:fld id="{235E3F31-141C-412C-B0F9-BE763F6FB2C8}" type="datetimeFigureOut">
              <a:rPr lang="en-AU" smtClean="0"/>
              <a:t>15/02/2026</a:t>
            </a:fld>
            <a:endParaRPr lang="en-AU"/>
          </a:p>
        </p:txBody>
      </p:sp>
      <p:sp>
        <p:nvSpPr>
          <p:cNvPr id="5" name="Footer Placeholder 4">
            <a:extLst>
              <a:ext uri="{FF2B5EF4-FFF2-40B4-BE49-F238E27FC236}">
                <a16:creationId xmlns:a16="http://schemas.microsoft.com/office/drawing/2014/main" id="{5B870200-BEF7-65DE-0A36-BE1A12BA69B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F15D57D-36B9-8C9A-3B25-FA92ACBD07E8}"/>
              </a:ext>
            </a:extLst>
          </p:cNvPr>
          <p:cNvSpPr>
            <a:spLocks noGrp="1"/>
          </p:cNvSpPr>
          <p:nvPr>
            <p:ph type="sldNum" sz="quarter" idx="12"/>
          </p:nvPr>
        </p:nvSpPr>
        <p:spPr/>
        <p:txBody>
          <a:bodyPr/>
          <a:lstStyle/>
          <a:p>
            <a:fld id="{A16DFBA3-2D4B-4328-8F6C-3536E85499F2}" type="slidenum">
              <a:rPr lang="en-AU" smtClean="0"/>
              <a:t>‹#›</a:t>
            </a:fld>
            <a:endParaRPr lang="en-AU"/>
          </a:p>
        </p:txBody>
      </p:sp>
    </p:spTree>
    <p:extLst>
      <p:ext uri="{BB962C8B-B14F-4D97-AF65-F5344CB8AC3E}">
        <p14:creationId xmlns:p14="http://schemas.microsoft.com/office/powerpoint/2010/main" val="203231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E36A-E7BB-8797-0A7C-2D7AF10AB17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5156930-461A-4901-7A04-14604B3D64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3596E04-6E9A-4EF2-BDB9-3B50A37B70E1}"/>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CCF7DD25-BBEB-346B-10A0-305840B69F9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C565987-C119-07B3-933D-CC72D7AEDD56}"/>
              </a:ext>
            </a:extLst>
          </p:cNvPr>
          <p:cNvSpPr>
            <a:spLocks noGrp="1"/>
          </p:cNvSpPr>
          <p:nvPr>
            <p:ph type="sldNum" sz="quarter" idx="12"/>
          </p:nvPr>
        </p:nvSpPr>
        <p:spPr/>
        <p:txBody>
          <a:bodyPr/>
          <a:lstStyle/>
          <a:p>
            <a:fld id="{6B2FE139-BF3E-4C87-A3AC-2A06C2C9A6C4}" type="slidenum">
              <a:rPr lang="en-AU" smtClean="0"/>
              <a:t>‹#›</a:t>
            </a:fld>
            <a:endParaRPr lang="en-AU"/>
          </a:p>
        </p:txBody>
      </p:sp>
    </p:spTree>
    <p:extLst>
      <p:ext uri="{BB962C8B-B14F-4D97-AF65-F5344CB8AC3E}">
        <p14:creationId xmlns:p14="http://schemas.microsoft.com/office/powerpoint/2010/main" val="4235466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9CE9D5-4F7F-49F6-B0EC-F7444E609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CAFC6BE-BF6A-4582-A8F7-C326E8503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4AC40D-61CB-4485-A78E-E68A4D2D15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a:extLst>
              <a:ext uri="{FF2B5EF4-FFF2-40B4-BE49-F238E27FC236}">
                <a16:creationId xmlns:a16="http://schemas.microsoft.com/office/drawing/2014/main" id="{7ACE82DD-D993-4E34-B538-23988D3308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4F2857F-8492-4CAD-A8D4-4ABD9255B6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FE139-BF3E-4C87-A3AC-2A06C2C9A6C4}" type="slidenum">
              <a:rPr lang="en-AU" smtClean="0"/>
              <a:t>‹#›</a:t>
            </a:fld>
            <a:endParaRPr lang="en-AU"/>
          </a:p>
        </p:txBody>
      </p:sp>
    </p:spTree>
    <p:extLst>
      <p:ext uri="{BB962C8B-B14F-4D97-AF65-F5344CB8AC3E}">
        <p14:creationId xmlns:p14="http://schemas.microsoft.com/office/powerpoint/2010/main" val="2917653261"/>
      </p:ext>
    </p:extLst>
  </p:cSld>
  <p:clrMap bg1="lt1" tx1="dk1" bg2="lt2" tx2="dk2" accent1="accent1" accent2="accent2" accent3="accent3" accent4="accent4" accent5="accent5" accent6="accent6" hlink="hlink" folHlink="folHlink"/>
  <p:sldLayoutIdLst>
    <p:sldLayoutId id="2147483770" r:id="rId1"/>
    <p:sldLayoutId id="2147483728" r:id="rId2"/>
    <p:sldLayoutId id="2147483773" r:id="rId3"/>
    <p:sldLayoutId id="2147483723" r:id="rId4"/>
    <p:sldLayoutId id="2147483772"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B9FC59-0427-CCAE-BE24-B34461BF2D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C4CDF73-D5DA-5475-02EB-4B3A899312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7CDA99E-48B8-7197-C569-4B4EF2C5D9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E3F31-141C-412C-B0F9-BE763F6FB2C8}" type="datetimeFigureOut">
              <a:rPr lang="en-AU" smtClean="0"/>
              <a:t>15/02/2026</a:t>
            </a:fld>
            <a:endParaRPr lang="en-AU"/>
          </a:p>
        </p:txBody>
      </p:sp>
      <p:sp>
        <p:nvSpPr>
          <p:cNvPr id="5" name="Footer Placeholder 4">
            <a:extLst>
              <a:ext uri="{FF2B5EF4-FFF2-40B4-BE49-F238E27FC236}">
                <a16:creationId xmlns:a16="http://schemas.microsoft.com/office/drawing/2014/main" id="{1D459A13-9D80-E7D1-9EBE-A416AA0EB1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19CD143-B72A-D2E3-69B9-CFA86D33C3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DFBA3-2D4B-4328-8F6C-3536E85499F2}" type="slidenum">
              <a:rPr lang="en-AU" smtClean="0"/>
              <a:t>‹#›</a:t>
            </a:fld>
            <a:endParaRPr lang="en-AU"/>
          </a:p>
        </p:txBody>
      </p:sp>
    </p:spTree>
    <p:extLst>
      <p:ext uri="{BB962C8B-B14F-4D97-AF65-F5344CB8AC3E}">
        <p14:creationId xmlns:p14="http://schemas.microsoft.com/office/powerpoint/2010/main" val="4023688999"/>
      </p:ext>
    </p:extLst>
  </p:cSld>
  <p:clrMap bg1="lt1" tx1="dk1" bg2="lt2" tx2="dk2" accent1="accent1" accent2="accent2" accent3="accent3" accent4="accent4" accent5="accent5" accent6="accent6" hlink="hlink" folHlink="folHlink"/>
  <p:sldLayoutIdLst>
    <p:sldLayoutId id="21474837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9CE9D5-4F7F-49F6-B0EC-F7444E609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CAFC6BE-BF6A-4582-A8F7-C326E8503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4AC40D-61CB-4485-A78E-E68A4D2D15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a:extLst>
              <a:ext uri="{FF2B5EF4-FFF2-40B4-BE49-F238E27FC236}">
                <a16:creationId xmlns:a16="http://schemas.microsoft.com/office/drawing/2014/main" id="{7ACE82DD-D993-4E34-B538-23988D3308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4F2857F-8492-4CAD-A8D4-4ABD9255B6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FE139-BF3E-4C87-A3AC-2A06C2C9A6C4}" type="slidenum">
              <a:rPr lang="en-AU" smtClean="0"/>
              <a:t>‹#›</a:t>
            </a:fld>
            <a:endParaRPr lang="en-AU"/>
          </a:p>
        </p:txBody>
      </p:sp>
    </p:spTree>
    <p:extLst>
      <p:ext uri="{BB962C8B-B14F-4D97-AF65-F5344CB8AC3E}">
        <p14:creationId xmlns:p14="http://schemas.microsoft.com/office/powerpoint/2010/main" val="3667234468"/>
      </p:ext>
    </p:extLst>
  </p:cSld>
  <p:clrMap bg1="lt1" tx1="dk1" bg2="lt2" tx2="dk2" accent1="accent1" accent2="accent2" accent3="accent3" accent4="accent4" accent5="accent5" accent6="accent6" hlink="hlink" folHlink="folHlink"/>
  <p:sldLayoutIdLst>
    <p:sldLayoutId id="214748377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29.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chart" Target="../charts/char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15.xml"/><Relationship Id="rId7" Type="http://schemas.openxmlformats.org/officeDocument/2006/relationships/image" Target="../media/image30.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8.png"/><Relationship Id="rId11" Type="http://schemas.openxmlformats.org/officeDocument/2006/relationships/image" Target="../media/image33.png"/><Relationship Id="rId5" Type="http://schemas.openxmlformats.org/officeDocument/2006/relationships/slideLayout" Target="../slideLayouts/slideLayout5.xml"/><Relationship Id="rId10" Type="http://schemas.microsoft.com/office/2014/relationships/chartEx" Target="../charts/chartEx1.xml"/><Relationship Id="rId4" Type="http://schemas.openxmlformats.org/officeDocument/2006/relationships/tags" Target="../tags/tag16.xml"/><Relationship Id="rId9"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33.emf"/></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xml"/><Relationship Id="rId5" Type="http://schemas.openxmlformats.org/officeDocument/2006/relationships/image" Target="../media/image18.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chart" Target="../charts/chart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B7A4AC-1AFB-B4D7-1DAD-826731EA7A4D}"/>
              </a:ext>
            </a:extLst>
          </p:cNvPr>
          <p:cNvSpPr txBox="1">
            <a:spLocks/>
          </p:cNvSpPr>
          <p:nvPr/>
        </p:nvSpPr>
        <p:spPr>
          <a:xfrm>
            <a:off x="2852681" y="2564904"/>
            <a:ext cx="6486636" cy="11005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kern="1200" spc="60" baseline="0">
                <a:solidFill>
                  <a:schemeClr val="bg1"/>
                </a:solidFill>
                <a:latin typeface="Impact" panose="020B0806030902050204" pitchFamily="34" charset="0"/>
                <a:ea typeface="Open Sans" panose="020B0606030504020204" pitchFamily="34" charset="0"/>
                <a:cs typeface="Open Sans" panose="020B0606030504020204" pitchFamily="34" charset="0"/>
              </a:defRPr>
            </a:lvl1pPr>
          </a:lstStyle>
          <a:p>
            <a:pPr algn="ctr"/>
            <a:r>
              <a:rPr lang="en-AU" sz="4000" spc="300"/>
              <a:t>Gum Creek Gold Project</a:t>
            </a:r>
          </a:p>
        </p:txBody>
      </p:sp>
      <p:sp>
        <p:nvSpPr>
          <p:cNvPr id="5" name="Subtitle 3">
            <a:extLst>
              <a:ext uri="{FF2B5EF4-FFF2-40B4-BE49-F238E27FC236}">
                <a16:creationId xmlns:a16="http://schemas.microsoft.com/office/drawing/2014/main" id="{F178E729-6E76-B5D4-A381-F89C18106C4E}"/>
              </a:ext>
            </a:extLst>
          </p:cNvPr>
          <p:cNvSpPr txBox="1">
            <a:spLocks/>
          </p:cNvSpPr>
          <p:nvPr/>
        </p:nvSpPr>
        <p:spPr bwMode="auto">
          <a:xfrm>
            <a:off x="466823" y="6500396"/>
            <a:ext cx="1228627" cy="33855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lvl1pPr marL="266700" indent="-266700" algn="l" rtl="0" eaLnBrk="0" fontAlgn="base" hangingPunct="0">
              <a:spcBef>
                <a:spcPct val="20000"/>
              </a:spcBef>
              <a:spcAft>
                <a:spcPct val="0"/>
              </a:spcAft>
              <a:buClr>
                <a:srgbClr val="663300"/>
              </a:buClr>
              <a:buSzPct val="75000"/>
              <a:buBlip>
                <a:blip r:embed="rId2"/>
              </a:buBlip>
              <a:defRPr sz="2600">
                <a:solidFill>
                  <a:schemeClr val="tx1"/>
                </a:solidFill>
                <a:latin typeface="+mn-lt"/>
                <a:ea typeface="+mn-ea"/>
                <a:cs typeface="+mn-cs"/>
              </a:defRPr>
            </a:lvl1pPr>
            <a:lvl2pPr marL="628650" indent="-182563" algn="l" rtl="0" eaLnBrk="0" fontAlgn="base" hangingPunct="0">
              <a:spcBef>
                <a:spcPct val="20000"/>
              </a:spcBef>
              <a:spcAft>
                <a:spcPct val="0"/>
              </a:spcAft>
              <a:buClr>
                <a:srgbClr val="663300"/>
              </a:buClr>
              <a:buSzPct val="75000"/>
              <a:buFont typeface="Arial Narrow" pitchFamily="34" charset="0"/>
              <a:buBlip>
                <a:blip r:embed="rId2"/>
              </a:buBlip>
              <a:defRPr sz="2500" i="1">
                <a:solidFill>
                  <a:srgbClr val="7C6234"/>
                </a:solidFill>
                <a:latin typeface="+mn-lt"/>
              </a:defRPr>
            </a:lvl2pPr>
            <a:lvl3pPr marL="989013" indent="-180975" algn="l" rtl="0" eaLnBrk="0" fontAlgn="base" hangingPunct="0">
              <a:spcBef>
                <a:spcPct val="20000"/>
              </a:spcBef>
              <a:spcAft>
                <a:spcPct val="0"/>
              </a:spcAft>
              <a:buClr>
                <a:srgbClr val="663300"/>
              </a:buClr>
              <a:buSzPct val="75000"/>
              <a:buFont typeface="Arial Narrow" pitchFamily="34" charset="0"/>
              <a:buBlip>
                <a:blip r:embed="rId2"/>
              </a:buBlip>
              <a:defRPr sz="2400" i="1">
                <a:solidFill>
                  <a:srgbClr val="7C6234"/>
                </a:solidFill>
                <a:latin typeface="+mn-lt"/>
              </a:defRPr>
            </a:lvl3pPr>
            <a:lvl4pPr marL="1343025" indent="-174625" algn="l" rtl="0" eaLnBrk="0" fontAlgn="base" hangingPunct="0">
              <a:spcBef>
                <a:spcPct val="20000"/>
              </a:spcBef>
              <a:spcAft>
                <a:spcPct val="0"/>
              </a:spcAft>
              <a:buClr>
                <a:srgbClr val="663300"/>
              </a:buClr>
              <a:buSzPct val="75000"/>
              <a:buFont typeface="Arial Narrow" pitchFamily="34" charset="0"/>
              <a:buBlip>
                <a:blip r:embed="rId2"/>
              </a:buBlip>
              <a:defRPr sz="2000" i="1">
                <a:solidFill>
                  <a:srgbClr val="7C6234"/>
                </a:solidFill>
                <a:latin typeface="+mn-lt"/>
              </a:defRPr>
            </a:lvl4pPr>
            <a:lvl5pPr marL="1704975" indent="-180975" algn="l" rtl="0" eaLnBrk="0" fontAlgn="base" hangingPunct="0">
              <a:spcBef>
                <a:spcPct val="20000"/>
              </a:spcBef>
              <a:spcAft>
                <a:spcPct val="0"/>
              </a:spcAft>
              <a:buClr>
                <a:srgbClr val="663300"/>
              </a:buClr>
              <a:buSzPct val="75000"/>
              <a:buFont typeface="Arial Narrow" pitchFamily="34" charset="0"/>
              <a:buBlip>
                <a:blip r:embed="rId2"/>
              </a:buBlip>
              <a:defRPr sz="2000" i="1">
                <a:solidFill>
                  <a:srgbClr val="7C6234"/>
                </a:solidFill>
                <a:latin typeface="+mn-lt"/>
              </a:defRPr>
            </a:lvl5pPr>
            <a:lvl6pPr marL="2162175" indent="-180975" algn="l" rtl="0" fontAlgn="base">
              <a:spcBef>
                <a:spcPct val="20000"/>
              </a:spcBef>
              <a:spcAft>
                <a:spcPct val="0"/>
              </a:spcAft>
              <a:buClr>
                <a:srgbClr val="663300"/>
              </a:buClr>
              <a:buSzPct val="75000"/>
              <a:buFont typeface="Arial Narrow" pitchFamily="34" charset="0"/>
              <a:buBlip>
                <a:blip r:embed="rId2"/>
              </a:buBlip>
              <a:defRPr sz="2000" i="1">
                <a:solidFill>
                  <a:srgbClr val="7C6234"/>
                </a:solidFill>
                <a:latin typeface="+mn-lt"/>
              </a:defRPr>
            </a:lvl6pPr>
            <a:lvl7pPr marL="2619375" indent="-180975" algn="l" rtl="0" fontAlgn="base">
              <a:spcBef>
                <a:spcPct val="20000"/>
              </a:spcBef>
              <a:spcAft>
                <a:spcPct val="0"/>
              </a:spcAft>
              <a:buClr>
                <a:srgbClr val="663300"/>
              </a:buClr>
              <a:buSzPct val="75000"/>
              <a:buFont typeface="Arial Narrow" pitchFamily="34" charset="0"/>
              <a:buBlip>
                <a:blip r:embed="rId2"/>
              </a:buBlip>
              <a:defRPr sz="2000" i="1">
                <a:solidFill>
                  <a:srgbClr val="7C6234"/>
                </a:solidFill>
                <a:latin typeface="+mn-lt"/>
              </a:defRPr>
            </a:lvl7pPr>
            <a:lvl8pPr marL="3076575" indent="-180975" algn="l" rtl="0" fontAlgn="base">
              <a:spcBef>
                <a:spcPct val="20000"/>
              </a:spcBef>
              <a:spcAft>
                <a:spcPct val="0"/>
              </a:spcAft>
              <a:buClr>
                <a:srgbClr val="663300"/>
              </a:buClr>
              <a:buSzPct val="75000"/>
              <a:buFont typeface="Arial Narrow" pitchFamily="34" charset="0"/>
              <a:buBlip>
                <a:blip r:embed="rId2"/>
              </a:buBlip>
              <a:defRPr sz="2000" i="1">
                <a:solidFill>
                  <a:srgbClr val="7C6234"/>
                </a:solidFill>
                <a:latin typeface="+mn-lt"/>
              </a:defRPr>
            </a:lvl8pPr>
            <a:lvl9pPr marL="3533775" indent="-180975" algn="l" rtl="0" fontAlgn="base">
              <a:spcBef>
                <a:spcPct val="20000"/>
              </a:spcBef>
              <a:spcAft>
                <a:spcPct val="0"/>
              </a:spcAft>
              <a:buClr>
                <a:srgbClr val="663300"/>
              </a:buClr>
              <a:buSzPct val="75000"/>
              <a:buFont typeface="Arial Narrow" pitchFamily="34" charset="0"/>
              <a:buBlip>
                <a:blip r:embed="rId2"/>
              </a:buBlip>
              <a:defRPr sz="2000" i="1">
                <a:solidFill>
                  <a:srgbClr val="7C6234"/>
                </a:solidFill>
                <a:latin typeface="+mn-lt"/>
              </a:defRPr>
            </a:lvl9pPr>
          </a:lstStyle>
          <a:p>
            <a:pPr marL="0" indent="0">
              <a:buFontTx/>
              <a:buNone/>
            </a:pPr>
            <a:r>
              <a:rPr lang="en-US" sz="1600" kern="0" dirty="0">
                <a:solidFill>
                  <a:schemeClr val="bg1"/>
                </a:solidFill>
                <a:latin typeface="Arial" panose="020B0604020202020204" pitchFamily="34" charset="0"/>
                <a:cs typeface="Arial" panose="020B0604020202020204" pitchFamily="34" charset="0"/>
              </a:rPr>
              <a:t>ASX: HRN</a:t>
            </a:r>
            <a:endParaRPr lang="en-AU" sz="1600" kern="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379A23A-4E1F-3647-7E78-013BA2AA060A}"/>
              </a:ext>
            </a:extLst>
          </p:cNvPr>
          <p:cNvSpPr txBox="1">
            <a:spLocks/>
          </p:cNvSpPr>
          <p:nvPr/>
        </p:nvSpPr>
        <p:spPr>
          <a:xfrm>
            <a:off x="4003013" y="3871825"/>
            <a:ext cx="4185972" cy="6740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500" kern="1200" spc="60" baseline="0">
                <a:solidFill>
                  <a:schemeClr val="bg1"/>
                </a:solidFill>
                <a:latin typeface="Impact" panose="020B0806030902050204" pitchFamily="34" charset="0"/>
                <a:ea typeface="Open Sans" panose="020B0606030504020204" pitchFamily="34" charset="0"/>
                <a:cs typeface="Open Sans" panose="020B0606030504020204" pitchFamily="34" charset="0"/>
              </a:defRPr>
            </a:lvl1pPr>
          </a:lstStyle>
          <a:p>
            <a:pPr algn="ctr"/>
            <a:r>
              <a:rPr lang="en-AU" sz="2400" spc="300" dirty="0"/>
              <a:t>AGM Presentation</a:t>
            </a:r>
          </a:p>
        </p:txBody>
      </p:sp>
      <p:sp>
        <p:nvSpPr>
          <p:cNvPr id="7" name="Title 1">
            <a:extLst>
              <a:ext uri="{FF2B5EF4-FFF2-40B4-BE49-F238E27FC236}">
                <a16:creationId xmlns:a16="http://schemas.microsoft.com/office/drawing/2014/main" id="{591AF2FE-DD54-FF46-B57D-24CFA71A7516}"/>
              </a:ext>
            </a:extLst>
          </p:cNvPr>
          <p:cNvSpPr txBox="1">
            <a:spLocks/>
          </p:cNvSpPr>
          <p:nvPr/>
        </p:nvSpPr>
        <p:spPr>
          <a:xfrm>
            <a:off x="10261649" y="6500396"/>
            <a:ext cx="1911301" cy="33855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defPPr>
              <a:defRPr lang="en-US"/>
            </a:defPPr>
            <a:lvl1pPr indent="0" eaLnBrk="0" fontAlgn="base" hangingPunct="0">
              <a:spcBef>
                <a:spcPct val="20000"/>
              </a:spcBef>
              <a:spcAft>
                <a:spcPct val="0"/>
              </a:spcAft>
              <a:buClr>
                <a:srgbClr val="663300"/>
              </a:buClr>
              <a:buSzPct val="75000"/>
              <a:buFontTx/>
              <a:buNone/>
              <a:defRPr sz="1600" kern="0">
                <a:solidFill>
                  <a:schemeClr val="bg1"/>
                </a:solidFill>
                <a:latin typeface="Arial" panose="020B0604020202020204" pitchFamily="34" charset="0"/>
                <a:cs typeface="Arial" panose="020B0604020202020204" pitchFamily="34" charset="0"/>
              </a:defRPr>
            </a:lvl1pPr>
            <a:lvl2pPr marL="628650" indent="-182563" eaLnBrk="0" fontAlgn="base" hangingPunct="0">
              <a:spcBef>
                <a:spcPct val="20000"/>
              </a:spcBef>
              <a:spcAft>
                <a:spcPct val="0"/>
              </a:spcAft>
              <a:buClr>
                <a:srgbClr val="663300"/>
              </a:buClr>
              <a:buSzPct val="75000"/>
              <a:buFont typeface="Arial Narrow" pitchFamily="34" charset="0"/>
              <a:buBlip>
                <a:blip r:embed="rId2"/>
              </a:buBlip>
              <a:defRPr sz="2500" i="1">
                <a:solidFill>
                  <a:srgbClr val="7C6234"/>
                </a:solidFill>
              </a:defRPr>
            </a:lvl2pPr>
            <a:lvl3pPr marL="989013" indent="-180975" eaLnBrk="0" fontAlgn="base" hangingPunct="0">
              <a:spcBef>
                <a:spcPct val="20000"/>
              </a:spcBef>
              <a:spcAft>
                <a:spcPct val="0"/>
              </a:spcAft>
              <a:buClr>
                <a:srgbClr val="663300"/>
              </a:buClr>
              <a:buSzPct val="75000"/>
              <a:buFont typeface="Arial Narrow" pitchFamily="34" charset="0"/>
              <a:buBlip>
                <a:blip r:embed="rId2"/>
              </a:buBlip>
              <a:defRPr sz="2400" i="1">
                <a:solidFill>
                  <a:srgbClr val="7C6234"/>
                </a:solidFill>
              </a:defRPr>
            </a:lvl3pPr>
            <a:lvl4pPr marL="1343025" indent="-174625" eaLnBrk="0" fontAlgn="base" hangingPunct="0">
              <a:spcBef>
                <a:spcPct val="20000"/>
              </a:spcBef>
              <a:spcAft>
                <a:spcPct val="0"/>
              </a:spcAft>
              <a:buClr>
                <a:srgbClr val="663300"/>
              </a:buClr>
              <a:buSzPct val="75000"/>
              <a:buFont typeface="Arial Narrow" pitchFamily="34" charset="0"/>
              <a:buBlip>
                <a:blip r:embed="rId2"/>
              </a:buBlip>
              <a:defRPr sz="2000" i="1">
                <a:solidFill>
                  <a:srgbClr val="7C6234"/>
                </a:solidFill>
              </a:defRPr>
            </a:lvl4pPr>
            <a:lvl5pPr marL="1704975" indent="-180975" eaLnBrk="0" fontAlgn="base" hangingPunct="0">
              <a:spcBef>
                <a:spcPct val="20000"/>
              </a:spcBef>
              <a:spcAft>
                <a:spcPct val="0"/>
              </a:spcAft>
              <a:buClr>
                <a:srgbClr val="663300"/>
              </a:buClr>
              <a:buSzPct val="75000"/>
              <a:buFont typeface="Arial Narrow" pitchFamily="34" charset="0"/>
              <a:buBlip>
                <a:blip r:embed="rId2"/>
              </a:buBlip>
              <a:defRPr sz="2000" i="1">
                <a:solidFill>
                  <a:srgbClr val="7C6234"/>
                </a:solidFill>
              </a:defRPr>
            </a:lvl5pPr>
            <a:lvl6pPr marL="2162175" indent="-180975" fontAlgn="base">
              <a:spcBef>
                <a:spcPct val="20000"/>
              </a:spcBef>
              <a:spcAft>
                <a:spcPct val="0"/>
              </a:spcAft>
              <a:buClr>
                <a:srgbClr val="663300"/>
              </a:buClr>
              <a:buSzPct val="75000"/>
              <a:buFont typeface="Arial Narrow" pitchFamily="34" charset="0"/>
              <a:buBlip>
                <a:blip r:embed="rId2"/>
              </a:buBlip>
              <a:defRPr sz="2000" i="1">
                <a:solidFill>
                  <a:srgbClr val="7C6234"/>
                </a:solidFill>
              </a:defRPr>
            </a:lvl6pPr>
            <a:lvl7pPr marL="2619375" indent="-180975" fontAlgn="base">
              <a:spcBef>
                <a:spcPct val="20000"/>
              </a:spcBef>
              <a:spcAft>
                <a:spcPct val="0"/>
              </a:spcAft>
              <a:buClr>
                <a:srgbClr val="663300"/>
              </a:buClr>
              <a:buSzPct val="75000"/>
              <a:buFont typeface="Arial Narrow" pitchFamily="34" charset="0"/>
              <a:buBlip>
                <a:blip r:embed="rId2"/>
              </a:buBlip>
              <a:defRPr sz="2000" i="1">
                <a:solidFill>
                  <a:srgbClr val="7C6234"/>
                </a:solidFill>
              </a:defRPr>
            </a:lvl7pPr>
            <a:lvl8pPr marL="3076575" indent="-180975" fontAlgn="base">
              <a:spcBef>
                <a:spcPct val="20000"/>
              </a:spcBef>
              <a:spcAft>
                <a:spcPct val="0"/>
              </a:spcAft>
              <a:buClr>
                <a:srgbClr val="663300"/>
              </a:buClr>
              <a:buSzPct val="75000"/>
              <a:buFont typeface="Arial Narrow" pitchFamily="34" charset="0"/>
              <a:buBlip>
                <a:blip r:embed="rId2"/>
              </a:buBlip>
              <a:defRPr sz="2000" i="1">
                <a:solidFill>
                  <a:srgbClr val="7C6234"/>
                </a:solidFill>
              </a:defRPr>
            </a:lvl8pPr>
            <a:lvl9pPr marL="3533775" indent="-180975" fontAlgn="base">
              <a:spcBef>
                <a:spcPct val="20000"/>
              </a:spcBef>
              <a:spcAft>
                <a:spcPct val="0"/>
              </a:spcAft>
              <a:buClr>
                <a:srgbClr val="663300"/>
              </a:buClr>
              <a:buSzPct val="75000"/>
              <a:buFont typeface="Arial Narrow" pitchFamily="34" charset="0"/>
              <a:buBlip>
                <a:blip r:embed="rId2"/>
              </a:buBlip>
              <a:defRPr sz="2000" i="1">
                <a:solidFill>
                  <a:srgbClr val="7C6234"/>
                </a:solidFill>
              </a:defRPr>
            </a:lvl9pPr>
          </a:lstStyle>
          <a:p>
            <a:r>
              <a:rPr lang="en-AU" dirty="0"/>
              <a:t>20 November 2025</a:t>
            </a:r>
          </a:p>
        </p:txBody>
      </p:sp>
      <p:pic>
        <p:nvPicPr>
          <p:cNvPr id="8" name="Picture 7">
            <a:extLst>
              <a:ext uri="{FF2B5EF4-FFF2-40B4-BE49-F238E27FC236}">
                <a16:creationId xmlns:a16="http://schemas.microsoft.com/office/drawing/2014/main" id="{49DEFB30-BDF3-E8B2-934B-55F9C44ED54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0235"/>
          <a:stretch/>
        </p:blipFill>
        <p:spPr>
          <a:xfrm>
            <a:off x="2600572" y="0"/>
            <a:ext cx="6990855" cy="1916832"/>
          </a:xfrm>
          <a:prstGeom prst="rect">
            <a:avLst/>
          </a:prstGeom>
          <a:effectLst/>
        </p:spPr>
      </p:pic>
    </p:spTree>
    <p:extLst>
      <p:ext uri="{BB962C8B-B14F-4D97-AF65-F5344CB8AC3E}">
        <p14:creationId xmlns:p14="http://schemas.microsoft.com/office/powerpoint/2010/main" val="1671468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5E75B-8F0C-16D2-4B07-ED16753457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8C4A41-54C2-A824-C2BF-0164D28441A0}"/>
              </a:ext>
            </a:extLst>
          </p:cNvPr>
          <p:cNvSpPr txBox="1">
            <a:spLocks/>
          </p:cNvSpPr>
          <p:nvPr/>
        </p:nvSpPr>
        <p:spPr>
          <a:xfrm>
            <a:off x="404935" y="216120"/>
            <a:ext cx="9824400" cy="687611"/>
          </a:xfrm>
          <a:prstGeom prst="rect">
            <a:avLst/>
          </a:prstGeom>
        </p:spPr>
        <p:txBody>
          <a:bodyPr>
            <a:normAutofit fontScale="97500"/>
          </a:bodyPr>
          <a:lstStyle>
            <a:defPPr>
              <a:defRPr lang="en-US"/>
            </a:defPPr>
            <a:lvl1pPr defTabSz="914400">
              <a:lnSpc>
                <a:spcPct val="90000"/>
              </a:lnSpc>
              <a:spcBef>
                <a:spcPct val="0"/>
              </a:spcBef>
              <a:buNone/>
              <a:defRPr sz="4400">
                <a:solidFill>
                  <a:srgbClr val="0C3553"/>
                </a:solidFill>
                <a:latin typeface="Impact" panose="020B0806030902050204" pitchFamily="34" charset="0"/>
                <a:ea typeface="+mj-ea"/>
                <a:cs typeface="+mj-cs"/>
              </a:defRPr>
            </a:lvl1pPr>
          </a:lstStyle>
          <a:p>
            <a:r>
              <a:rPr lang="en-AU"/>
              <a:t>Omega Exploration Potential</a:t>
            </a:r>
          </a:p>
        </p:txBody>
      </p:sp>
      <p:cxnSp>
        <p:nvCxnSpPr>
          <p:cNvPr id="8" name="Straight Connector 7">
            <a:extLst>
              <a:ext uri="{FF2B5EF4-FFF2-40B4-BE49-F238E27FC236}">
                <a16:creationId xmlns:a16="http://schemas.microsoft.com/office/drawing/2014/main" id="{DE00487E-6CB1-0C40-3CFF-3B3F411AAD50}"/>
              </a:ext>
            </a:extLst>
          </p:cNvPr>
          <p:cNvCxnSpPr>
            <a:cxnSpLocks/>
          </p:cNvCxnSpPr>
          <p:nvPr/>
        </p:nvCxnSpPr>
        <p:spPr>
          <a:xfrm>
            <a:off x="404936" y="895452"/>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1D53D8B-843F-89B4-57D1-C91E571837D1}"/>
              </a:ext>
            </a:extLst>
          </p:cNvPr>
          <p:cNvCxnSpPr>
            <a:cxnSpLocks/>
          </p:cNvCxnSpPr>
          <p:nvPr/>
        </p:nvCxnSpPr>
        <p:spPr>
          <a:xfrm>
            <a:off x="404935" y="6305649"/>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sp>
        <p:nvSpPr>
          <p:cNvPr id="12" name="Slide Number Placeholder 55">
            <a:extLst>
              <a:ext uri="{FF2B5EF4-FFF2-40B4-BE49-F238E27FC236}">
                <a16:creationId xmlns:a16="http://schemas.microsoft.com/office/drawing/2014/main" id="{E910937F-D60D-A279-70DA-6F078A823D6C}"/>
              </a:ext>
            </a:extLst>
          </p:cNvPr>
          <p:cNvSpPr>
            <a:spLocks noGrp="1"/>
          </p:cNvSpPr>
          <p:nvPr>
            <p:ph type="sldNum" sz="quarter" idx="12"/>
          </p:nvPr>
        </p:nvSpPr>
        <p:spPr>
          <a:xfrm>
            <a:off x="11441617" y="6338206"/>
            <a:ext cx="346518" cy="365125"/>
          </a:xfrm>
        </p:spPr>
        <p:txBody>
          <a:bodyPr/>
          <a:lstStyle/>
          <a:p>
            <a:fld id="{6B2FE139-BF3E-4C87-A3AC-2A06C2C9A6C4}" type="slidenum">
              <a:rPr lang="en-AU" smtClean="0">
                <a:solidFill>
                  <a:schemeClr val="tx1">
                    <a:lumMod val="50000"/>
                    <a:lumOff val="50000"/>
                  </a:schemeClr>
                </a:solidFill>
              </a:rPr>
              <a:pPr/>
              <a:t>10</a:t>
            </a:fld>
            <a:endParaRPr lang="en-AU">
              <a:solidFill>
                <a:schemeClr val="tx1">
                  <a:lumMod val="50000"/>
                  <a:lumOff val="50000"/>
                </a:schemeClr>
              </a:solidFill>
            </a:endParaRPr>
          </a:p>
        </p:txBody>
      </p:sp>
      <p:sp>
        <p:nvSpPr>
          <p:cNvPr id="7" name="Title 2">
            <a:extLst>
              <a:ext uri="{FF2B5EF4-FFF2-40B4-BE49-F238E27FC236}">
                <a16:creationId xmlns:a16="http://schemas.microsoft.com/office/drawing/2014/main" id="{382CA714-70B7-43F8-F976-BF48666F3BFF}"/>
              </a:ext>
            </a:extLst>
          </p:cNvPr>
          <p:cNvSpPr txBox="1">
            <a:spLocks/>
          </p:cNvSpPr>
          <p:nvPr/>
        </p:nvSpPr>
        <p:spPr>
          <a:xfrm>
            <a:off x="404936" y="1466137"/>
            <a:ext cx="4100389" cy="4354983"/>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spcBef>
                <a:spcPts val="300"/>
              </a:spcBef>
              <a:spcAft>
                <a:spcPts val="300"/>
              </a:spcAft>
              <a:buClr>
                <a:srgbClr val="918C55"/>
              </a:buClr>
              <a:buFont typeface="Wingdings" panose="05000000000000000000" pitchFamily="2" charset="2"/>
              <a:buChar char="§"/>
            </a:pPr>
            <a:r>
              <a:rPr lang="en-AU" sz="1200" b="1" dirty="0">
                <a:latin typeface="Arial"/>
                <a:cs typeface="Arial"/>
              </a:rPr>
              <a:t>High-Grade Production History:</a:t>
            </a:r>
            <a:r>
              <a:rPr lang="en-AU" sz="1200" dirty="0">
                <a:latin typeface="Arial"/>
                <a:cs typeface="Arial"/>
              </a:rPr>
              <a:t> Omega Pit previously produced </a:t>
            </a:r>
            <a:r>
              <a:rPr lang="en-AU" sz="1200" b="1" dirty="0">
                <a:latin typeface="Arial"/>
                <a:cs typeface="Arial"/>
              </a:rPr>
              <a:t>44koz @ 5.4g/t</a:t>
            </a:r>
            <a:r>
              <a:rPr lang="en-AU" sz="1200" dirty="0">
                <a:latin typeface="Arial"/>
                <a:cs typeface="Arial"/>
              </a:rPr>
              <a:t>, while the Omega Underground delivered </a:t>
            </a:r>
            <a:r>
              <a:rPr lang="en-AU" sz="1200" b="1" dirty="0">
                <a:latin typeface="Arial"/>
                <a:cs typeface="Arial"/>
              </a:rPr>
              <a:t>40koz @ 5.3g/t</a:t>
            </a:r>
            <a:r>
              <a:rPr lang="en-AU" sz="1200" dirty="0">
                <a:latin typeface="Arial"/>
                <a:cs typeface="Arial"/>
              </a:rPr>
              <a:t>, demonstrating consistent high-grade mineralisation across previous mining phases</a:t>
            </a:r>
          </a:p>
          <a:p>
            <a:pPr marL="285750" indent="-285750">
              <a:spcBef>
                <a:spcPts val="1200"/>
              </a:spcBef>
              <a:spcAft>
                <a:spcPts val="300"/>
              </a:spcAft>
              <a:buClr>
                <a:srgbClr val="918C55"/>
              </a:buClr>
              <a:buFont typeface="Wingdings" panose="05000000000000000000" pitchFamily="2" charset="2"/>
              <a:buChar char="§"/>
            </a:pPr>
            <a:r>
              <a:rPr lang="en-AU" sz="1200" b="1" dirty="0">
                <a:latin typeface="Arial"/>
                <a:cs typeface="Arial"/>
              </a:rPr>
              <a:t>Drilling planned at Omega to follow up historical drilling intercepts not mined</a:t>
            </a:r>
          </a:p>
          <a:p>
            <a:pPr marL="542925" lvl="1" indent="-276225" defTabSz="942975">
              <a:spcBef>
                <a:spcPts val="300"/>
              </a:spcBef>
              <a:spcAft>
                <a:spcPts val="300"/>
              </a:spcAft>
              <a:buClr>
                <a:srgbClr val="918C55"/>
              </a:buClr>
              <a:buFont typeface="Wingdings" panose="05000000000000000000" pitchFamily="2" charset="2"/>
              <a:buChar char="§"/>
            </a:pPr>
            <a:r>
              <a:rPr lang="en-AU" sz="1200" dirty="0">
                <a:latin typeface="Arial"/>
                <a:cs typeface="Arial"/>
              </a:rPr>
              <a:t>Omega down-plunge extensions including:</a:t>
            </a:r>
          </a:p>
          <a:p>
            <a:pPr marL="895350" lvl="2" indent="-352425" defTabSz="942975">
              <a:spcBef>
                <a:spcPts val="400"/>
              </a:spcBef>
              <a:spcAft>
                <a:spcPts val="400"/>
              </a:spcAft>
              <a:buClr>
                <a:srgbClr val="918C55"/>
              </a:buClr>
              <a:buFont typeface="Wingdings" panose="05000000000000000000" pitchFamily="2" charset="2"/>
              <a:buChar char="§"/>
            </a:pPr>
            <a:r>
              <a:rPr lang="fr-FR" sz="1200" b="1" dirty="0">
                <a:latin typeface="Arial"/>
                <a:cs typeface="Arial"/>
              </a:rPr>
              <a:t>30m @ 21.1g/t Au from 57m </a:t>
            </a:r>
          </a:p>
          <a:p>
            <a:pPr marL="895350" lvl="2" indent="-352425" defTabSz="942975">
              <a:spcBef>
                <a:spcPts val="400"/>
              </a:spcBef>
              <a:spcAft>
                <a:spcPts val="400"/>
              </a:spcAft>
              <a:buClr>
                <a:srgbClr val="918C55"/>
              </a:buClr>
              <a:buFont typeface="Wingdings" panose="05000000000000000000" pitchFamily="2" charset="2"/>
              <a:buChar char="§"/>
            </a:pPr>
            <a:r>
              <a:rPr lang="fr-FR" sz="1200" dirty="0">
                <a:latin typeface="Arial"/>
                <a:cs typeface="Arial"/>
              </a:rPr>
              <a:t>13m @ 10.8g/t Au from 122m</a:t>
            </a:r>
          </a:p>
          <a:p>
            <a:pPr marL="895350" lvl="2" indent="-352425" defTabSz="942975">
              <a:spcBef>
                <a:spcPts val="400"/>
              </a:spcBef>
              <a:spcAft>
                <a:spcPts val="400"/>
              </a:spcAft>
              <a:buClr>
                <a:srgbClr val="918C55"/>
              </a:buClr>
              <a:buFont typeface="Wingdings" panose="05000000000000000000" pitchFamily="2" charset="2"/>
              <a:buChar char="§"/>
            </a:pPr>
            <a:r>
              <a:rPr lang="fr-FR" sz="1200" dirty="0">
                <a:latin typeface="Arial"/>
                <a:cs typeface="Arial"/>
              </a:rPr>
              <a:t>24m @ 6.1g/t Au from 50m</a:t>
            </a:r>
          </a:p>
          <a:p>
            <a:pPr marL="895350" lvl="2" indent="-352425" defTabSz="942975">
              <a:spcBef>
                <a:spcPts val="400"/>
              </a:spcBef>
              <a:spcAft>
                <a:spcPts val="400"/>
              </a:spcAft>
              <a:buClr>
                <a:srgbClr val="918C55"/>
              </a:buClr>
              <a:buFont typeface="Wingdings" panose="05000000000000000000" pitchFamily="2" charset="2"/>
              <a:buChar char="§"/>
            </a:pPr>
            <a:r>
              <a:rPr lang="fr-FR" sz="1200" dirty="0">
                <a:latin typeface="Arial"/>
                <a:cs typeface="Arial"/>
              </a:rPr>
              <a:t>10m @ 10.4g/t Au from 127m</a:t>
            </a:r>
          </a:p>
          <a:p>
            <a:pPr marL="895350" lvl="2" indent="-352425" defTabSz="942975">
              <a:spcBef>
                <a:spcPts val="400"/>
              </a:spcBef>
              <a:spcAft>
                <a:spcPts val="400"/>
              </a:spcAft>
              <a:buClr>
                <a:srgbClr val="918C55"/>
              </a:buClr>
              <a:buFont typeface="Wingdings" panose="05000000000000000000" pitchFamily="2" charset="2"/>
              <a:buChar char="§"/>
            </a:pPr>
            <a:r>
              <a:rPr lang="fr-FR" sz="1200" dirty="0">
                <a:latin typeface="Arial"/>
                <a:cs typeface="Arial"/>
              </a:rPr>
              <a:t>14m @ 7.1g/t Au from 112m</a:t>
            </a:r>
          </a:p>
          <a:p>
            <a:pPr marL="895350" lvl="2" indent="-352425" defTabSz="942975">
              <a:spcBef>
                <a:spcPts val="400"/>
              </a:spcBef>
              <a:spcAft>
                <a:spcPts val="400"/>
              </a:spcAft>
              <a:buClr>
                <a:srgbClr val="918C55"/>
              </a:buClr>
              <a:buFont typeface="Wingdings" panose="05000000000000000000" pitchFamily="2" charset="2"/>
              <a:buChar char="§"/>
            </a:pPr>
            <a:r>
              <a:rPr lang="fr-FR" sz="1200" dirty="0">
                <a:latin typeface="Arial"/>
                <a:cs typeface="Arial"/>
              </a:rPr>
              <a:t>22m @ 3.7g/t Au from 76m</a:t>
            </a:r>
          </a:p>
        </p:txBody>
      </p:sp>
      <p:pic>
        <p:nvPicPr>
          <p:cNvPr id="14" name="Picture 2" descr="Horizon Gold Limited - Horizon Gold">
            <a:extLst>
              <a:ext uri="{FF2B5EF4-FFF2-40B4-BE49-F238E27FC236}">
                <a16:creationId xmlns:a16="http://schemas.microsoft.com/office/drawing/2014/main" id="{57663DED-6E76-7450-819B-37B471F29A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6EBDCEC-D2D4-73EA-B413-28279F9023D1}"/>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2">
            <a:extLst>
              <a:ext uri="{FF2B5EF4-FFF2-40B4-BE49-F238E27FC236}">
                <a16:creationId xmlns:a16="http://schemas.microsoft.com/office/drawing/2014/main" id="{1FAC4001-85FE-B93E-DC19-EB13FFBEC4FB}"/>
              </a:ext>
            </a:extLst>
          </p:cNvPr>
          <p:cNvSpPr txBox="1">
            <a:spLocks/>
          </p:cNvSpPr>
          <p:nvPr/>
        </p:nvSpPr>
        <p:spPr>
          <a:xfrm>
            <a:off x="404936" y="6338207"/>
            <a:ext cx="11036682" cy="434600"/>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900" dirty="0">
                <a:solidFill>
                  <a:schemeClr val="tx1">
                    <a:lumMod val="50000"/>
                    <a:lumOff val="50000"/>
                  </a:schemeClr>
                </a:solidFill>
                <a:latin typeface="Arial"/>
                <a:cs typeface="Arial"/>
              </a:rPr>
              <a:t>Source: </a:t>
            </a:r>
            <a:r>
              <a:rPr lang="en-US" sz="900" dirty="0">
                <a:solidFill>
                  <a:schemeClr val="tx1">
                    <a:lumMod val="50000"/>
                    <a:lumOff val="50000"/>
                  </a:schemeClr>
                </a:solidFill>
                <a:latin typeface="Arial"/>
                <a:cs typeface="Arial"/>
              </a:rPr>
              <a:t>Refer to Horizon Gold Limited ASX announcement titled “Gum Creek Geological Review” dated 15 February 2021 for drilling intercept information. </a:t>
            </a:r>
            <a:r>
              <a:rPr lang="en-AU" sz="900" dirty="0">
                <a:solidFill>
                  <a:schemeClr val="tx1">
                    <a:lumMod val="50000"/>
                    <a:lumOff val="50000"/>
                  </a:schemeClr>
                </a:solidFill>
                <a:latin typeface="Arial"/>
                <a:cs typeface="Arial"/>
              </a:rPr>
              <a:t>Historical production data has been sourced from:</a:t>
            </a:r>
            <a:r>
              <a:rPr lang="en-US" sz="900" dirty="0">
                <a:solidFill>
                  <a:schemeClr val="tx1">
                    <a:lumMod val="50000"/>
                    <a:lumOff val="50000"/>
                  </a:schemeClr>
                </a:solidFill>
                <a:latin typeface="Arial"/>
                <a:cs typeface="Arial"/>
              </a:rPr>
              <a:t> Ross, D I and Smith, D W, 1998. Omega gold deposit, Gidgee, in Geology of Australian and Papua New Guinean Mineral Deposits (Eds: D A Berkman and D H Mackenzie), pp 119–122 (The Australasian Institute of Mining and Metallurgy: Melbourne).</a:t>
            </a:r>
            <a:endParaRPr lang="en-AU" sz="900" dirty="0">
              <a:solidFill>
                <a:schemeClr val="tx1">
                  <a:lumMod val="50000"/>
                  <a:lumOff val="50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41C4B79D-4016-5380-058F-49AF23169D6E}"/>
              </a:ext>
            </a:extLst>
          </p:cNvPr>
          <p:cNvGraphicFramePr>
            <a:graphicFrameLocks noGrp="1"/>
          </p:cNvGraphicFramePr>
          <p:nvPr>
            <p:custDataLst>
              <p:tags r:id="rId1"/>
            </p:custDataLst>
            <p:extLst>
              <p:ext uri="{D42A27DB-BD31-4B8C-83A1-F6EECF244321}">
                <p14:modId xmlns:p14="http://schemas.microsoft.com/office/powerpoint/2010/main" val="1016860677"/>
              </p:ext>
            </p:extLst>
          </p:nvPr>
        </p:nvGraphicFramePr>
        <p:xfrm>
          <a:off x="404934" y="913054"/>
          <a:ext cx="3957515" cy="360680"/>
        </p:xfrm>
        <a:graphic>
          <a:graphicData uri="http://schemas.openxmlformats.org/drawingml/2006/table">
            <a:tbl>
              <a:tblPr firstRow="1" bandRow="1">
                <a:tableStyleId>{5C22544A-7EE6-4342-B048-85BDC9FD1C3A}</a:tableStyleId>
              </a:tblPr>
              <a:tblGrid>
                <a:gridCol w="3957515">
                  <a:extLst>
                    <a:ext uri="{9D8B030D-6E8A-4147-A177-3AD203B41FA5}">
                      <a16:colId xmlns:a16="http://schemas.microsoft.com/office/drawing/2014/main" val="1252281434"/>
                    </a:ext>
                  </a:extLst>
                </a:gridCol>
              </a:tblGrid>
              <a:tr h="0">
                <a:tc>
                  <a:txBody>
                    <a:bodyPr/>
                    <a:lstStyle/>
                    <a:p>
                      <a:r>
                        <a:rPr lang="en-AU" sz="1600" dirty="0">
                          <a:solidFill>
                            <a:srgbClr val="0C3553"/>
                          </a:solidFill>
                          <a:latin typeface="Arial" panose="020B0604020202020204" pitchFamily="34" charset="0"/>
                          <a:cs typeface="Arial" panose="020B0604020202020204" pitchFamily="34" charset="0"/>
                        </a:rPr>
                        <a:t>High-grade exploration potential</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pic>
        <p:nvPicPr>
          <p:cNvPr id="10" name="Picture 9" descr="A map of minerals and minerals&#10;&#10;AI-generated content may be incorrect.">
            <a:extLst>
              <a:ext uri="{FF2B5EF4-FFF2-40B4-BE49-F238E27FC236}">
                <a16:creationId xmlns:a16="http://schemas.microsoft.com/office/drawing/2014/main" id="{B68CFA41-DD19-9EB8-0056-A2C252874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312" y="1022529"/>
            <a:ext cx="7315752" cy="5138041"/>
          </a:xfrm>
          <a:prstGeom prst="rect">
            <a:avLst/>
          </a:prstGeom>
        </p:spPr>
      </p:pic>
    </p:spTree>
    <p:extLst>
      <p:ext uri="{BB962C8B-B14F-4D97-AF65-F5344CB8AC3E}">
        <p14:creationId xmlns:p14="http://schemas.microsoft.com/office/powerpoint/2010/main" val="1097487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E529E-DD19-C520-BB88-D51AAFCE65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A86992-5CA0-5FC2-8379-C8E97D346E43}"/>
              </a:ext>
            </a:extLst>
          </p:cNvPr>
          <p:cNvSpPr txBox="1">
            <a:spLocks/>
          </p:cNvSpPr>
          <p:nvPr/>
        </p:nvSpPr>
        <p:spPr>
          <a:xfrm>
            <a:off x="404935" y="216120"/>
            <a:ext cx="9824400" cy="687611"/>
          </a:xfrm>
          <a:prstGeom prst="rect">
            <a:avLst/>
          </a:prstGeom>
        </p:spPr>
        <p:txBody>
          <a:bodyPr lIns="91440" tIns="45720" rIns="91440" bIns="45720" anchor="t">
            <a:noAutofit/>
          </a:bodyPr>
          <a:lstStyle>
            <a:defPPr>
              <a:defRPr lang="en-US"/>
            </a:defPPr>
            <a:lvl1pPr defTabSz="914400">
              <a:lnSpc>
                <a:spcPct val="90000"/>
              </a:lnSpc>
              <a:spcBef>
                <a:spcPct val="0"/>
              </a:spcBef>
              <a:buNone/>
              <a:defRPr sz="4400">
                <a:solidFill>
                  <a:srgbClr val="0C3553"/>
                </a:solidFill>
                <a:latin typeface="Impact" panose="020B0806030902050204" pitchFamily="34" charset="0"/>
                <a:ea typeface="+mj-ea"/>
                <a:cs typeface="+mj-cs"/>
              </a:defRPr>
            </a:lvl1pPr>
          </a:lstStyle>
          <a:p>
            <a:r>
              <a:rPr lang="en-AU" sz="4300">
                <a:latin typeface="Impact"/>
              </a:rPr>
              <a:t>Wilsons – High Grade U/G Optionality</a:t>
            </a:r>
          </a:p>
        </p:txBody>
      </p:sp>
      <p:cxnSp>
        <p:nvCxnSpPr>
          <p:cNvPr id="8" name="Straight Connector 7">
            <a:extLst>
              <a:ext uri="{FF2B5EF4-FFF2-40B4-BE49-F238E27FC236}">
                <a16:creationId xmlns:a16="http://schemas.microsoft.com/office/drawing/2014/main" id="{6AA857A4-A414-8F65-9162-FF9FC549CF16}"/>
              </a:ext>
            </a:extLst>
          </p:cNvPr>
          <p:cNvCxnSpPr>
            <a:cxnSpLocks/>
          </p:cNvCxnSpPr>
          <p:nvPr/>
        </p:nvCxnSpPr>
        <p:spPr>
          <a:xfrm>
            <a:off x="404936" y="895452"/>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8F9BA9-61E0-52A4-13DC-E88D125ABB9F}"/>
              </a:ext>
            </a:extLst>
          </p:cNvPr>
          <p:cNvCxnSpPr>
            <a:cxnSpLocks/>
          </p:cNvCxnSpPr>
          <p:nvPr/>
        </p:nvCxnSpPr>
        <p:spPr>
          <a:xfrm>
            <a:off x="404935" y="6305649"/>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sp>
        <p:nvSpPr>
          <p:cNvPr id="12" name="Slide Number Placeholder 55">
            <a:extLst>
              <a:ext uri="{FF2B5EF4-FFF2-40B4-BE49-F238E27FC236}">
                <a16:creationId xmlns:a16="http://schemas.microsoft.com/office/drawing/2014/main" id="{0A41898C-75B7-7905-FFF3-9F42226C7615}"/>
              </a:ext>
            </a:extLst>
          </p:cNvPr>
          <p:cNvSpPr>
            <a:spLocks noGrp="1"/>
          </p:cNvSpPr>
          <p:nvPr>
            <p:ph type="sldNum" sz="quarter" idx="12"/>
          </p:nvPr>
        </p:nvSpPr>
        <p:spPr>
          <a:xfrm>
            <a:off x="11441617" y="6338206"/>
            <a:ext cx="346518" cy="365125"/>
          </a:xfrm>
        </p:spPr>
        <p:txBody>
          <a:bodyPr/>
          <a:lstStyle/>
          <a:p>
            <a:fld id="{6B2FE139-BF3E-4C87-A3AC-2A06C2C9A6C4}" type="slidenum">
              <a:rPr lang="en-AU" smtClean="0">
                <a:solidFill>
                  <a:schemeClr val="tx1">
                    <a:lumMod val="50000"/>
                    <a:lumOff val="50000"/>
                  </a:schemeClr>
                </a:solidFill>
              </a:rPr>
              <a:pPr/>
              <a:t>11</a:t>
            </a:fld>
            <a:endParaRPr lang="en-AU">
              <a:solidFill>
                <a:schemeClr val="tx1">
                  <a:lumMod val="50000"/>
                  <a:lumOff val="50000"/>
                </a:schemeClr>
              </a:solidFill>
            </a:endParaRPr>
          </a:p>
        </p:txBody>
      </p:sp>
      <p:sp>
        <p:nvSpPr>
          <p:cNvPr id="7" name="Title 2">
            <a:extLst>
              <a:ext uri="{FF2B5EF4-FFF2-40B4-BE49-F238E27FC236}">
                <a16:creationId xmlns:a16="http://schemas.microsoft.com/office/drawing/2014/main" id="{8C65056A-94D1-596C-5ADC-87AD5B453C90}"/>
              </a:ext>
            </a:extLst>
          </p:cNvPr>
          <p:cNvSpPr txBox="1">
            <a:spLocks/>
          </p:cNvSpPr>
          <p:nvPr/>
        </p:nvSpPr>
        <p:spPr>
          <a:xfrm>
            <a:off x="404936" y="1370888"/>
            <a:ext cx="7529389" cy="2225680"/>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spcBef>
                <a:spcPts val="300"/>
              </a:spcBef>
              <a:spcAft>
                <a:spcPts val="300"/>
              </a:spcAft>
              <a:buClr>
                <a:srgbClr val="918C55"/>
              </a:buClr>
              <a:buFont typeface="Wingdings" panose="05000000000000000000" pitchFamily="2" charset="2"/>
              <a:buChar char="§"/>
            </a:pPr>
            <a:r>
              <a:rPr lang="en-AU" sz="1200" b="1" dirty="0">
                <a:latin typeface="Arial"/>
                <a:cs typeface="Arial"/>
              </a:rPr>
              <a:t>Large, High-Grade Sulphide Resource Not Yet in Development Plan: </a:t>
            </a:r>
            <a:r>
              <a:rPr lang="en-AU" sz="1200" dirty="0">
                <a:latin typeface="Arial"/>
                <a:cs typeface="Arial"/>
              </a:rPr>
              <a:t>Wilsons hosts a </a:t>
            </a:r>
            <a:r>
              <a:rPr lang="en-AU" sz="1200" b="1" dirty="0">
                <a:latin typeface="Arial"/>
                <a:cs typeface="Arial"/>
              </a:rPr>
              <a:t>400koz resource @ 4.31g/t</a:t>
            </a:r>
            <a:r>
              <a:rPr lang="en-AU" sz="1200" dirty="0">
                <a:latin typeface="Arial"/>
                <a:cs typeface="Arial"/>
              </a:rPr>
              <a:t> (97% Indicated)*, offering a significant inventory of high-grade gold not currently included in the Scoping or Feasibility Studies.</a:t>
            </a:r>
          </a:p>
          <a:p>
            <a:pPr marL="285750" indent="-285750">
              <a:spcBef>
                <a:spcPts val="300"/>
              </a:spcBef>
              <a:spcAft>
                <a:spcPts val="300"/>
              </a:spcAft>
              <a:buClr>
                <a:srgbClr val="918C55"/>
              </a:buClr>
              <a:buFont typeface="Wingdings" panose="05000000000000000000" pitchFamily="2" charset="2"/>
              <a:buChar char="§"/>
            </a:pPr>
            <a:r>
              <a:rPr lang="en-AU" sz="1200" b="1" dirty="0">
                <a:latin typeface="Arial"/>
                <a:cs typeface="Arial"/>
              </a:rPr>
              <a:t>Outstanding Historical Intercepts Indicate Depth Continuity: </a:t>
            </a:r>
            <a:r>
              <a:rPr lang="en-AU" sz="1200" dirty="0">
                <a:latin typeface="Arial"/>
                <a:cs typeface="Arial"/>
              </a:rPr>
              <a:t>Historical diamond drilling has returned strong down-plunge results, supporting the view that mineralisation continues at depth and may be expanded with further drilling.</a:t>
            </a:r>
          </a:p>
          <a:p>
            <a:pPr marL="285750" indent="-285750">
              <a:spcBef>
                <a:spcPts val="300"/>
              </a:spcBef>
              <a:spcAft>
                <a:spcPts val="300"/>
              </a:spcAft>
              <a:buClr>
                <a:srgbClr val="918C55"/>
              </a:buClr>
              <a:buFont typeface="Wingdings" panose="05000000000000000000" pitchFamily="2" charset="2"/>
              <a:buChar char="§"/>
            </a:pPr>
            <a:r>
              <a:rPr lang="en-AU" sz="1200" b="1" dirty="0">
                <a:latin typeface="Arial"/>
                <a:cs typeface="Arial"/>
              </a:rPr>
              <a:t>Metallurgy Well Understood: </a:t>
            </a:r>
            <a:r>
              <a:rPr lang="en-AU" sz="1200" dirty="0">
                <a:latin typeface="Arial"/>
                <a:cs typeface="Arial"/>
              </a:rPr>
              <a:t>Test work has delivered strong gold recoveries of </a:t>
            </a:r>
            <a:r>
              <a:rPr lang="en-AU" sz="1200" b="1" dirty="0">
                <a:latin typeface="Arial"/>
                <a:cs typeface="Arial"/>
              </a:rPr>
              <a:t>87–90%</a:t>
            </a:r>
            <a:r>
              <a:rPr lang="en-AU" sz="1200" dirty="0">
                <a:latin typeface="Arial"/>
                <a:cs typeface="Arial"/>
              </a:rPr>
              <a:t>, with conventional processing routes for refractory ore applicable (Albion process). This supports the optionality to integrate Wilsons into the Gum Creek development or toll treating at a later stage.</a:t>
            </a:r>
          </a:p>
          <a:p>
            <a:pPr marL="285750" indent="-285750">
              <a:spcBef>
                <a:spcPts val="300"/>
              </a:spcBef>
              <a:spcAft>
                <a:spcPts val="300"/>
              </a:spcAft>
              <a:buClr>
                <a:srgbClr val="918C55"/>
              </a:buClr>
              <a:buFont typeface="Wingdings" panose="05000000000000000000" pitchFamily="2" charset="2"/>
              <a:buChar char="§"/>
            </a:pPr>
            <a:r>
              <a:rPr lang="en-AU" sz="1200" b="1" dirty="0">
                <a:latin typeface="Arial"/>
                <a:cs typeface="Arial"/>
              </a:rPr>
              <a:t>Permitting Advantage: </a:t>
            </a:r>
            <a:r>
              <a:rPr lang="en-AU" sz="1200" dirty="0">
                <a:latin typeface="Arial"/>
                <a:cs typeface="Arial"/>
              </a:rPr>
              <a:t>Like the broader project resources, Wilsons sits on granted mining leases, with a history of exploration and development that streamlines future permitting or restart pathways.</a:t>
            </a:r>
          </a:p>
        </p:txBody>
      </p:sp>
      <p:pic>
        <p:nvPicPr>
          <p:cNvPr id="14" name="Picture 2" descr="Horizon Gold Limited - Horizon Gold">
            <a:extLst>
              <a:ext uri="{FF2B5EF4-FFF2-40B4-BE49-F238E27FC236}">
                <a16:creationId xmlns:a16="http://schemas.microsoft.com/office/drawing/2014/main" id="{1150A103-6D26-E113-7551-58152CA619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90896B59-36B2-20F4-E041-F26BEDE25470}"/>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311A502-5E5A-72AC-1BD2-79E282678258}"/>
              </a:ext>
            </a:extLst>
          </p:cNvPr>
          <p:cNvPicPr>
            <a:picLocks noChangeAspect="1"/>
          </p:cNvPicPr>
          <p:nvPr/>
        </p:nvPicPr>
        <p:blipFill>
          <a:blip r:embed="rId4"/>
          <a:stretch>
            <a:fillRect/>
          </a:stretch>
        </p:blipFill>
        <p:spPr>
          <a:xfrm>
            <a:off x="8260867" y="949296"/>
            <a:ext cx="3526198" cy="5306814"/>
          </a:xfrm>
          <a:prstGeom prst="rect">
            <a:avLst/>
          </a:prstGeom>
        </p:spPr>
      </p:pic>
      <p:sp>
        <p:nvSpPr>
          <p:cNvPr id="4" name="Title 2">
            <a:extLst>
              <a:ext uri="{FF2B5EF4-FFF2-40B4-BE49-F238E27FC236}">
                <a16:creationId xmlns:a16="http://schemas.microsoft.com/office/drawing/2014/main" id="{84051E76-BC4C-DD1C-CC34-582656BB979F}"/>
              </a:ext>
            </a:extLst>
          </p:cNvPr>
          <p:cNvSpPr txBox="1">
            <a:spLocks/>
          </p:cNvSpPr>
          <p:nvPr/>
        </p:nvSpPr>
        <p:spPr>
          <a:xfrm>
            <a:off x="404936" y="6338207"/>
            <a:ext cx="10720264" cy="434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900" dirty="0">
                <a:solidFill>
                  <a:schemeClr val="tx1">
                    <a:lumMod val="50000"/>
                    <a:lumOff val="50000"/>
                  </a:schemeClr>
                </a:solidFill>
                <a:latin typeface="Arial" panose="020B0604020202020204" pitchFamily="34" charset="0"/>
                <a:cs typeface="Arial" panose="020B0604020202020204" pitchFamily="34" charset="0"/>
              </a:rPr>
              <a:t>Source: * </a:t>
            </a:r>
            <a:r>
              <a:rPr lang="en-US" sz="900" dirty="0">
                <a:solidFill>
                  <a:schemeClr val="tx1">
                    <a:lumMod val="50000"/>
                    <a:lumOff val="50000"/>
                  </a:schemeClr>
                </a:solidFill>
                <a:latin typeface="Arial" panose="020B0604020202020204" pitchFamily="34" charset="0"/>
                <a:cs typeface="Arial" panose="020B0604020202020204" pitchFamily="34" charset="0"/>
              </a:rPr>
              <a:t>Refer to Horizon Gold Limited ASX announcement titled “Gum Creek Project Resource Update" dated 4 November 2025.</a:t>
            </a:r>
          </a:p>
          <a:p>
            <a:r>
              <a:rPr lang="en-US" sz="900" dirty="0">
                <a:solidFill>
                  <a:schemeClr val="tx1">
                    <a:lumMod val="50000"/>
                    <a:lumOff val="50000"/>
                  </a:schemeClr>
                </a:solidFill>
                <a:latin typeface="Arial" panose="020B0604020202020204" pitchFamily="34" charset="0"/>
                <a:cs typeface="Arial" panose="020B0604020202020204" pitchFamily="34" charset="0"/>
              </a:rPr>
              <a:t>Refer to Panoramic Resources Limited ASX Announcements titled “Corporate Strategy and positive gold results” dated 27 June 2016 for metallurgy information &amp; titled “Quarterly Report for the period ending 30 September 2013” dated 21 October 2013 for cross section information</a:t>
            </a:r>
          </a:p>
        </p:txBody>
      </p:sp>
      <p:graphicFrame>
        <p:nvGraphicFramePr>
          <p:cNvPr id="9" name="Table 8">
            <a:extLst>
              <a:ext uri="{FF2B5EF4-FFF2-40B4-BE49-F238E27FC236}">
                <a16:creationId xmlns:a16="http://schemas.microsoft.com/office/drawing/2014/main" id="{7508B238-E659-A28A-A9A1-521E222A2D61}"/>
              </a:ext>
            </a:extLst>
          </p:cNvPr>
          <p:cNvGraphicFramePr>
            <a:graphicFrameLocks noGrp="1"/>
          </p:cNvGraphicFramePr>
          <p:nvPr>
            <p:custDataLst>
              <p:tags r:id="rId1"/>
            </p:custDataLst>
            <p:extLst>
              <p:ext uri="{D42A27DB-BD31-4B8C-83A1-F6EECF244321}">
                <p14:modId xmlns:p14="http://schemas.microsoft.com/office/powerpoint/2010/main" val="2605076853"/>
              </p:ext>
            </p:extLst>
          </p:nvPr>
        </p:nvGraphicFramePr>
        <p:xfrm>
          <a:off x="404934" y="913054"/>
          <a:ext cx="7529388" cy="360680"/>
        </p:xfrm>
        <a:graphic>
          <a:graphicData uri="http://schemas.openxmlformats.org/drawingml/2006/table">
            <a:tbl>
              <a:tblPr firstRow="1" bandRow="1">
                <a:tableStyleId>{5C22544A-7EE6-4342-B048-85BDC9FD1C3A}</a:tableStyleId>
              </a:tblPr>
              <a:tblGrid>
                <a:gridCol w="7529388">
                  <a:extLst>
                    <a:ext uri="{9D8B030D-6E8A-4147-A177-3AD203B41FA5}">
                      <a16:colId xmlns:a16="http://schemas.microsoft.com/office/drawing/2014/main" val="1252281434"/>
                    </a:ext>
                  </a:extLst>
                </a:gridCol>
              </a:tblGrid>
              <a:tr h="0">
                <a:tc>
                  <a:txBody>
                    <a:bodyPr/>
                    <a:lstStyle/>
                    <a:p>
                      <a:r>
                        <a:rPr lang="en-AU" sz="1600" dirty="0">
                          <a:solidFill>
                            <a:srgbClr val="0C3553"/>
                          </a:solidFill>
                          <a:latin typeface="Arial" panose="020B0604020202020204" pitchFamily="34" charset="0"/>
                          <a:cs typeface="Arial" panose="020B0604020202020204" pitchFamily="34" charset="0"/>
                        </a:rPr>
                        <a:t>Permitted, High-Grade Resource to Extend Mine Life</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pic>
        <p:nvPicPr>
          <p:cNvPr id="10" name="Picture 9" descr="A map of the earth&#10;&#10;AI-generated content may be incorrect.">
            <a:extLst>
              <a:ext uri="{FF2B5EF4-FFF2-40B4-BE49-F238E27FC236}">
                <a16:creationId xmlns:a16="http://schemas.microsoft.com/office/drawing/2014/main" id="{2CAD93B6-2A99-2B8C-4316-C9E5B9A50B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3497" y="3519888"/>
            <a:ext cx="5229225" cy="2736222"/>
          </a:xfrm>
          <a:prstGeom prst="rect">
            <a:avLst/>
          </a:prstGeom>
        </p:spPr>
      </p:pic>
    </p:spTree>
    <p:extLst>
      <p:ext uri="{BB962C8B-B14F-4D97-AF65-F5344CB8AC3E}">
        <p14:creationId xmlns:p14="http://schemas.microsoft.com/office/powerpoint/2010/main" val="1419959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8CE48-5EAA-9CC7-7944-3CE6612F1B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6278F1-010B-651D-6BC9-09972616A647}"/>
              </a:ext>
            </a:extLst>
          </p:cNvPr>
          <p:cNvSpPr txBox="1">
            <a:spLocks/>
          </p:cNvSpPr>
          <p:nvPr/>
        </p:nvSpPr>
        <p:spPr>
          <a:xfrm>
            <a:off x="404934" y="216120"/>
            <a:ext cx="11558466" cy="687611"/>
          </a:xfrm>
          <a:prstGeom prst="rect">
            <a:avLst/>
          </a:prstGeom>
        </p:spPr>
        <p:txBody>
          <a:bodyPr anchor="ctr" anchorCtr="0">
            <a:noAutofit/>
          </a:bodyPr>
          <a:lstStyle>
            <a:defPPr>
              <a:defRPr lang="en-US"/>
            </a:defPPr>
            <a:lvl1pPr defTabSz="914400">
              <a:lnSpc>
                <a:spcPct val="90000"/>
              </a:lnSpc>
              <a:spcBef>
                <a:spcPct val="0"/>
              </a:spcBef>
              <a:buNone/>
              <a:defRPr sz="4400">
                <a:solidFill>
                  <a:srgbClr val="0C3553"/>
                </a:solidFill>
                <a:latin typeface="Impact" panose="020B0806030902050204" pitchFamily="34" charset="0"/>
                <a:ea typeface="+mj-ea"/>
                <a:cs typeface="+mj-cs"/>
              </a:defRPr>
            </a:lvl1pPr>
          </a:lstStyle>
          <a:p>
            <a:r>
              <a:rPr lang="en-AU" sz="3200"/>
              <a:t>March 2024 Scoping Study – attractive base case economics</a:t>
            </a:r>
          </a:p>
        </p:txBody>
      </p:sp>
      <p:graphicFrame>
        <p:nvGraphicFramePr>
          <p:cNvPr id="6" name="Table 5">
            <a:extLst>
              <a:ext uri="{FF2B5EF4-FFF2-40B4-BE49-F238E27FC236}">
                <a16:creationId xmlns:a16="http://schemas.microsoft.com/office/drawing/2014/main" id="{D4712790-2783-00DE-E83A-7E7D785D5ADB}"/>
              </a:ext>
            </a:extLst>
          </p:cNvPr>
          <p:cNvGraphicFramePr>
            <a:graphicFrameLocks noGrp="1"/>
          </p:cNvGraphicFramePr>
          <p:nvPr>
            <p:custDataLst>
              <p:tags r:id="rId1"/>
            </p:custDataLst>
            <p:extLst>
              <p:ext uri="{D42A27DB-BD31-4B8C-83A1-F6EECF244321}">
                <p14:modId xmlns:p14="http://schemas.microsoft.com/office/powerpoint/2010/main" val="1257598335"/>
              </p:ext>
            </p:extLst>
          </p:nvPr>
        </p:nvGraphicFramePr>
        <p:xfrm>
          <a:off x="404935" y="922579"/>
          <a:ext cx="5544000" cy="360680"/>
        </p:xfrm>
        <a:graphic>
          <a:graphicData uri="http://schemas.openxmlformats.org/drawingml/2006/table">
            <a:tbl>
              <a:tblPr firstRow="1" bandRow="1">
                <a:tableStyleId>{5C22544A-7EE6-4342-B048-85BDC9FD1C3A}</a:tableStyleId>
              </a:tblPr>
              <a:tblGrid>
                <a:gridCol w="5544000">
                  <a:extLst>
                    <a:ext uri="{9D8B030D-6E8A-4147-A177-3AD203B41FA5}">
                      <a16:colId xmlns:a16="http://schemas.microsoft.com/office/drawing/2014/main" val="1252281434"/>
                    </a:ext>
                  </a:extLst>
                </a:gridCol>
              </a:tblGrid>
              <a:tr h="0">
                <a:tc>
                  <a:txBody>
                    <a:bodyPr/>
                    <a:lstStyle/>
                    <a:p>
                      <a:pPr marL="0" algn="l" defTabSz="914400" rtl="0" eaLnBrk="1" latinLnBrk="0" hangingPunct="1"/>
                      <a:r>
                        <a:rPr lang="en-AU" sz="1600" b="1" kern="1200" dirty="0">
                          <a:solidFill>
                            <a:srgbClr val="0C3553"/>
                          </a:solidFill>
                          <a:latin typeface="Arial" panose="020B0604020202020204" pitchFamily="34" charset="0"/>
                          <a:ea typeface="+mn-ea"/>
                          <a:cs typeface="Arial" panose="020B0604020202020204" pitchFamily="34" charset="0"/>
                        </a:rPr>
                        <a:t>Key Economic Metrics</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cxnSp>
        <p:nvCxnSpPr>
          <p:cNvPr id="8" name="Straight Connector 7">
            <a:extLst>
              <a:ext uri="{FF2B5EF4-FFF2-40B4-BE49-F238E27FC236}">
                <a16:creationId xmlns:a16="http://schemas.microsoft.com/office/drawing/2014/main" id="{E81987D6-2A69-5047-3EA7-4D5C18699BF8}"/>
              </a:ext>
            </a:extLst>
          </p:cNvPr>
          <p:cNvCxnSpPr>
            <a:cxnSpLocks/>
          </p:cNvCxnSpPr>
          <p:nvPr/>
        </p:nvCxnSpPr>
        <p:spPr>
          <a:xfrm>
            <a:off x="404936" y="895452"/>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62DF63C-B4AF-4F76-9E78-9C6283F7E726}"/>
              </a:ext>
            </a:extLst>
          </p:cNvPr>
          <p:cNvCxnSpPr>
            <a:cxnSpLocks/>
          </p:cNvCxnSpPr>
          <p:nvPr/>
        </p:nvCxnSpPr>
        <p:spPr>
          <a:xfrm>
            <a:off x="404935" y="6305649"/>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sp>
        <p:nvSpPr>
          <p:cNvPr id="12" name="Slide Number Placeholder 55">
            <a:extLst>
              <a:ext uri="{FF2B5EF4-FFF2-40B4-BE49-F238E27FC236}">
                <a16:creationId xmlns:a16="http://schemas.microsoft.com/office/drawing/2014/main" id="{BBE5E40A-D1A7-CA34-BBFE-CC59FBC3BE18}"/>
              </a:ext>
            </a:extLst>
          </p:cNvPr>
          <p:cNvSpPr>
            <a:spLocks noGrp="1"/>
          </p:cNvSpPr>
          <p:nvPr>
            <p:ph type="sldNum" sz="quarter" idx="12"/>
          </p:nvPr>
        </p:nvSpPr>
        <p:spPr>
          <a:xfrm>
            <a:off x="11441617" y="6338206"/>
            <a:ext cx="346518" cy="365125"/>
          </a:xfrm>
        </p:spPr>
        <p:txBody>
          <a:bodyPr/>
          <a:lstStyle/>
          <a:p>
            <a:fld id="{6B2FE139-BF3E-4C87-A3AC-2A06C2C9A6C4}" type="slidenum">
              <a:rPr lang="en-AU" smtClean="0">
                <a:solidFill>
                  <a:schemeClr val="tx1">
                    <a:lumMod val="50000"/>
                    <a:lumOff val="50000"/>
                  </a:schemeClr>
                </a:solidFill>
              </a:rPr>
              <a:pPr/>
              <a:t>12</a:t>
            </a:fld>
            <a:endParaRPr lang="en-AU">
              <a:solidFill>
                <a:schemeClr val="tx1">
                  <a:lumMod val="50000"/>
                  <a:lumOff val="50000"/>
                </a:schemeClr>
              </a:solidFill>
            </a:endParaRPr>
          </a:p>
        </p:txBody>
      </p:sp>
      <p:pic>
        <p:nvPicPr>
          <p:cNvPr id="14" name="Picture 2" descr="Horizon Gold Limited - Horizon Gold">
            <a:extLst>
              <a:ext uri="{FF2B5EF4-FFF2-40B4-BE49-F238E27FC236}">
                <a16:creationId xmlns:a16="http://schemas.microsoft.com/office/drawing/2014/main" id="{CD40D58F-7242-628A-7062-A54C908743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5312AC4F-45B7-FA34-FE64-190E054663C5}"/>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5" name="Table 4">
            <a:extLst>
              <a:ext uri="{FF2B5EF4-FFF2-40B4-BE49-F238E27FC236}">
                <a16:creationId xmlns:a16="http://schemas.microsoft.com/office/drawing/2014/main" id="{8E4B6843-02E6-AFE6-7C06-A65542DC8F72}"/>
              </a:ext>
            </a:extLst>
          </p:cNvPr>
          <p:cNvGraphicFramePr>
            <a:graphicFrameLocks noGrp="1"/>
          </p:cNvGraphicFramePr>
          <p:nvPr>
            <p:custDataLst>
              <p:tags r:id="rId2"/>
            </p:custDataLst>
            <p:extLst>
              <p:ext uri="{D42A27DB-BD31-4B8C-83A1-F6EECF244321}">
                <p14:modId xmlns:p14="http://schemas.microsoft.com/office/powerpoint/2010/main" val="4152254129"/>
              </p:ext>
            </p:extLst>
          </p:nvPr>
        </p:nvGraphicFramePr>
        <p:xfrm>
          <a:off x="409822" y="1492608"/>
          <a:ext cx="5539113" cy="3181410"/>
        </p:xfrm>
        <a:graphic>
          <a:graphicData uri="http://schemas.openxmlformats.org/drawingml/2006/table">
            <a:tbl>
              <a:tblPr firstRow="1" bandRow="1">
                <a:tableStyleId>{F2DE63D5-997A-4646-A377-4702673A728D}</a:tableStyleId>
              </a:tblPr>
              <a:tblGrid>
                <a:gridCol w="2774249">
                  <a:extLst>
                    <a:ext uri="{9D8B030D-6E8A-4147-A177-3AD203B41FA5}">
                      <a16:colId xmlns:a16="http://schemas.microsoft.com/office/drawing/2014/main" val="2731059978"/>
                    </a:ext>
                  </a:extLst>
                </a:gridCol>
                <a:gridCol w="1028700">
                  <a:extLst>
                    <a:ext uri="{9D8B030D-6E8A-4147-A177-3AD203B41FA5}">
                      <a16:colId xmlns:a16="http://schemas.microsoft.com/office/drawing/2014/main" val="1723269590"/>
                    </a:ext>
                  </a:extLst>
                </a:gridCol>
                <a:gridCol w="1736164">
                  <a:extLst>
                    <a:ext uri="{9D8B030D-6E8A-4147-A177-3AD203B41FA5}">
                      <a16:colId xmlns:a16="http://schemas.microsoft.com/office/drawing/2014/main" val="46871148"/>
                    </a:ext>
                  </a:extLst>
                </a:gridCol>
              </a:tblGrid>
              <a:tr h="318141">
                <a:tc>
                  <a:txBody>
                    <a:bodyPr/>
                    <a:lstStyle/>
                    <a:p>
                      <a:endParaRPr lang="en-AU" sz="1000" dirty="0">
                        <a:latin typeface="Arial" panose="020B0604020202020204" pitchFamily="34" charset="0"/>
                        <a:cs typeface="Arial" panose="020B0604020202020204" pitchFamily="34" charset="0"/>
                      </a:endParaRPr>
                    </a:p>
                  </a:txBody>
                  <a:tcPr anchor="ctr">
                    <a:lnB w="12700" cap="flat" cmpd="sng" algn="ctr">
                      <a:solidFill>
                        <a:schemeClr val="bg1">
                          <a:lumMod val="65000"/>
                        </a:schemeClr>
                      </a:solidFill>
                      <a:prstDash val="solid"/>
                      <a:round/>
                      <a:headEnd type="none" w="med" len="med"/>
                      <a:tailEnd type="none" w="med" len="med"/>
                    </a:lnB>
                    <a:solidFill>
                      <a:srgbClr val="0C3553"/>
                    </a:solidFill>
                  </a:tcPr>
                </a:tc>
                <a:tc>
                  <a:txBody>
                    <a:bodyPr/>
                    <a:lstStyle/>
                    <a:p>
                      <a:pPr algn="ctr"/>
                      <a:endParaRPr lang="en-AU" sz="1000">
                        <a:latin typeface="Arial" panose="020B0604020202020204" pitchFamily="34" charset="0"/>
                        <a:cs typeface="Arial" panose="020B0604020202020204" pitchFamily="34" charset="0"/>
                      </a:endParaRPr>
                    </a:p>
                  </a:txBody>
                  <a:tcPr anchor="ctr">
                    <a:lnB w="12700" cap="flat" cmpd="sng" algn="ctr">
                      <a:solidFill>
                        <a:schemeClr val="bg1">
                          <a:lumMod val="65000"/>
                        </a:schemeClr>
                      </a:solidFill>
                      <a:prstDash val="solid"/>
                      <a:round/>
                      <a:headEnd type="none" w="med" len="med"/>
                      <a:tailEnd type="none" w="med" len="med"/>
                    </a:lnB>
                    <a:solidFill>
                      <a:srgbClr val="0C355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AU" sz="1000">
                        <a:latin typeface="Arial" panose="020B0604020202020204" pitchFamily="34" charset="0"/>
                        <a:cs typeface="Arial" panose="020B0604020202020204" pitchFamily="34" charset="0"/>
                      </a:endParaRPr>
                    </a:p>
                  </a:txBody>
                  <a:tcPr anchor="ctr">
                    <a:lnB w="12700" cap="flat" cmpd="sng" algn="ctr">
                      <a:solidFill>
                        <a:schemeClr val="bg1">
                          <a:lumMod val="65000"/>
                        </a:schemeClr>
                      </a:solidFill>
                      <a:prstDash val="solid"/>
                      <a:round/>
                      <a:headEnd type="none" w="med" len="med"/>
                      <a:tailEnd type="none" w="med" len="med"/>
                    </a:lnB>
                    <a:solidFill>
                      <a:srgbClr val="0C3553"/>
                    </a:solidFill>
                  </a:tcPr>
                </a:tc>
                <a:extLst>
                  <a:ext uri="{0D108BD9-81ED-4DB2-BD59-A6C34878D82A}">
                    <a16:rowId xmlns:a16="http://schemas.microsoft.com/office/drawing/2014/main" val="3242048741"/>
                  </a:ext>
                </a:extLst>
              </a:tr>
              <a:tr h="318141">
                <a:tc>
                  <a:txBody>
                    <a:bodyPr/>
                    <a:lstStyle/>
                    <a:p>
                      <a:r>
                        <a:rPr lang="en-AU" sz="1000" b="1" dirty="0">
                          <a:latin typeface="Arial" panose="020B0604020202020204" pitchFamily="34" charset="0"/>
                          <a:cs typeface="Arial" panose="020B0604020202020204" pitchFamily="34" charset="0"/>
                        </a:rPr>
                        <a:t>Life of Mine</a:t>
                      </a:r>
                    </a:p>
                  </a:txBody>
                  <a:tcPr anchor="ctr">
                    <a:lnL w="12700" cap="flat" cmpd="sng" algn="ctr">
                      <a:no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AU" sz="1000" i="1" dirty="0">
                          <a:latin typeface="Arial" panose="020B0604020202020204" pitchFamily="34" charset="0"/>
                          <a:cs typeface="Arial" panose="020B0604020202020204" pitchFamily="34" charset="0"/>
                        </a:rPr>
                        <a:t>Years</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AU" sz="1000" b="1" dirty="0">
                          <a:latin typeface="Arial" panose="020B0604020202020204" pitchFamily="34" charset="0"/>
                          <a:cs typeface="Arial" panose="020B0604020202020204" pitchFamily="34" charset="0"/>
                        </a:rPr>
                        <a:t>10</a:t>
                      </a:r>
                    </a:p>
                  </a:txBody>
                  <a:tcPr anchor="ctr">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619845371"/>
                  </a:ext>
                </a:extLst>
              </a:tr>
              <a:tr h="318141">
                <a:tc>
                  <a:txBody>
                    <a:bodyPr/>
                    <a:lstStyle/>
                    <a:p>
                      <a:r>
                        <a:rPr lang="en-AU" sz="1000" b="1">
                          <a:latin typeface="Arial" panose="020B0604020202020204" pitchFamily="34" charset="0"/>
                          <a:cs typeface="Arial" panose="020B0604020202020204" pitchFamily="34" charset="0"/>
                        </a:rPr>
                        <a:t>Gold Price</a:t>
                      </a:r>
                    </a:p>
                  </a:txBody>
                  <a:tcPr anchor="ctr">
                    <a:lnL w="12700" cap="flat" cmpd="sng" algn="ctr">
                      <a:no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AU" sz="1000" i="1">
                          <a:latin typeface="Arial" panose="020B0604020202020204" pitchFamily="34" charset="0"/>
                          <a:cs typeface="Arial" panose="020B0604020202020204" pitchFamily="34" charset="0"/>
                        </a:rPr>
                        <a:t>A$/oz</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AU" sz="1000" b="1" dirty="0">
                          <a:latin typeface="Arial" panose="020B0604020202020204" pitchFamily="34" charset="0"/>
                          <a:cs typeface="Arial" panose="020B0604020202020204" pitchFamily="34" charset="0"/>
                        </a:rPr>
                        <a:t>3,300</a:t>
                      </a:r>
                    </a:p>
                  </a:txBody>
                  <a:tcPr anchor="ctr">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82001362"/>
                  </a:ext>
                </a:extLst>
              </a:tr>
              <a:tr h="318141">
                <a:tc>
                  <a:txBody>
                    <a:bodyPr/>
                    <a:lstStyle/>
                    <a:p>
                      <a:r>
                        <a:rPr lang="en-AU" sz="1000" b="1">
                          <a:latin typeface="Arial" panose="020B0604020202020204" pitchFamily="34" charset="0"/>
                          <a:cs typeface="Arial" panose="020B0604020202020204" pitchFamily="34" charset="0"/>
                        </a:rPr>
                        <a:t>Pre-production Capital Costs</a:t>
                      </a:r>
                    </a:p>
                  </a:txBody>
                  <a:tcPr anchor="ctr">
                    <a:lnL w="12700" cap="flat" cmpd="sng" algn="ctr">
                      <a:no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AU" sz="1000" i="1">
                          <a:latin typeface="Arial" panose="020B0604020202020204" pitchFamily="34" charset="0"/>
                          <a:cs typeface="Arial" panose="020B0604020202020204" pitchFamily="34" charset="0"/>
                        </a:rPr>
                        <a:t>A$m</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AU" sz="1000" b="1" dirty="0">
                          <a:latin typeface="Arial" panose="020B0604020202020204" pitchFamily="34" charset="0"/>
                          <a:cs typeface="Arial" panose="020B0604020202020204" pitchFamily="34" charset="0"/>
                        </a:rPr>
                        <a:t>239</a:t>
                      </a:r>
                    </a:p>
                  </a:txBody>
                  <a:tcPr anchor="ctr">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861568619"/>
                  </a:ext>
                </a:extLst>
              </a:tr>
              <a:tr h="318141">
                <a:tc>
                  <a:txBody>
                    <a:bodyPr/>
                    <a:lstStyle/>
                    <a:p>
                      <a:r>
                        <a:rPr lang="en-AU" sz="1000" b="1">
                          <a:latin typeface="Arial" panose="020B0604020202020204" pitchFamily="34" charset="0"/>
                          <a:cs typeface="Arial" panose="020B0604020202020204" pitchFamily="34" charset="0"/>
                        </a:rPr>
                        <a:t>LoM Capital Costs</a:t>
                      </a:r>
                    </a:p>
                  </a:txBody>
                  <a:tcPr anchor="ctr">
                    <a:lnL w="12700" cap="flat" cmpd="sng" algn="ctr">
                      <a:no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AU" sz="1000" i="1">
                          <a:latin typeface="Arial" panose="020B0604020202020204" pitchFamily="34" charset="0"/>
                          <a:cs typeface="Arial" panose="020B0604020202020204" pitchFamily="34" charset="0"/>
                        </a:rPr>
                        <a:t>A$m</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AU" sz="1000" b="1" dirty="0">
                          <a:latin typeface="Arial" panose="020B0604020202020204" pitchFamily="34" charset="0"/>
                          <a:cs typeface="Arial" panose="020B0604020202020204" pitchFamily="34" charset="0"/>
                        </a:rPr>
                        <a:t>333</a:t>
                      </a:r>
                    </a:p>
                  </a:txBody>
                  <a:tcPr anchor="ctr">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17547765"/>
                  </a:ext>
                </a:extLst>
              </a:tr>
              <a:tr h="318141">
                <a:tc>
                  <a:txBody>
                    <a:bodyPr/>
                    <a:lstStyle/>
                    <a:p>
                      <a:r>
                        <a:rPr lang="en-AU" sz="1000" b="1">
                          <a:latin typeface="Arial" panose="020B0604020202020204" pitchFamily="34" charset="0"/>
                          <a:cs typeface="Arial" panose="020B0604020202020204" pitchFamily="34" charset="0"/>
                        </a:rPr>
                        <a:t>Annual Gold Production</a:t>
                      </a:r>
                    </a:p>
                  </a:txBody>
                  <a:tcPr anchor="ctr">
                    <a:lnL w="12700" cap="flat" cmpd="sng" algn="ctr">
                      <a:no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AU" sz="1000" i="1" err="1">
                          <a:latin typeface="Arial" panose="020B0604020202020204" pitchFamily="34" charset="0"/>
                          <a:cs typeface="Arial" panose="020B0604020202020204" pitchFamily="34" charset="0"/>
                        </a:rPr>
                        <a:t>koz</a:t>
                      </a:r>
                      <a:r>
                        <a:rPr lang="en-AU" sz="1000" i="1">
                          <a:latin typeface="Arial" panose="020B0604020202020204" pitchFamily="34" charset="0"/>
                          <a:cs typeface="Arial" panose="020B0604020202020204" pitchFamily="34" charset="0"/>
                        </a:rPr>
                        <a:t> </a:t>
                      </a:r>
                      <a:r>
                        <a:rPr lang="en-AU" sz="1000" i="1" err="1">
                          <a:latin typeface="Arial" panose="020B0604020202020204" pitchFamily="34" charset="0"/>
                          <a:cs typeface="Arial" panose="020B0604020202020204" pitchFamily="34" charset="0"/>
                        </a:rPr>
                        <a:t>p.a</a:t>
                      </a:r>
                      <a:endParaRPr lang="en-AU" sz="1000" i="1">
                        <a:latin typeface="Arial" panose="020B0604020202020204" pitchFamily="34" charset="0"/>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AU" sz="1000" b="1" dirty="0">
                          <a:latin typeface="Arial" panose="020B0604020202020204" pitchFamily="34" charset="0"/>
                          <a:cs typeface="Arial" panose="020B0604020202020204" pitchFamily="34" charset="0"/>
                        </a:rPr>
                        <a:t>84</a:t>
                      </a:r>
                    </a:p>
                  </a:txBody>
                  <a:tcPr anchor="ctr">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368823538"/>
                  </a:ext>
                </a:extLst>
              </a:tr>
              <a:tr h="318141">
                <a:tc>
                  <a:txBody>
                    <a:bodyPr/>
                    <a:lstStyle/>
                    <a:p>
                      <a:r>
                        <a:rPr lang="en-AU" sz="1000" b="1">
                          <a:latin typeface="Arial" panose="020B0604020202020204" pitchFamily="34" charset="0"/>
                          <a:cs typeface="Arial" panose="020B0604020202020204" pitchFamily="34" charset="0"/>
                        </a:rPr>
                        <a:t>LoM Gold Production</a:t>
                      </a:r>
                    </a:p>
                  </a:txBody>
                  <a:tcPr anchor="ctr">
                    <a:lnL w="12700" cap="flat" cmpd="sng" algn="ctr">
                      <a:no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AU" sz="1000" i="1" err="1">
                          <a:latin typeface="Arial" panose="020B0604020202020204" pitchFamily="34" charset="0"/>
                          <a:cs typeface="Arial" panose="020B0604020202020204" pitchFamily="34" charset="0"/>
                        </a:rPr>
                        <a:t>koz</a:t>
                      </a:r>
                      <a:endParaRPr lang="en-AU" sz="1000" i="1">
                        <a:latin typeface="Arial" panose="020B0604020202020204" pitchFamily="34" charset="0"/>
                        <a:cs typeface="Arial" panose="020B0604020202020204" pitchFamily="34" charset="0"/>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AU" sz="1000" b="1" dirty="0">
                          <a:latin typeface="Arial" panose="020B0604020202020204" pitchFamily="34" charset="0"/>
                          <a:cs typeface="Arial" panose="020B0604020202020204" pitchFamily="34" charset="0"/>
                        </a:rPr>
                        <a:t>888</a:t>
                      </a:r>
                    </a:p>
                  </a:txBody>
                  <a:tcPr anchor="ctr">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749511628"/>
                  </a:ext>
                </a:extLst>
              </a:tr>
              <a:tr h="318141">
                <a:tc>
                  <a:txBody>
                    <a:bodyPr/>
                    <a:lstStyle/>
                    <a:p>
                      <a:r>
                        <a:rPr lang="en-AU" sz="1000" b="1">
                          <a:latin typeface="Arial" panose="020B0604020202020204" pitchFamily="34" charset="0"/>
                          <a:cs typeface="Arial" panose="020B0604020202020204" pitchFamily="34" charset="0"/>
                        </a:rPr>
                        <a:t>Payback Period</a:t>
                      </a:r>
                    </a:p>
                  </a:txBody>
                  <a:tcPr anchor="ctr">
                    <a:lnL w="12700" cap="flat" cmpd="sng" algn="ctr">
                      <a:no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AU" sz="1000" i="1">
                          <a:latin typeface="Arial" panose="020B0604020202020204" pitchFamily="34" charset="0"/>
                          <a:cs typeface="Arial" panose="020B0604020202020204" pitchFamily="34" charset="0"/>
                        </a:rPr>
                        <a:t>Years</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AU" sz="1000" b="1" dirty="0">
                          <a:latin typeface="Arial" panose="020B0604020202020204" pitchFamily="34" charset="0"/>
                          <a:cs typeface="Arial" panose="020B0604020202020204" pitchFamily="34" charset="0"/>
                        </a:rPr>
                        <a:t>2.1</a:t>
                      </a:r>
                    </a:p>
                  </a:txBody>
                  <a:tcPr anchor="ctr">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47742505"/>
                  </a:ext>
                </a:extLst>
              </a:tr>
              <a:tr h="318141">
                <a:tc>
                  <a:txBody>
                    <a:bodyPr/>
                    <a:lstStyle/>
                    <a:p>
                      <a:r>
                        <a:rPr lang="en-AU" sz="1000" b="1">
                          <a:latin typeface="Arial" panose="020B0604020202020204" pitchFamily="34" charset="0"/>
                          <a:cs typeface="Arial" panose="020B0604020202020204" pitchFamily="34" charset="0"/>
                        </a:rPr>
                        <a:t>LoM EBITDA</a:t>
                      </a:r>
                    </a:p>
                  </a:txBody>
                  <a:tcPr anchor="ctr">
                    <a:lnL w="12700" cap="flat" cmpd="sng" algn="ctr">
                      <a:no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AU" sz="1000" i="1">
                          <a:latin typeface="Arial" panose="020B0604020202020204" pitchFamily="34" charset="0"/>
                          <a:cs typeface="Arial" panose="020B0604020202020204" pitchFamily="34" charset="0"/>
                        </a:rPr>
                        <a:t>A$m</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AU" sz="1000" b="1" dirty="0">
                          <a:latin typeface="Arial" panose="020B0604020202020204" pitchFamily="34" charset="0"/>
                          <a:cs typeface="Arial" panose="020B0604020202020204" pitchFamily="34" charset="0"/>
                        </a:rPr>
                        <a:t>904</a:t>
                      </a:r>
                    </a:p>
                  </a:txBody>
                  <a:tcPr anchor="ctr">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84200886"/>
                  </a:ext>
                </a:extLst>
              </a:tr>
              <a:tr h="318141">
                <a:tc>
                  <a:txBody>
                    <a:bodyPr/>
                    <a:lstStyle/>
                    <a:p>
                      <a:r>
                        <a:rPr lang="en-AU" sz="1000" b="1" dirty="0">
                          <a:latin typeface="Arial" panose="020B0604020202020204" pitchFamily="34" charset="0"/>
                          <a:cs typeface="Arial" panose="020B0604020202020204" pitchFamily="34" charset="0"/>
                        </a:rPr>
                        <a:t>AISC</a:t>
                      </a:r>
                    </a:p>
                  </a:txBody>
                  <a:tcPr anchor="ctr">
                    <a:lnL w="12700" cap="flat" cmpd="sng" algn="ctr">
                      <a:no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AU" sz="1000" i="1" dirty="0">
                          <a:latin typeface="Arial" panose="020B0604020202020204" pitchFamily="34" charset="0"/>
                          <a:cs typeface="Arial" panose="020B0604020202020204" pitchFamily="34" charset="0"/>
                        </a:rPr>
                        <a:t>A$/oz</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a:r>
                        <a:rPr lang="en-AU" sz="1000" b="1" dirty="0">
                          <a:latin typeface="Arial" panose="020B0604020202020204" pitchFamily="34" charset="0"/>
                          <a:cs typeface="Arial" panose="020B0604020202020204" pitchFamily="34" charset="0"/>
                        </a:rPr>
                        <a:t>1,931</a:t>
                      </a:r>
                    </a:p>
                  </a:txBody>
                  <a:tcPr anchor="ctr">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304358717"/>
                  </a:ext>
                </a:extLst>
              </a:tr>
            </a:tbl>
          </a:graphicData>
        </a:graphic>
      </p:graphicFrame>
      <p:graphicFrame>
        <p:nvGraphicFramePr>
          <p:cNvPr id="17" name="Table 16">
            <a:extLst>
              <a:ext uri="{FF2B5EF4-FFF2-40B4-BE49-F238E27FC236}">
                <a16:creationId xmlns:a16="http://schemas.microsoft.com/office/drawing/2014/main" id="{642EDA08-48AF-72FF-218A-4937C6597809}"/>
              </a:ext>
            </a:extLst>
          </p:cNvPr>
          <p:cNvGraphicFramePr>
            <a:graphicFrameLocks noGrp="1"/>
          </p:cNvGraphicFramePr>
          <p:nvPr>
            <p:extLst>
              <p:ext uri="{D42A27DB-BD31-4B8C-83A1-F6EECF244321}">
                <p14:modId xmlns:p14="http://schemas.microsoft.com/office/powerpoint/2010/main" val="3493312016"/>
              </p:ext>
            </p:extLst>
          </p:nvPr>
        </p:nvGraphicFramePr>
        <p:xfrm>
          <a:off x="6232930" y="917355"/>
          <a:ext cx="5558773" cy="360680"/>
        </p:xfrm>
        <a:graphic>
          <a:graphicData uri="http://schemas.openxmlformats.org/drawingml/2006/table">
            <a:tbl>
              <a:tblPr firstRow="1" bandRow="1">
                <a:tableStyleId>{5C22544A-7EE6-4342-B048-85BDC9FD1C3A}</a:tableStyleId>
              </a:tblPr>
              <a:tblGrid>
                <a:gridCol w="5558773">
                  <a:extLst>
                    <a:ext uri="{9D8B030D-6E8A-4147-A177-3AD203B41FA5}">
                      <a16:colId xmlns:a16="http://schemas.microsoft.com/office/drawing/2014/main" val="1252281434"/>
                    </a:ext>
                  </a:extLst>
                </a:gridCol>
              </a:tblGrid>
              <a:tr h="188544">
                <a:tc>
                  <a:txBody>
                    <a:bodyPr/>
                    <a:lstStyle/>
                    <a:p>
                      <a:pPr marL="0" algn="l" rtl="0" eaLnBrk="1" latinLnBrk="0" hangingPunct="1"/>
                      <a:r>
                        <a:rPr lang="en-US" sz="1600" b="1" kern="1200" dirty="0">
                          <a:solidFill>
                            <a:srgbClr val="0C3553"/>
                          </a:solidFill>
                          <a:latin typeface="Arial"/>
                          <a:ea typeface="+mn-ea"/>
                          <a:cs typeface="Arial"/>
                        </a:rPr>
                        <a:t>Cashflow and Cumulative Cashflow p.a. </a:t>
                      </a:r>
                      <a:r>
                        <a:rPr lang="en-US" sz="1200" b="1" kern="1200" dirty="0">
                          <a:solidFill>
                            <a:srgbClr val="0C3553"/>
                          </a:solidFill>
                          <a:latin typeface="Arial"/>
                          <a:ea typeface="+mn-ea"/>
                          <a:cs typeface="Arial"/>
                        </a:rPr>
                        <a:t>(</a:t>
                      </a:r>
                      <a:r>
                        <a:rPr lang="en-US" sz="1200" b="1" kern="1200" dirty="0" err="1">
                          <a:solidFill>
                            <a:srgbClr val="0C3553"/>
                          </a:solidFill>
                          <a:latin typeface="Arial"/>
                          <a:ea typeface="+mn-ea"/>
                          <a:cs typeface="Arial"/>
                        </a:rPr>
                        <a:t>A$m</a:t>
                      </a:r>
                      <a:r>
                        <a:rPr lang="en-US" sz="1200" b="1" kern="1200" dirty="0">
                          <a:solidFill>
                            <a:srgbClr val="0C3553"/>
                          </a:solidFill>
                          <a:latin typeface="Arial"/>
                          <a:ea typeface="+mn-ea"/>
                          <a:cs typeface="Arial"/>
                        </a:rPr>
                        <a:t> @ A$3300/oz)</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sp>
        <p:nvSpPr>
          <p:cNvPr id="9" name="Title 2">
            <a:extLst>
              <a:ext uri="{FF2B5EF4-FFF2-40B4-BE49-F238E27FC236}">
                <a16:creationId xmlns:a16="http://schemas.microsoft.com/office/drawing/2014/main" id="{20275D19-6A6C-270B-6EA6-109AA7E27CE7}"/>
              </a:ext>
            </a:extLst>
          </p:cNvPr>
          <p:cNvSpPr txBox="1">
            <a:spLocks/>
          </p:cNvSpPr>
          <p:nvPr/>
        </p:nvSpPr>
        <p:spPr>
          <a:xfrm>
            <a:off x="404936" y="6271583"/>
            <a:ext cx="10882190" cy="5678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900" dirty="0">
                <a:solidFill>
                  <a:schemeClr val="tx1">
                    <a:lumMod val="50000"/>
                    <a:lumOff val="50000"/>
                  </a:schemeClr>
                </a:solidFill>
                <a:latin typeface="Arial" panose="020B0604020202020204" pitchFamily="34" charset="0"/>
                <a:cs typeface="Arial" panose="020B0604020202020204" pitchFamily="34" charset="0"/>
              </a:rPr>
              <a:t>Source: </a:t>
            </a:r>
            <a:r>
              <a:rPr lang="en-US" sz="900" dirty="0">
                <a:solidFill>
                  <a:schemeClr val="tx1">
                    <a:lumMod val="50000"/>
                    <a:lumOff val="50000"/>
                  </a:schemeClr>
                </a:solidFill>
                <a:latin typeface="Arial" panose="020B0604020202020204" pitchFamily="34" charset="0"/>
                <a:cs typeface="Arial" panose="020B0604020202020204" pitchFamily="34" charset="0"/>
              </a:rPr>
              <a:t>Refer to Horizon Gold Limited ASX announcement titled “Compelling Gum Creek Scoping Study” dated 20 March 2024. The mining production target and forecast financial information referred to in the Gum Creek Scoping Study includes Indicated Mineral Resources (approximately 76%) and Inferred Mineral Resources (approximately 24%). The Inferred material does not have a material effect on the technical and economic viability of the Gum Creek Gold Project. There is a low level of geological confidence associated with Inferred Mineral Resources and there is no certainty that further exploration work will result in the determination of Indicated Mineral Resources or that the production target itself will be realised.</a:t>
            </a:r>
          </a:p>
          <a:p>
            <a:r>
              <a:rPr lang="en-US" sz="900" dirty="0">
                <a:solidFill>
                  <a:schemeClr val="tx1">
                    <a:lumMod val="50000"/>
                    <a:lumOff val="50000"/>
                  </a:schemeClr>
                </a:solidFill>
                <a:latin typeface="Arial" panose="020B0604020202020204" pitchFamily="34" charset="0"/>
                <a:cs typeface="Arial" panose="020B0604020202020204" pitchFamily="34" charset="0"/>
              </a:rPr>
              <a:t> </a:t>
            </a:r>
          </a:p>
        </p:txBody>
      </p:sp>
      <p:graphicFrame>
        <p:nvGraphicFramePr>
          <p:cNvPr id="4" name="Chart 3">
            <a:extLst>
              <a:ext uri="{FF2B5EF4-FFF2-40B4-BE49-F238E27FC236}">
                <a16:creationId xmlns:a16="http://schemas.microsoft.com/office/drawing/2014/main" id="{6C5B1AEE-3EBB-4850-B369-3CD0759154E6}"/>
              </a:ext>
            </a:extLst>
          </p:cNvPr>
          <p:cNvGraphicFramePr>
            <a:graphicFrameLocks/>
          </p:cNvGraphicFramePr>
          <p:nvPr>
            <p:extLst>
              <p:ext uri="{D42A27DB-BD31-4B8C-83A1-F6EECF244321}">
                <p14:modId xmlns:p14="http://schemas.microsoft.com/office/powerpoint/2010/main" val="1864102209"/>
              </p:ext>
            </p:extLst>
          </p:nvPr>
        </p:nvGraphicFramePr>
        <p:xfrm>
          <a:off x="6223405" y="1477437"/>
          <a:ext cx="5568298" cy="33041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23809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1BF2C-2490-EFE0-EF3F-9B3952BA3B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278D4F-1720-423D-AD73-0A84A7802559}"/>
              </a:ext>
            </a:extLst>
          </p:cNvPr>
          <p:cNvSpPr txBox="1">
            <a:spLocks/>
          </p:cNvSpPr>
          <p:nvPr/>
        </p:nvSpPr>
        <p:spPr>
          <a:xfrm>
            <a:off x="404935" y="216120"/>
            <a:ext cx="9824400" cy="687611"/>
          </a:xfrm>
          <a:prstGeom prst="rect">
            <a:avLst/>
          </a:prstGeom>
        </p:spPr>
        <p:txBody>
          <a:bodyPr anchor="ctr" anchorCtr="0">
            <a:noAutofit/>
          </a:bodyPr>
          <a:lstStyle>
            <a:defPPr>
              <a:defRPr lang="en-US"/>
            </a:defPPr>
            <a:lvl1pPr defTabSz="914400">
              <a:lnSpc>
                <a:spcPct val="90000"/>
              </a:lnSpc>
              <a:spcBef>
                <a:spcPct val="0"/>
              </a:spcBef>
              <a:buNone/>
              <a:defRPr sz="4400">
                <a:solidFill>
                  <a:srgbClr val="0C3553"/>
                </a:solidFill>
                <a:latin typeface="Impact" panose="020B0806030902050204" pitchFamily="34" charset="0"/>
                <a:ea typeface="+mj-ea"/>
                <a:cs typeface="+mj-cs"/>
              </a:defRPr>
            </a:lvl1pPr>
          </a:lstStyle>
          <a:p>
            <a:pPr>
              <a:lnSpc>
                <a:spcPct val="100000"/>
              </a:lnSpc>
            </a:pPr>
            <a:r>
              <a:rPr lang="en-AU" sz="3600"/>
              <a:t>Feasibility Study on track for completion 1H 2026</a:t>
            </a:r>
          </a:p>
        </p:txBody>
      </p:sp>
      <p:cxnSp>
        <p:nvCxnSpPr>
          <p:cNvPr id="8" name="Straight Connector 7">
            <a:extLst>
              <a:ext uri="{FF2B5EF4-FFF2-40B4-BE49-F238E27FC236}">
                <a16:creationId xmlns:a16="http://schemas.microsoft.com/office/drawing/2014/main" id="{377584FD-7CA7-D91A-C244-F14F41C979E7}"/>
              </a:ext>
            </a:extLst>
          </p:cNvPr>
          <p:cNvCxnSpPr>
            <a:cxnSpLocks/>
          </p:cNvCxnSpPr>
          <p:nvPr/>
        </p:nvCxnSpPr>
        <p:spPr>
          <a:xfrm>
            <a:off x="404936" y="895452"/>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DE09E76-0723-6849-79CF-AE889F5E8E1E}"/>
              </a:ext>
            </a:extLst>
          </p:cNvPr>
          <p:cNvCxnSpPr>
            <a:cxnSpLocks/>
          </p:cNvCxnSpPr>
          <p:nvPr/>
        </p:nvCxnSpPr>
        <p:spPr>
          <a:xfrm>
            <a:off x="404935" y="6305649"/>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sp>
        <p:nvSpPr>
          <p:cNvPr id="12" name="Slide Number Placeholder 55">
            <a:extLst>
              <a:ext uri="{FF2B5EF4-FFF2-40B4-BE49-F238E27FC236}">
                <a16:creationId xmlns:a16="http://schemas.microsoft.com/office/drawing/2014/main" id="{B215B2B3-9D96-0F45-8CEE-E952E4B31A3B}"/>
              </a:ext>
            </a:extLst>
          </p:cNvPr>
          <p:cNvSpPr>
            <a:spLocks noGrp="1"/>
          </p:cNvSpPr>
          <p:nvPr>
            <p:ph type="sldNum" sz="quarter" idx="12"/>
          </p:nvPr>
        </p:nvSpPr>
        <p:spPr>
          <a:xfrm>
            <a:off x="11441617" y="6338206"/>
            <a:ext cx="346518" cy="365125"/>
          </a:xfrm>
        </p:spPr>
        <p:txBody>
          <a:bodyPr/>
          <a:lstStyle/>
          <a:p>
            <a:fld id="{6B2FE139-BF3E-4C87-A3AC-2A06C2C9A6C4}" type="slidenum">
              <a:rPr lang="en-AU" smtClean="0">
                <a:solidFill>
                  <a:schemeClr val="tx1">
                    <a:lumMod val="50000"/>
                    <a:lumOff val="50000"/>
                  </a:schemeClr>
                </a:solidFill>
              </a:rPr>
              <a:pPr/>
              <a:t>13</a:t>
            </a:fld>
            <a:endParaRPr lang="en-AU">
              <a:solidFill>
                <a:schemeClr val="tx1">
                  <a:lumMod val="50000"/>
                  <a:lumOff val="50000"/>
                </a:schemeClr>
              </a:solidFill>
            </a:endParaRPr>
          </a:p>
        </p:txBody>
      </p:sp>
      <p:sp>
        <p:nvSpPr>
          <p:cNvPr id="7" name="Title 2">
            <a:extLst>
              <a:ext uri="{FF2B5EF4-FFF2-40B4-BE49-F238E27FC236}">
                <a16:creationId xmlns:a16="http://schemas.microsoft.com/office/drawing/2014/main" id="{F4C9A41B-E2AA-EB7E-308C-FF38647F7024}"/>
              </a:ext>
            </a:extLst>
          </p:cNvPr>
          <p:cNvSpPr txBox="1">
            <a:spLocks/>
          </p:cNvSpPr>
          <p:nvPr/>
        </p:nvSpPr>
        <p:spPr>
          <a:xfrm>
            <a:off x="404935" y="1415311"/>
            <a:ext cx="11383197" cy="4590036"/>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800"/>
              </a:spcBef>
              <a:spcAft>
                <a:spcPts val="700"/>
              </a:spcAft>
              <a:buClr>
                <a:srgbClr val="918C55"/>
              </a:buClr>
            </a:pPr>
            <a:r>
              <a:rPr lang="en-AU" sz="1200" b="1" dirty="0">
                <a:latin typeface="Arial"/>
                <a:cs typeface="Arial"/>
              </a:rPr>
              <a:t>Targeting simple base-case operation underpinned by two open pit mining areas, the Gidgee Shear Zone and Howards open pit </a:t>
            </a:r>
            <a:endParaRPr lang="en-US" b="1" dirty="0"/>
          </a:p>
          <a:p>
            <a:pPr marL="285750" indent="-285750">
              <a:lnSpc>
                <a:spcPct val="90000"/>
              </a:lnSpc>
              <a:spcBef>
                <a:spcPts val="800"/>
              </a:spcBef>
              <a:spcAft>
                <a:spcPts val="700"/>
              </a:spcAft>
              <a:buClr>
                <a:srgbClr val="918C55"/>
              </a:buClr>
              <a:buFont typeface="Wingdings" panose="05000000000000000000" pitchFamily="2" charset="2"/>
              <a:buChar char="§"/>
            </a:pPr>
            <a:r>
              <a:rPr lang="en-AU" sz="1200" dirty="0">
                <a:latin typeface="Arial"/>
                <a:cs typeface="Arial"/>
              </a:rPr>
              <a:t>Mine plan only includes 7 of the 26 resource areas (81% of the free milling resource)</a:t>
            </a:r>
            <a:endParaRPr lang="en-AU" sz="1200" dirty="0">
              <a:latin typeface="Calibri Light"/>
              <a:ea typeface="Calibri Light"/>
              <a:cs typeface="Calibri Light"/>
            </a:endParaRPr>
          </a:p>
          <a:p>
            <a:pPr marL="285750" indent="-285750">
              <a:spcBef>
                <a:spcPts val="800"/>
              </a:spcBef>
              <a:spcAft>
                <a:spcPts val="700"/>
              </a:spcAft>
              <a:buClr>
                <a:srgbClr val="918C55"/>
              </a:buClr>
              <a:buFont typeface="Wingdings" panose="05000000000000000000" pitchFamily="2" charset="2"/>
              <a:buChar char="§"/>
            </a:pPr>
            <a:r>
              <a:rPr lang="en-AU" sz="1200" dirty="0">
                <a:latin typeface="Arial"/>
                <a:cs typeface="Arial"/>
              </a:rPr>
              <a:t>All gold resources in the Study are located on granted mining leases within the 100% owned Gum Creek Gold Project</a:t>
            </a:r>
          </a:p>
          <a:p>
            <a:pPr>
              <a:spcBef>
                <a:spcPts val="1200"/>
              </a:spcBef>
              <a:spcAft>
                <a:spcPts val="700"/>
              </a:spcAft>
              <a:buClr>
                <a:srgbClr val="918C55"/>
              </a:buClr>
            </a:pPr>
            <a:r>
              <a:rPr lang="en-AU" sz="1200" b="1" dirty="0">
                <a:latin typeface="Arial"/>
                <a:cs typeface="Arial"/>
              </a:rPr>
              <a:t>Key workstreams</a:t>
            </a:r>
            <a:endParaRPr lang="en-AU" sz="1200" dirty="0">
              <a:latin typeface="Arial"/>
              <a:cs typeface="Arial"/>
            </a:endParaRPr>
          </a:p>
          <a:p>
            <a:pPr marL="285750" indent="-285750">
              <a:spcBef>
                <a:spcPts val="800"/>
              </a:spcBef>
              <a:spcAft>
                <a:spcPts val="700"/>
              </a:spcAft>
              <a:buClr>
                <a:srgbClr val="918C55"/>
              </a:buClr>
              <a:buFont typeface="Wingdings" panose="05000000000000000000" pitchFamily="2" charset="2"/>
              <a:buChar char="§"/>
            </a:pPr>
            <a:r>
              <a:rPr lang="en-AU" sz="1200" dirty="0">
                <a:latin typeface="Arial"/>
                <a:cs typeface="Arial"/>
              </a:rPr>
              <a:t>Feasibility resource drilling and geotechnical drilling completed with results announced</a:t>
            </a:r>
          </a:p>
          <a:p>
            <a:pPr marL="285750" indent="-285750">
              <a:spcBef>
                <a:spcPts val="800"/>
              </a:spcBef>
              <a:spcAft>
                <a:spcPts val="700"/>
              </a:spcAft>
              <a:buClr>
                <a:srgbClr val="918C55"/>
              </a:buClr>
              <a:buFont typeface="Wingdings" panose="05000000000000000000" pitchFamily="2" charset="2"/>
              <a:buChar char="§"/>
            </a:pPr>
            <a:r>
              <a:rPr lang="en-AU" sz="1200" dirty="0">
                <a:latin typeface="Arial"/>
                <a:cs typeface="Arial"/>
              </a:rPr>
              <a:t>MRE update completed</a:t>
            </a:r>
          </a:p>
          <a:p>
            <a:pPr marL="285750" indent="-285750">
              <a:spcBef>
                <a:spcPts val="800"/>
              </a:spcBef>
              <a:spcAft>
                <a:spcPts val="700"/>
              </a:spcAft>
              <a:buClr>
                <a:srgbClr val="918C55"/>
              </a:buClr>
              <a:buFont typeface="Wingdings" panose="05000000000000000000" pitchFamily="2" charset="2"/>
              <a:buChar char="§"/>
            </a:pPr>
            <a:r>
              <a:rPr lang="en-US" sz="1200" dirty="0">
                <a:latin typeface="Arial"/>
                <a:cs typeface="Arial"/>
              </a:rPr>
              <a:t>Geotechnical, geochemical and metallurgical test work completed - reports being finalised</a:t>
            </a:r>
          </a:p>
          <a:p>
            <a:pPr marL="285750" indent="-285750">
              <a:spcBef>
                <a:spcPts val="800"/>
              </a:spcBef>
              <a:spcAft>
                <a:spcPts val="700"/>
              </a:spcAft>
              <a:buClr>
                <a:srgbClr val="918C55"/>
              </a:buClr>
              <a:buFont typeface="Wingdings" panose="05000000000000000000" pitchFamily="2" charset="2"/>
              <a:buChar char="§"/>
            </a:pPr>
            <a:r>
              <a:rPr lang="en-AU" sz="1200" dirty="0">
                <a:latin typeface="Arial"/>
                <a:cs typeface="Arial"/>
              </a:rPr>
              <a:t>Process plant design, mine layout, waste rock dump and pit designs completed</a:t>
            </a:r>
          </a:p>
          <a:p>
            <a:pPr marL="285750" indent="-285750">
              <a:spcBef>
                <a:spcPts val="800"/>
              </a:spcBef>
              <a:spcAft>
                <a:spcPts val="700"/>
              </a:spcAft>
              <a:buClr>
                <a:srgbClr val="918C55"/>
              </a:buClr>
              <a:buFont typeface="Wingdings" panose="05000000000000000000" pitchFamily="2" charset="2"/>
              <a:buChar char="§"/>
            </a:pPr>
            <a:r>
              <a:rPr lang="en-AU" sz="1200" dirty="0">
                <a:latin typeface="Arial"/>
                <a:cs typeface="Arial"/>
              </a:rPr>
              <a:t>Mining schedule being finalised</a:t>
            </a:r>
          </a:p>
          <a:p>
            <a:pPr marL="285750" indent="-285750">
              <a:spcBef>
                <a:spcPts val="800"/>
              </a:spcBef>
              <a:spcAft>
                <a:spcPts val="700"/>
              </a:spcAft>
              <a:buClr>
                <a:srgbClr val="918C55"/>
              </a:buClr>
              <a:buFont typeface="Wingdings" panose="05000000000000000000" pitchFamily="2" charset="2"/>
              <a:buChar char="§"/>
            </a:pPr>
            <a:r>
              <a:rPr lang="en-US" sz="1200" dirty="0">
                <a:latin typeface="Arial"/>
                <a:cs typeface="Arial"/>
              </a:rPr>
              <a:t>Water bore drilling completed, groundwater model completed, water balance model and surface water infrastructure designs being finalised</a:t>
            </a:r>
          </a:p>
          <a:p>
            <a:pPr marL="285750" indent="-285750">
              <a:spcBef>
                <a:spcPts val="800"/>
              </a:spcBef>
              <a:spcAft>
                <a:spcPts val="700"/>
              </a:spcAft>
              <a:buClr>
                <a:srgbClr val="918C55"/>
              </a:buClr>
              <a:buFont typeface="Wingdings" panose="020B0604020202020204" pitchFamily="34" charset="0"/>
              <a:buChar char="§"/>
            </a:pPr>
            <a:r>
              <a:rPr lang="en-AU" sz="1200" dirty="0">
                <a:latin typeface="Arial"/>
                <a:cs typeface="Arial"/>
              </a:rPr>
              <a:t>Power study completed and environmental surveys </a:t>
            </a:r>
            <a:r>
              <a:rPr lang="en-US" sz="1200" dirty="0">
                <a:latin typeface="Arial"/>
                <a:cs typeface="Arial"/>
              </a:rPr>
              <a:t>completed - reports being finalised</a:t>
            </a:r>
            <a:endParaRPr lang="en-AU" sz="1200" dirty="0">
              <a:latin typeface="Arial"/>
              <a:cs typeface="Arial"/>
            </a:endParaRPr>
          </a:p>
          <a:p>
            <a:pPr marL="285750" indent="-285750">
              <a:spcBef>
                <a:spcPts val="800"/>
              </a:spcBef>
              <a:spcAft>
                <a:spcPts val="700"/>
              </a:spcAft>
              <a:buClr>
                <a:srgbClr val="918C55"/>
              </a:buClr>
              <a:buFont typeface="Wingdings" panose="020B0604020202020204" pitchFamily="34" charset="0"/>
              <a:buChar char="§"/>
            </a:pPr>
            <a:r>
              <a:rPr lang="en-US" sz="1200" dirty="0">
                <a:latin typeface="Arial"/>
                <a:cs typeface="Arial"/>
              </a:rPr>
              <a:t>Heritage surveys completed and consent to mine received - reports being finalised</a:t>
            </a:r>
          </a:p>
          <a:p>
            <a:pPr marL="266700" indent="-266700">
              <a:spcBef>
                <a:spcPts val="800"/>
              </a:spcBef>
              <a:spcAft>
                <a:spcPts val="700"/>
              </a:spcAft>
              <a:buClr>
                <a:srgbClr val="918C55"/>
              </a:buClr>
              <a:buFont typeface="Wingdings" panose="05000000000000000000" pitchFamily="2" charset="2"/>
              <a:buChar char="§"/>
            </a:pPr>
            <a:r>
              <a:rPr lang="en-US" sz="1200" dirty="0">
                <a:latin typeface="Arial"/>
                <a:cs typeface="Arial"/>
              </a:rPr>
              <a:t>Completion of the Feasibility Study on track for completion 1H CY2026</a:t>
            </a:r>
            <a:endParaRPr lang="en-AU" sz="1200" dirty="0">
              <a:latin typeface="Arial"/>
              <a:cs typeface="Arial"/>
            </a:endParaRPr>
          </a:p>
        </p:txBody>
      </p:sp>
      <p:pic>
        <p:nvPicPr>
          <p:cNvPr id="14" name="Picture 2" descr="Horizon Gold Limited - Horizon Gold">
            <a:extLst>
              <a:ext uri="{FF2B5EF4-FFF2-40B4-BE49-F238E27FC236}">
                <a16:creationId xmlns:a16="http://schemas.microsoft.com/office/drawing/2014/main" id="{C59A39A9-9C0E-5777-CE34-5CF3DFBEE5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E05BF6F1-A804-7594-EECF-320DA1A90C86}"/>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2">
            <a:extLst>
              <a:ext uri="{FF2B5EF4-FFF2-40B4-BE49-F238E27FC236}">
                <a16:creationId xmlns:a16="http://schemas.microsoft.com/office/drawing/2014/main" id="{F43597D7-FE7B-987A-8D55-8811A151F72F}"/>
              </a:ext>
            </a:extLst>
          </p:cNvPr>
          <p:cNvSpPr txBox="1">
            <a:spLocks/>
          </p:cNvSpPr>
          <p:nvPr/>
        </p:nvSpPr>
        <p:spPr>
          <a:xfrm>
            <a:off x="404936" y="6338207"/>
            <a:ext cx="11036682" cy="434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900" dirty="0">
              <a:solidFill>
                <a:schemeClr val="tx1">
                  <a:lumMod val="50000"/>
                  <a:lumOff val="50000"/>
                </a:schemeClr>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72C8BB3F-7028-DD2C-875F-BBFF8B49866F}"/>
              </a:ext>
            </a:extLst>
          </p:cNvPr>
          <p:cNvGraphicFramePr>
            <a:graphicFrameLocks noGrp="1"/>
          </p:cNvGraphicFramePr>
          <p:nvPr>
            <p:custDataLst>
              <p:tags r:id="rId1"/>
            </p:custDataLst>
            <p:extLst>
              <p:ext uri="{D42A27DB-BD31-4B8C-83A1-F6EECF244321}">
                <p14:modId xmlns:p14="http://schemas.microsoft.com/office/powerpoint/2010/main" val="3960665349"/>
              </p:ext>
            </p:extLst>
          </p:nvPr>
        </p:nvGraphicFramePr>
        <p:xfrm>
          <a:off x="404934" y="915164"/>
          <a:ext cx="11383199" cy="360680"/>
        </p:xfrm>
        <a:graphic>
          <a:graphicData uri="http://schemas.openxmlformats.org/drawingml/2006/table">
            <a:tbl>
              <a:tblPr firstRow="1" bandRow="1">
                <a:tableStyleId>{5C22544A-7EE6-4342-B048-85BDC9FD1C3A}</a:tableStyleId>
              </a:tblPr>
              <a:tblGrid>
                <a:gridCol w="11383199">
                  <a:extLst>
                    <a:ext uri="{9D8B030D-6E8A-4147-A177-3AD203B41FA5}">
                      <a16:colId xmlns:a16="http://schemas.microsoft.com/office/drawing/2014/main" val="1252281434"/>
                    </a:ext>
                  </a:extLst>
                </a:gridCol>
              </a:tblGrid>
              <a:tr h="0">
                <a:tc>
                  <a:txBody>
                    <a:bodyPr/>
                    <a:lstStyle/>
                    <a:p>
                      <a:pPr marL="0" algn="l" defTabSz="914400" rtl="0" eaLnBrk="1" latinLnBrk="0" hangingPunct="1"/>
                      <a:r>
                        <a:rPr lang="en-AU" sz="1600" b="1" kern="1200" dirty="0">
                          <a:solidFill>
                            <a:srgbClr val="0C3553"/>
                          </a:solidFill>
                          <a:latin typeface="Arial"/>
                          <a:ea typeface="+mn-ea"/>
                          <a:cs typeface="Arial"/>
                        </a:rPr>
                        <a:t>Open Pit Mining of Free Milling Resources on Granted Mining Leases</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spTree>
    <p:extLst>
      <p:ext uri="{BB962C8B-B14F-4D97-AF65-F5344CB8AC3E}">
        <p14:creationId xmlns:p14="http://schemas.microsoft.com/office/powerpoint/2010/main" val="2987799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3E852-54D3-E83B-6848-A5E60CED07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2A1F8A-D175-F643-3876-FF503F345F72}"/>
              </a:ext>
            </a:extLst>
          </p:cNvPr>
          <p:cNvSpPr txBox="1">
            <a:spLocks/>
          </p:cNvSpPr>
          <p:nvPr/>
        </p:nvSpPr>
        <p:spPr>
          <a:xfrm>
            <a:off x="404935" y="216120"/>
            <a:ext cx="9824400" cy="687611"/>
          </a:xfrm>
          <a:prstGeom prst="rect">
            <a:avLst/>
          </a:prstGeom>
        </p:spPr>
        <p:txBody>
          <a:bodyPr>
            <a:normAutofit fontScale="97500"/>
          </a:bodyPr>
          <a:lstStyle>
            <a:defPPr>
              <a:defRPr lang="en-US"/>
            </a:defPPr>
            <a:lvl1pPr defTabSz="914400">
              <a:lnSpc>
                <a:spcPct val="90000"/>
              </a:lnSpc>
              <a:spcBef>
                <a:spcPct val="0"/>
              </a:spcBef>
              <a:buNone/>
              <a:defRPr sz="4400">
                <a:solidFill>
                  <a:srgbClr val="0C3553"/>
                </a:solidFill>
                <a:latin typeface="Impact" panose="020B0806030902050204" pitchFamily="34" charset="0"/>
                <a:ea typeface="+mj-ea"/>
                <a:cs typeface="+mj-cs"/>
              </a:defRPr>
            </a:lvl1pPr>
          </a:lstStyle>
          <a:p>
            <a:r>
              <a:rPr lang="en-AU"/>
              <a:t>CORPORATE OVERVIEW</a:t>
            </a:r>
          </a:p>
        </p:txBody>
      </p:sp>
      <p:cxnSp>
        <p:nvCxnSpPr>
          <p:cNvPr id="8" name="Straight Connector 7">
            <a:extLst>
              <a:ext uri="{FF2B5EF4-FFF2-40B4-BE49-F238E27FC236}">
                <a16:creationId xmlns:a16="http://schemas.microsoft.com/office/drawing/2014/main" id="{3201820F-254D-DE12-D8D5-7A8ED3A2AA4C}"/>
              </a:ext>
            </a:extLst>
          </p:cNvPr>
          <p:cNvCxnSpPr>
            <a:cxnSpLocks/>
          </p:cNvCxnSpPr>
          <p:nvPr/>
        </p:nvCxnSpPr>
        <p:spPr>
          <a:xfrm>
            <a:off x="404936" y="895452"/>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F52539-FE61-553D-DFB0-A929ACD38035}"/>
              </a:ext>
            </a:extLst>
          </p:cNvPr>
          <p:cNvCxnSpPr>
            <a:cxnSpLocks/>
          </p:cNvCxnSpPr>
          <p:nvPr/>
        </p:nvCxnSpPr>
        <p:spPr>
          <a:xfrm>
            <a:off x="404935" y="6305649"/>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sp>
        <p:nvSpPr>
          <p:cNvPr id="11" name="Slide Number Placeholder 55">
            <a:extLst>
              <a:ext uri="{FF2B5EF4-FFF2-40B4-BE49-F238E27FC236}">
                <a16:creationId xmlns:a16="http://schemas.microsoft.com/office/drawing/2014/main" id="{A4B34FA6-5462-7532-EB6C-0261BDA01DEA}"/>
              </a:ext>
            </a:extLst>
          </p:cNvPr>
          <p:cNvSpPr>
            <a:spLocks noGrp="1"/>
          </p:cNvSpPr>
          <p:nvPr>
            <p:ph type="sldNum" sz="quarter" idx="12"/>
          </p:nvPr>
        </p:nvSpPr>
        <p:spPr>
          <a:xfrm>
            <a:off x="11441617" y="6338206"/>
            <a:ext cx="346518" cy="365125"/>
          </a:xfrm>
        </p:spPr>
        <p:txBody>
          <a:bodyPr/>
          <a:lstStyle/>
          <a:p>
            <a:fld id="{6B2FE139-BF3E-4C87-A3AC-2A06C2C9A6C4}" type="slidenum">
              <a:rPr lang="en-AU" smtClean="0">
                <a:solidFill>
                  <a:schemeClr val="tx1">
                    <a:lumMod val="50000"/>
                    <a:lumOff val="50000"/>
                  </a:schemeClr>
                </a:solidFill>
              </a:rPr>
              <a:pPr/>
              <a:t>14</a:t>
            </a:fld>
            <a:endParaRPr lang="en-AU">
              <a:solidFill>
                <a:schemeClr val="tx1">
                  <a:lumMod val="50000"/>
                  <a:lumOff val="50000"/>
                </a:schemeClr>
              </a:solidFill>
            </a:endParaRPr>
          </a:p>
        </p:txBody>
      </p:sp>
      <p:pic>
        <p:nvPicPr>
          <p:cNvPr id="13" name="Picture 2" descr="Horizon Gold Limited - Horizon Gold">
            <a:extLst>
              <a:ext uri="{FF2B5EF4-FFF2-40B4-BE49-F238E27FC236}">
                <a16:creationId xmlns:a16="http://schemas.microsoft.com/office/drawing/2014/main" id="{8DE89BA8-A242-0820-F7A2-D22985E6F9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4675EFEB-13F3-9785-75E4-0C3044ECBB38}"/>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5" name="Table 14">
            <a:extLst>
              <a:ext uri="{FF2B5EF4-FFF2-40B4-BE49-F238E27FC236}">
                <a16:creationId xmlns:a16="http://schemas.microsoft.com/office/drawing/2014/main" id="{F9928ABE-694C-46AD-34AD-BB9900E8612E}"/>
              </a:ext>
            </a:extLst>
          </p:cNvPr>
          <p:cNvGraphicFramePr>
            <a:graphicFrameLocks noGrp="1"/>
          </p:cNvGraphicFramePr>
          <p:nvPr>
            <p:custDataLst>
              <p:tags r:id="rId1"/>
            </p:custDataLst>
            <p:extLst>
              <p:ext uri="{D42A27DB-BD31-4B8C-83A1-F6EECF244321}">
                <p14:modId xmlns:p14="http://schemas.microsoft.com/office/powerpoint/2010/main" val="568017382"/>
              </p:ext>
            </p:extLst>
          </p:nvPr>
        </p:nvGraphicFramePr>
        <p:xfrm>
          <a:off x="404935" y="922458"/>
          <a:ext cx="5544000" cy="360680"/>
        </p:xfrm>
        <a:graphic>
          <a:graphicData uri="http://schemas.openxmlformats.org/drawingml/2006/table">
            <a:tbl>
              <a:tblPr firstRow="1" bandRow="1">
                <a:tableStyleId>{5C22544A-7EE6-4342-B048-85BDC9FD1C3A}</a:tableStyleId>
              </a:tblPr>
              <a:tblGrid>
                <a:gridCol w="5544000">
                  <a:extLst>
                    <a:ext uri="{9D8B030D-6E8A-4147-A177-3AD203B41FA5}">
                      <a16:colId xmlns:a16="http://schemas.microsoft.com/office/drawing/2014/main" val="1252281434"/>
                    </a:ext>
                  </a:extLst>
                </a:gridCol>
              </a:tblGrid>
              <a:tr h="0">
                <a:tc>
                  <a:txBody>
                    <a:bodyPr/>
                    <a:lstStyle/>
                    <a:p>
                      <a:pPr marL="0" algn="l" defTabSz="914400" rtl="0" eaLnBrk="1" latinLnBrk="0" hangingPunct="1"/>
                      <a:r>
                        <a:rPr lang="en-AU" sz="1600" b="1" kern="1200" dirty="0">
                          <a:solidFill>
                            <a:srgbClr val="0C3553"/>
                          </a:solidFill>
                          <a:latin typeface="Arial" panose="020B0604020202020204" pitchFamily="34" charset="0"/>
                          <a:ea typeface="+mn-ea"/>
                          <a:cs typeface="Arial" panose="020B0604020202020204" pitchFamily="34" charset="0"/>
                        </a:rPr>
                        <a:t>Capitalisation Summary *</a:t>
                      </a:r>
                      <a:endParaRPr lang="en-AU" sz="1600" b="1" kern="1200" baseline="30000" dirty="0">
                        <a:solidFill>
                          <a:srgbClr val="0C3553"/>
                        </a:solidFill>
                        <a:latin typeface="Arial" panose="020B0604020202020204" pitchFamily="34" charset="0"/>
                        <a:ea typeface="+mn-ea"/>
                        <a:cs typeface="Arial" panose="020B0604020202020204" pitchFamily="34" charset="0"/>
                      </a:endParaRP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graphicFrame>
        <p:nvGraphicFramePr>
          <p:cNvPr id="16" name="Table 15">
            <a:extLst>
              <a:ext uri="{FF2B5EF4-FFF2-40B4-BE49-F238E27FC236}">
                <a16:creationId xmlns:a16="http://schemas.microsoft.com/office/drawing/2014/main" id="{E6985265-435C-E439-0F54-4F1A20754F22}"/>
              </a:ext>
            </a:extLst>
          </p:cNvPr>
          <p:cNvGraphicFramePr>
            <a:graphicFrameLocks noGrp="1"/>
          </p:cNvGraphicFramePr>
          <p:nvPr>
            <p:extLst>
              <p:ext uri="{D42A27DB-BD31-4B8C-83A1-F6EECF244321}">
                <p14:modId xmlns:p14="http://schemas.microsoft.com/office/powerpoint/2010/main" val="2731819794"/>
              </p:ext>
            </p:extLst>
          </p:nvPr>
        </p:nvGraphicFramePr>
        <p:xfrm>
          <a:off x="6244136" y="922579"/>
          <a:ext cx="5544000" cy="360680"/>
        </p:xfrm>
        <a:graphic>
          <a:graphicData uri="http://schemas.openxmlformats.org/drawingml/2006/table">
            <a:tbl>
              <a:tblPr firstRow="1" bandRow="1">
                <a:tableStyleId>{5C22544A-7EE6-4342-B048-85BDC9FD1C3A}</a:tableStyleId>
              </a:tblPr>
              <a:tblGrid>
                <a:gridCol w="5544000">
                  <a:extLst>
                    <a:ext uri="{9D8B030D-6E8A-4147-A177-3AD203B41FA5}">
                      <a16:colId xmlns:a16="http://schemas.microsoft.com/office/drawing/2014/main" val="1252281434"/>
                    </a:ext>
                  </a:extLst>
                </a:gridCol>
              </a:tblGrid>
              <a:tr h="0">
                <a:tc>
                  <a:txBody>
                    <a:bodyPr/>
                    <a:lstStyle/>
                    <a:p>
                      <a:pPr marL="0" algn="l" defTabSz="914400" rtl="0" eaLnBrk="1" latinLnBrk="0" hangingPunct="1"/>
                      <a:r>
                        <a:rPr lang="en-AU" sz="1600" b="1" kern="1200" dirty="0">
                          <a:solidFill>
                            <a:srgbClr val="0C3553"/>
                          </a:solidFill>
                          <a:latin typeface="Arial" panose="020B0604020202020204" pitchFamily="34" charset="0"/>
                          <a:ea typeface="+mn-ea"/>
                          <a:cs typeface="Arial" panose="020B0604020202020204" pitchFamily="34" charset="0"/>
                        </a:rPr>
                        <a:t>Shareholder Summary</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graphicFrame>
        <p:nvGraphicFramePr>
          <p:cNvPr id="17" name="Table 16">
            <a:extLst>
              <a:ext uri="{FF2B5EF4-FFF2-40B4-BE49-F238E27FC236}">
                <a16:creationId xmlns:a16="http://schemas.microsoft.com/office/drawing/2014/main" id="{FA3D08E7-8F58-BD29-E9C3-A1A302A7690A}"/>
              </a:ext>
            </a:extLst>
          </p:cNvPr>
          <p:cNvGraphicFramePr>
            <a:graphicFrameLocks noGrp="1"/>
          </p:cNvGraphicFramePr>
          <p:nvPr>
            <p:custDataLst>
              <p:tags r:id="rId2"/>
            </p:custDataLst>
            <p:extLst>
              <p:ext uri="{D42A27DB-BD31-4B8C-83A1-F6EECF244321}">
                <p14:modId xmlns:p14="http://schemas.microsoft.com/office/powerpoint/2010/main" val="2020973673"/>
              </p:ext>
            </p:extLst>
          </p:nvPr>
        </p:nvGraphicFramePr>
        <p:xfrm>
          <a:off x="403864" y="3267098"/>
          <a:ext cx="5544000" cy="360680"/>
        </p:xfrm>
        <a:graphic>
          <a:graphicData uri="http://schemas.openxmlformats.org/drawingml/2006/table">
            <a:tbl>
              <a:tblPr firstRow="1" bandRow="1">
                <a:tableStyleId>{5C22544A-7EE6-4342-B048-85BDC9FD1C3A}</a:tableStyleId>
              </a:tblPr>
              <a:tblGrid>
                <a:gridCol w="5544000">
                  <a:extLst>
                    <a:ext uri="{9D8B030D-6E8A-4147-A177-3AD203B41FA5}">
                      <a16:colId xmlns:a16="http://schemas.microsoft.com/office/drawing/2014/main" val="1252281434"/>
                    </a:ext>
                  </a:extLst>
                </a:gridCol>
              </a:tblGrid>
              <a:tr h="0">
                <a:tc>
                  <a:txBody>
                    <a:bodyPr/>
                    <a:lstStyle/>
                    <a:p>
                      <a:pPr marL="0" algn="l" defTabSz="914400" rtl="0" eaLnBrk="1" latinLnBrk="0" hangingPunct="1"/>
                      <a:r>
                        <a:rPr lang="en-AU" sz="1600" b="1" kern="1200" dirty="0">
                          <a:solidFill>
                            <a:srgbClr val="0C3553"/>
                          </a:solidFill>
                          <a:latin typeface="Arial" panose="020B0604020202020204" pitchFamily="34" charset="0"/>
                          <a:ea typeface="+mn-ea"/>
                          <a:cs typeface="Arial" panose="020B0604020202020204" pitchFamily="34" charset="0"/>
                        </a:rPr>
                        <a:t>12 Month Share Price and Trading Volumes</a:t>
                      </a:r>
                      <a:r>
                        <a:rPr lang="en-AU" sz="2000" b="1" kern="1200" baseline="20000" dirty="0">
                          <a:solidFill>
                            <a:srgbClr val="0C3553"/>
                          </a:solidFill>
                          <a:latin typeface="Arial" panose="020B0604020202020204" pitchFamily="34" charset="0"/>
                          <a:ea typeface="+mn-ea"/>
                          <a:cs typeface="Arial" panose="020B0604020202020204" pitchFamily="34" charset="0"/>
                        </a:rPr>
                        <a:t>*</a:t>
                      </a:r>
                      <a:endParaRPr lang="en-AU" sz="1600" b="1" kern="1200" baseline="20000" dirty="0">
                        <a:solidFill>
                          <a:srgbClr val="0C3553"/>
                        </a:solidFill>
                        <a:latin typeface="Arial" panose="020B0604020202020204" pitchFamily="34" charset="0"/>
                        <a:ea typeface="+mn-ea"/>
                        <a:cs typeface="Arial" panose="020B0604020202020204" pitchFamily="34" charset="0"/>
                      </a:endParaRP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graphicFrame>
        <p:nvGraphicFramePr>
          <p:cNvPr id="18" name="Table 17">
            <a:extLst>
              <a:ext uri="{FF2B5EF4-FFF2-40B4-BE49-F238E27FC236}">
                <a16:creationId xmlns:a16="http://schemas.microsoft.com/office/drawing/2014/main" id="{C9A62B41-A77E-2278-90AA-B3B8186D2F93}"/>
              </a:ext>
            </a:extLst>
          </p:cNvPr>
          <p:cNvGraphicFramePr>
            <a:graphicFrameLocks noGrp="1"/>
          </p:cNvGraphicFramePr>
          <p:nvPr>
            <p:custDataLst>
              <p:tags r:id="rId3"/>
            </p:custDataLst>
            <p:extLst>
              <p:ext uri="{D42A27DB-BD31-4B8C-83A1-F6EECF244321}">
                <p14:modId xmlns:p14="http://schemas.microsoft.com/office/powerpoint/2010/main" val="3719652107"/>
              </p:ext>
            </p:extLst>
          </p:nvPr>
        </p:nvGraphicFramePr>
        <p:xfrm>
          <a:off x="6244136" y="3267098"/>
          <a:ext cx="5544000" cy="360680"/>
        </p:xfrm>
        <a:graphic>
          <a:graphicData uri="http://schemas.openxmlformats.org/drawingml/2006/table">
            <a:tbl>
              <a:tblPr firstRow="1" bandRow="1">
                <a:tableStyleId>{5C22544A-7EE6-4342-B048-85BDC9FD1C3A}</a:tableStyleId>
              </a:tblPr>
              <a:tblGrid>
                <a:gridCol w="5544000">
                  <a:extLst>
                    <a:ext uri="{9D8B030D-6E8A-4147-A177-3AD203B41FA5}">
                      <a16:colId xmlns:a16="http://schemas.microsoft.com/office/drawing/2014/main" val="1252281434"/>
                    </a:ext>
                  </a:extLst>
                </a:gridCol>
              </a:tblGrid>
              <a:tr h="0">
                <a:tc>
                  <a:txBody>
                    <a:bodyPr/>
                    <a:lstStyle/>
                    <a:p>
                      <a:pPr marL="0" algn="l" defTabSz="914400" rtl="0" eaLnBrk="1" latinLnBrk="0" hangingPunct="1"/>
                      <a:r>
                        <a:rPr lang="en-AU" sz="1600" b="1" kern="1200" dirty="0">
                          <a:solidFill>
                            <a:srgbClr val="0C3553"/>
                          </a:solidFill>
                          <a:latin typeface="Arial" panose="020B0604020202020204" pitchFamily="34" charset="0"/>
                          <a:ea typeface="+mn-ea"/>
                          <a:cs typeface="Arial" panose="020B0604020202020204" pitchFamily="34" charset="0"/>
                        </a:rPr>
                        <a:t>Key Board and Management</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sp>
        <p:nvSpPr>
          <p:cNvPr id="19" name="Title 2">
            <a:extLst>
              <a:ext uri="{FF2B5EF4-FFF2-40B4-BE49-F238E27FC236}">
                <a16:creationId xmlns:a16="http://schemas.microsoft.com/office/drawing/2014/main" id="{BEF2E801-3931-57EB-1B29-4CAC2B00B3ED}"/>
              </a:ext>
            </a:extLst>
          </p:cNvPr>
          <p:cNvSpPr txBox="1">
            <a:spLocks/>
          </p:cNvSpPr>
          <p:nvPr/>
        </p:nvSpPr>
        <p:spPr>
          <a:xfrm>
            <a:off x="404936" y="6338207"/>
            <a:ext cx="11036682" cy="434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900" dirty="0">
                <a:solidFill>
                  <a:schemeClr val="tx1">
                    <a:lumMod val="50000"/>
                    <a:lumOff val="50000"/>
                  </a:schemeClr>
                </a:solidFill>
                <a:latin typeface="Arial" panose="020B0604020202020204" pitchFamily="34" charset="0"/>
                <a:cs typeface="Arial" panose="020B0604020202020204" pitchFamily="34" charset="0"/>
              </a:rPr>
              <a:t>Notes: * As at 19 November 2025</a:t>
            </a:r>
          </a:p>
        </p:txBody>
      </p:sp>
      <p:graphicFrame>
        <p:nvGraphicFramePr>
          <p:cNvPr id="2" name="Table 1">
            <a:extLst>
              <a:ext uri="{FF2B5EF4-FFF2-40B4-BE49-F238E27FC236}">
                <a16:creationId xmlns:a16="http://schemas.microsoft.com/office/drawing/2014/main" id="{9AFDB116-0096-BA00-A788-10987C25917E}"/>
              </a:ext>
            </a:extLst>
          </p:cNvPr>
          <p:cNvGraphicFramePr>
            <a:graphicFrameLocks noGrp="1"/>
          </p:cNvGraphicFramePr>
          <p:nvPr>
            <p:custDataLst>
              <p:tags r:id="rId4"/>
            </p:custDataLst>
            <p:extLst>
              <p:ext uri="{D42A27DB-BD31-4B8C-83A1-F6EECF244321}">
                <p14:modId xmlns:p14="http://schemas.microsoft.com/office/powerpoint/2010/main" val="3146575234"/>
              </p:ext>
            </p:extLst>
          </p:nvPr>
        </p:nvGraphicFramePr>
        <p:xfrm>
          <a:off x="409822" y="1349734"/>
          <a:ext cx="5539113" cy="1706880"/>
        </p:xfrm>
        <a:graphic>
          <a:graphicData uri="http://schemas.openxmlformats.org/drawingml/2006/table">
            <a:tbl>
              <a:tblPr firstRow="1" bandRow="1">
                <a:tableStyleId>{F2DE63D5-997A-4646-A377-4702673A728D}</a:tableStyleId>
              </a:tblPr>
              <a:tblGrid>
                <a:gridCol w="2774249">
                  <a:extLst>
                    <a:ext uri="{9D8B030D-6E8A-4147-A177-3AD203B41FA5}">
                      <a16:colId xmlns:a16="http://schemas.microsoft.com/office/drawing/2014/main" val="2731059978"/>
                    </a:ext>
                  </a:extLst>
                </a:gridCol>
                <a:gridCol w="1028700">
                  <a:extLst>
                    <a:ext uri="{9D8B030D-6E8A-4147-A177-3AD203B41FA5}">
                      <a16:colId xmlns:a16="http://schemas.microsoft.com/office/drawing/2014/main" val="1723269590"/>
                    </a:ext>
                  </a:extLst>
                </a:gridCol>
                <a:gridCol w="1736164">
                  <a:extLst>
                    <a:ext uri="{9D8B030D-6E8A-4147-A177-3AD203B41FA5}">
                      <a16:colId xmlns:a16="http://schemas.microsoft.com/office/drawing/2014/main" val="46871148"/>
                    </a:ext>
                  </a:extLst>
                </a:gridCol>
              </a:tblGrid>
              <a:tr h="224019">
                <a:tc>
                  <a:txBody>
                    <a:bodyPr/>
                    <a:lstStyle/>
                    <a:p>
                      <a:endParaRPr lang="en-AU" sz="1000" dirty="0">
                        <a:latin typeface="Arial" panose="020B0604020202020204" pitchFamily="34" charset="0"/>
                        <a:cs typeface="Arial" panose="020B0604020202020204" pitchFamily="34" charset="0"/>
                      </a:endParaRPr>
                    </a:p>
                  </a:txBody>
                  <a:tcPr anchor="ctr">
                    <a:solidFill>
                      <a:srgbClr val="0C3553"/>
                    </a:solidFill>
                  </a:tcPr>
                </a:tc>
                <a:tc>
                  <a:txBody>
                    <a:bodyPr/>
                    <a:lstStyle/>
                    <a:p>
                      <a:pPr algn="ctr"/>
                      <a:r>
                        <a:rPr lang="en-AU" sz="1000">
                          <a:latin typeface="Arial" panose="020B0604020202020204" pitchFamily="34" charset="0"/>
                          <a:cs typeface="Arial" panose="020B0604020202020204" pitchFamily="34" charset="0"/>
                        </a:rPr>
                        <a:t>Unit</a:t>
                      </a:r>
                    </a:p>
                  </a:txBody>
                  <a:tcPr anchor="ctr">
                    <a:solidFill>
                      <a:srgbClr val="0C3553"/>
                    </a:solidFill>
                  </a:tcPr>
                </a:tc>
                <a:tc>
                  <a:txBody>
                    <a:bodyPr/>
                    <a:lstStyle/>
                    <a:p>
                      <a:pPr algn="r"/>
                      <a:r>
                        <a:rPr lang="en-AU" sz="1000">
                          <a:latin typeface="Arial" panose="020B0604020202020204" pitchFamily="34" charset="0"/>
                          <a:cs typeface="Arial" panose="020B0604020202020204" pitchFamily="34" charset="0"/>
                        </a:rPr>
                        <a:t>ASX:HRN</a:t>
                      </a:r>
                    </a:p>
                  </a:txBody>
                  <a:tcPr anchor="ctr">
                    <a:solidFill>
                      <a:srgbClr val="0C3553"/>
                    </a:solidFill>
                  </a:tcPr>
                </a:tc>
                <a:extLst>
                  <a:ext uri="{0D108BD9-81ED-4DB2-BD59-A6C34878D82A}">
                    <a16:rowId xmlns:a16="http://schemas.microsoft.com/office/drawing/2014/main" val="3242048741"/>
                  </a:ext>
                </a:extLst>
              </a:tr>
              <a:tr h="224019">
                <a:tc>
                  <a:txBody>
                    <a:bodyPr/>
                    <a:lstStyle/>
                    <a:p>
                      <a:r>
                        <a:rPr lang="en-AU" sz="1000" dirty="0">
                          <a:latin typeface="Arial" panose="020B0604020202020204" pitchFamily="34" charset="0"/>
                          <a:cs typeface="Arial" panose="020B0604020202020204" pitchFamily="34" charset="0"/>
                        </a:rPr>
                        <a:t>Share Price</a:t>
                      </a:r>
                    </a:p>
                  </a:txBody>
                  <a:tcPr anchor="ctr">
                    <a:lnL w="12700" cap="flat" cmpd="sng" algn="ctr">
                      <a:noFill/>
                      <a:prstDash val="solid"/>
                      <a:round/>
                      <a:headEnd type="none" w="med" len="med"/>
                      <a:tailEnd type="none" w="med" len="med"/>
                    </a:lnL>
                  </a:tcPr>
                </a:tc>
                <a:tc>
                  <a:txBody>
                    <a:bodyPr/>
                    <a:lstStyle/>
                    <a:p>
                      <a:pPr algn="ctr"/>
                      <a:r>
                        <a:rPr lang="en-AU" sz="1000" i="1" kern="1200">
                          <a:solidFill>
                            <a:schemeClr val="tx1"/>
                          </a:solidFill>
                          <a:latin typeface="Arial" panose="020B0604020202020204" pitchFamily="34" charset="0"/>
                          <a:ea typeface="+mn-ea"/>
                          <a:cs typeface="Arial" panose="020B0604020202020204" pitchFamily="34" charset="0"/>
                        </a:rPr>
                        <a:t>A$</a:t>
                      </a:r>
                    </a:p>
                  </a:txBody>
                  <a:tcPr anchor="ctr"/>
                </a:tc>
                <a:tc>
                  <a:txBody>
                    <a:bodyPr/>
                    <a:lstStyle/>
                    <a:p>
                      <a:pPr algn="r"/>
                      <a:r>
                        <a:rPr lang="en-AU" sz="1000" dirty="0">
                          <a:latin typeface="Arial" panose="020B0604020202020204" pitchFamily="34" charset="0"/>
                          <a:cs typeface="Arial" panose="020B0604020202020204" pitchFamily="34" charset="0"/>
                        </a:rPr>
                        <a:t>0.73</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619845371"/>
                  </a:ext>
                </a:extLst>
              </a:tr>
              <a:tr h="224019">
                <a:tc>
                  <a:txBody>
                    <a:bodyPr/>
                    <a:lstStyle/>
                    <a:p>
                      <a:r>
                        <a:rPr lang="en-AU" sz="1000" dirty="0">
                          <a:latin typeface="Arial" panose="020B0604020202020204" pitchFamily="34" charset="0"/>
                          <a:cs typeface="Arial" panose="020B0604020202020204" pitchFamily="34" charset="0"/>
                        </a:rPr>
                        <a:t>Shares Outstanding</a:t>
                      </a:r>
                    </a:p>
                  </a:txBody>
                  <a:tcPr anchor="ctr">
                    <a:lnL w="12700" cap="flat" cmpd="sng" algn="ctr">
                      <a:noFill/>
                      <a:prstDash val="solid"/>
                      <a:round/>
                      <a:headEnd type="none" w="med" len="med"/>
                      <a:tailEnd type="none" w="med" len="med"/>
                    </a:lnL>
                  </a:tcPr>
                </a:tc>
                <a:tc>
                  <a:txBody>
                    <a:bodyPr/>
                    <a:lstStyle/>
                    <a:p>
                      <a:pPr algn="ctr"/>
                      <a:r>
                        <a:rPr lang="en-AU" sz="1000" i="1" kern="1200">
                          <a:solidFill>
                            <a:schemeClr val="tx1"/>
                          </a:solidFill>
                          <a:latin typeface="Arial" panose="020B0604020202020204" pitchFamily="34" charset="0"/>
                          <a:ea typeface="+mn-ea"/>
                          <a:cs typeface="Arial" panose="020B0604020202020204" pitchFamily="34" charset="0"/>
                        </a:rPr>
                        <a:t>M</a:t>
                      </a:r>
                    </a:p>
                  </a:txBody>
                  <a:tcPr anchor="ctr"/>
                </a:tc>
                <a:tc>
                  <a:txBody>
                    <a:bodyPr/>
                    <a:lstStyle/>
                    <a:p>
                      <a:pPr algn="r"/>
                      <a:r>
                        <a:rPr lang="en-AU" sz="1000" dirty="0">
                          <a:latin typeface="Arial" panose="020B0604020202020204" pitchFamily="34" charset="0"/>
                          <a:cs typeface="Arial" panose="020B0604020202020204" pitchFamily="34" charset="0"/>
                        </a:rPr>
                        <a:t>169.6</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82001362"/>
                  </a:ext>
                </a:extLst>
              </a:tr>
              <a:tr h="224019">
                <a:tc>
                  <a:txBody>
                    <a:bodyPr/>
                    <a:lstStyle/>
                    <a:p>
                      <a:r>
                        <a:rPr lang="en-AU" sz="1000" dirty="0">
                          <a:latin typeface="Arial" panose="020B0604020202020204" pitchFamily="34" charset="0"/>
                          <a:cs typeface="Arial" panose="020B0604020202020204" pitchFamily="34" charset="0"/>
                        </a:rPr>
                        <a:t>Market Capitalisation</a:t>
                      </a:r>
                    </a:p>
                  </a:txBody>
                  <a:tcPr anchor="ctr">
                    <a:lnL w="12700" cap="flat" cmpd="sng" algn="ctr">
                      <a:noFill/>
                      <a:prstDash val="solid"/>
                      <a:round/>
                      <a:headEnd type="none" w="med" len="med"/>
                      <a:tailEnd type="none" w="med" len="med"/>
                    </a:lnL>
                  </a:tcPr>
                </a:tc>
                <a:tc>
                  <a:txBody>
                    <a:bodyPr/>
                    <a:lstStyle/>
                    <a:p>
                      <a:pPr algn="ctr"/>
                      <a:r>
                        <a:rPr lang="en-AU" sz="1000" i="1" kern="1200">
                          <a:solidFill>
                            <a:schemeClr val="tx1"/>
                          </a:solidFill>
                          <a:latin typeface="Arial" panose="020B0604020202020204" pitchFamily="34" charset="0"/>
                          <a:ea typeface="+mn-ea"/>
                          <a:cs typeface="Arial" panose="020B0604020202020204" pitchFamily="34" charset="0"/>
                        </a:rPr>
                        <a:t>A$m</a:t>
                      </a:r>
                    </a:p>
                  </a:txBody>
                  <a:tcPr anchor="ctr"/>
                </a:tc>
                <a:tc>
                  <a:txBody>
                    <a:bodyPr/>
                    <a:lstStyle/>
                    <a:p>
                      <a:pPr algn="r"/>
                      <a:r>
                        <a:rPr lang="en-AU" sz="1000" dirty="0">
                          <a:latin typeface="Arial" panose="020B0604020202020204" pitchFamily="34" charset="0"/>
                          <a:cs typeface="Arial" panose="020B0604020202020204" pitchFamily="34" charset="0"/>
                        </a:rPr>
                        <a:t>123.8</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861568619"/>
                  </a:ext>
                </a:extLst>
              </a:tr>
              <a:tr h="224019">
                <a:tc>
                  <a:txBody>
                    <a:bodyPr/>
                    <a:lstStyle/>
                    <a:p>
                      <a:r>
                        <a:rPr lang="en-AU" sz="1000" dirty="0">
                          <a:latin typeface="Arial" panose="020B0604020202020204" pitchFamily="34" charset="0"/>
                          <a:cs typeface="Arial" panose="020B0604020202020204" pitchFamily="34" charset="0"/>
                        </a:rPr>
                        <a:t>Cash (30 September 2025)</a:t>
                      </a:r>
                    </a:p>
                  </a:txBody>
                  <a:tcPr anchor="ctr">
                    <a:lnL w="12700" cap="flat" cmpd="sng" algn="ctr">
                      <a:noFill/>
                      <a:prstDash val="solid"/>
                      <a:round/>
                      <a:headEnd type="none" w="med" len="med"/>
                      <a:tailEnd type="none" w="med" len="med"/>
                    </a:lnL>
                  </a:tcPr>
                </a:tc>
                <a:tc>
                  <a:txBody>
                    <a:bodyPr/>
                    <a:lstStyle/>
                    <a:p>
                      <a:pPr algn="ctr"/>
                      <a:r>
                        <a:rPr lang="en-AU" sz="1000" i="1" kern="1200" dirty="0" err="1">
                          <a:solidFill>
                            <a:schemeClr val="tx1"/>
                          </a:solidFill>
                          <a:latin typeface="Arial" panose="020B0604020202020204" pitchFamily="34" charset="0"/>
                          <a:ea typeface="+mn-ea"/>
                          <a:cs typeface="Arial" panose="020B0604020202020204" pitchFamily="34" charset="0"/>
                        </a:rPr>
                        <a:t>A$m</a:t>
                      </a:r>
                      <a:endParaRPr lang="en-AU" sz="1000" i="1"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r"/>
                      <a:r>
                        <a:rPr lang="en-AU" sz="1000" dirty="0">
                          <a:latin typeface="Arial" panose="020B0604020202020204" pitchFamily="34" charset="0"/>
                          <a:cs typeface="Arial" panose="020B0604020202020204" pitchFamily="34" charset="0"/>
                        </a:rPr>
                        <a:t>8.2</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2717547765"/>
                  </a:ext>
                </a:extLst>
              </a:tr>
              <a:tr h="224019">
                <a:tc>
                  <a:txBody>
                    <a:bodyPr/>
                    <a:lstStyle/>
                    <a:p>
                      <a:r>
                        <a:rPr lang="en-AU" sz="1000" dirty="0">
                          <a:latin typeface="Arial" panose="020B0604020202020204" pitchFamily="34" charset="0"/>
                          <a:cs typeface="Arial" panose="020B0604020202020204" pitchFamily="34" charset="0"/>
                        </a:rPr>
                        <a:t>Debt (30 September 2025)</a:t>
                      </a:r>
                    </a:p>
                  </a:txBody>
                  <a:tcPr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i="1" kern="1200" dirty="0" err="1">
                          <a:solidFill>
                            <a:schemeClr val="tx1"/>
                          </a:solidFill>
                          <a:latin typeface="Arial" panose="020B0604020202020204" pitchFamily="34" charset="0"/>
                          <a:ea typeface="+mn-ea"/>
                          <a:cs typeface="Arial" panose="020B0604020202020204" pitchFamily="34" charset="0"/>
                        </a:rPr>
                        <a:t>A$m</a:t>
                      </a:r>
                      <a:endParaRPr lang="en-AU" sz="1000" i="1"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r"/>
                      <a:r>
                        <a:rPr lang="en-AU" sz="1000" dirty="0">
                          <a:latin typeface="Arial" panose="020B0604020202020204" pitchFamily="34" charset="0"/>
                          <a:cs typeface="Arial" panose="020B0604020202020204" pitchFamily="34" charset="0"/>
                        </a:rPr>
                        <a:t>0</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12329880"/>
                  </a:ext>
                </a:extLst>
              </a:tr>
              <a:tr h="224019">
                <a:tc>
                  <a:txBody>
                    <a:bodyPr/>
                    <a:lstStyle/>
                    <a:p>
                      <a:r>
                        <a:rPr lang="en-AU" sz="1000">
                          <a:latin typeface="Arial" panose="020B0604020202020204" pitchFamily="34" charset="0"/>
                          <a:cs typeface="Arial" panose="020B0604020202020204" pitchFamily="34" charset="0"/>
                        </a:rPr>
                        <a:t>Enterprise Value</a:t>
                      </a:r>
                    </a:p>
                  </a:txBody>
                  <a:tcPr anchor="ctr">
                    <a:lnL w="12700" cap="flat" cmpd="sng" algn="ctr">
                      <a:noFill/>
                      <a:prstDash val="solid"/>
                      <a:round/>
                      <a:headEnd type="none" w="med" len="med"/>
                      <a:tailEnd type="none" w="med" len="med"/>
                    </a:lnL>
                  </a:tcPr>
                </a:tc>
                <a:tc>
                  <a:txBody>
                    <a:bodyPr/>
                    <a:lstStyle/>
                    <a:p>
                      <a:pPr algn="ctr"/>
                      <a:r>
                        <a:rPr lang="en-AU" sz="1000" i="1" kern="1200" dirty="0" err="1">
                          <a:solidFill>
                            <a:schemeClr val="tx1"/>
                          </a:solidFill>
                          <a:latin typeface="Arial" panose="020B0604020202020204" pitchFamily="34" charset="0"/>
                          <a:ea typeface="+mn-ea"/>
                          <a:cs typeface="Arial" panose="020B0604020202020204" pitchFamily="34" charset="0"/>
                        </a:rPr>
                        <a:t>A$m</a:t>
                      </a:r>
                      <a:endParaRPr lang="en-AU" sz="1000" i="1"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r"/>
                      <a:r>
                        <a:rPr lang="en-AU" sz="1000" dirty="0">
                          <a:latin typeface="Arial" panose="020B0604020202020204" pitchFamily="34" charset="0"/>
                          <a:cs typeface="Arial" panose="020B0604020202020204" pitchFamily="34" charset="0"/>
                        </a:rPr>
                        <a:t>115.6</a:t>
                      </a:r>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3368823538"/>
                  </a:ext>
                </a:extLst>
              </a:tr>
            </a:tbl>
          </a:graphicData>
        </a:graphic>
      </p:graphicFrame>
      <p:pic>
        <p:nvPicPr>
          <p:cNvPr id="1026" name="Picture 2">
            <a:extLst>
              <a:ext uri="{FF2B5EF4-FFF2-40B4-BE49-F238E27FC236}">
                <a16:creationId xmlns:a16="http://schemas.microsoft.com/office/drawing/2014/main" id="{D13259A7-6DA3-21CD-948F-0086B958894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85" t="55" r="-385" b="15945"/>
          <a:stretch/>
        </p:blipFill>
        <p:spPr bwMode="auto">
          <a:xfrm>
            <a:off x="6244136" y="4993560"/>
            <a:ext cx="956764" cy="9567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387E840-A49F-4CCB-9E34-E8A9CB75F47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082" t="-157" r="10636" b="25156"/>
          <a:stretch/>
        </p:blipFill>
        <p:spPr bwMode="auto">
          <a:xfrm>
            <a:off x="6249025" y="3737882"/>
            <a:ext cx="951875" cy="112939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id="{64E628F4-70D4-8892-F18B-C4F8547273B7}"/>
              </a:ext>
            </a:extLst>
          </p:cNvPr>
          <p:cNvSpPr txBox="1">
            <a:spLocks/>
          </p:cNvSpPr>
          <p:nvPr/>
        </p:nvSpPr>
        <p:spPr>
          <a:xfrm>
            <a:off x="7315201" y="4993559"/>
            <a:ext cx="4466978" cy="9567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200"/>
              </a:spcBef>
              <a:spcAft>
                <a:spcPts val="200"/>
              </a:spcAft>
              <a:buClr>
                <a:srgbClr val="918C55"/>
              </a:buClr>
            </a:pPr>
            <a:r>
              <a:rPr lang="en-AU" sz="1000" b="1" dirty="0">
                <a:latin typeface="Arial" panose="020B0604020202020204" pitchFamily="34" charset="0"/>
                <a:cs typeface="Arial" panose="020B0604020202020204" pitchFamily="34" charset="0"/>
              </a:rPr>
              <a:t>Peter Sullivan</a:t>
            </a:r>
          </a:p>
          <a:p>
            <a:pPr>
              <a:spcBef>
                <a:spcPts val="200"/>
              </a:spcBef>
              <a:spcAft>
                <a:spcPts val="200"/>
              </a:spcAft>
              <a:buClr>
                <a:srgbClr val="918C55"/>
              </a:buClr>
            </a:pPr>
            <a:r>
              <a:rPr lang="en-AU" sz="1000" i="1" dirty="0">
                <a:latin typeface="Arial" panose="020B0604020202020204" pitchFamily="34" charset="0"/>
                <a:cs typeface="Arial" panose="020B0604020202020204" pitchFamily="34" charset="0"/>
              </a:rPr>
              <a:t>Executive Chairman</a:t>
            </a:r>
          </a:p>
          <a:p>
            <a:pPr marL="171450" indent="-171450">
              <a:spcBef>
                <a:spcPts val="200"/>
              </a:spcBef>
              <a:spcAft>
                <a:spcPts val="200"/>
              </a:spcAft>
              <a:buClr>
                <a:srgbClr val="918C55"/>
              </a:buClr>
              <a:buFont typeface="Arial" panose="020B0604020202020204" pitchFamily="34" charset="0"/>
              <a:buChar char="•"/>
            </a:pPr>
            <a:r>
              <a:rPr lang="en-AU" sz="1000" dirty="0">
                <a:latin typeface="Arial" panose="020B0604020202020204" pitchFamily="34" charset="0"/>
                <a:cs typeface="Arial" panose="020B0604020202020204" pitchFamily="34" charset="0"/>
              </a:rPr>
              <a:t>Over 30+ years of experience in the resources sector across project engineering, corporate finance and public company directorships</a:t>
            </a:r>
          </a:p>
          <a:p>
            <a:pPr marL="171450" indent="-171450">
              <a:spcBef>
                <a:spcPts val="200"/>
              </a:spcBef>
              <a:spcAft>
                <a:spcPts val="200"/>
              </a:spcAft>
              <a:buClr>
                <a:srgbClr val="918C55"/>
              </a:buClr>
              <a:buFont typeface="Arial" panose="020B0604020202020204" pitchFamily="34" charset="0"/>
              <a:buChar char="•"/>
            </a:pPr>
            <a:r>
              <a:rPr lang="en-AU" sz="1000" dirty="0">
                <a:latin typeface="Arial" panose="020B0604020202020204" pitchFamily="34" charset="0"/>
                <a:cs typeface="Arial" panose="020B0604020202020204" pitchFamily="34" charset="0"/>
              </a:rPr>
              <a:t>Previous directorships in Zeta Resources and Alliance Nickel</a:t>
            </a:r>
          </a:p>
        </p:txBody>
      </p:sp>
      <p:sp>
        <p:nvSpPr>
          <p:cNvPr id="9" name="Title 2">
            <a:extLst>
              <a:ext uri="{FF2B5EF4-FFF2-40B4-BE49-F238E27FC236}">
                <a16:creationId xmlns:a16="http://schemas.microsoft.com/office/drawing/2014/main" id="{20EE0DF9-DD08-5F97-6536-C33E0D2E7F57}"/>
              </a:ext>
            </a:extLst>
          </p:cNvPr>
          <p:cNvSpPr txBox="1">
            <a:spLocks/>
          </p:cNvSpPr>
          <p:nvPr/>
        </p:nvSpPr>
        <p:spPr>
          <a:xfrm>
            <a:off x="7315201" y="3716175"/>
            <a:ext cx="4466978" cy="112939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200"/>
              </a:spcBef>
              <a:spcAft>
                <a:spcPts val="200"/>
              </a:spcAft>
              <a:buClr>
                <a:srgbClr val="918C55"/>
              </a:buClr>
            </a:pPr>
            <a:r>
              <a:rPr lang="en-AU" sz="1000" b="1" dirty="0">
                <a:latin typeface="Arial" panose="020B0604020202020204" pitchFamily="34" charset="0"/>
                <a:cs typeface="Arial" panose="020B0604020202020204" pitchFamily="34" charset="0"/>
              </a:rPr>
              <a:t>Leigh Ryan</a:t>
            </a:r>
          </a:p>
          <a:p>
            <a:pPr>
              <a:spcBef>
                <a:spcPts val="200"/>
              </a:spcBef>
              <a:spcAft>
                <a:spcPts val="200"/>
              </a:spcAft>
              <a:buClr>
                <a:srgbClr val="918C55"/>
              </a:buClr>
            </a:pPr>
            <a:r>
              <a:rPr lang="en-AU" sz="1000" i="1" dirty="0">
                <a:latin typeface="Arial" panose="020B0604020202020204" pitchFamily="34" charset="0"/>
                <a:cs typeface="Arial" panose="020B0604020202020204" pitchFamily="34" charset="0"/>
              </a:rPr>
              <a:t>Managing Director</a:t>
            </a:r>
          </a:p>
          <a:p>
            <a:pPr marL="171450" indent="-171450">
              <a:spcBef>
                <a:spcPts val="200"/>
              </a:spcBef>
              <a:spcAft>
                <a:spcPts val="200"/>
              </a:spcAft>
              <a:buClr>
                <a:srgbClr val="918C55"/>
              </a:buClr>
              <a:buFont typeface="Arial" panose="020B0604020202020204" pitchFamily="34" charset="0"/>
              <a:buChar char="•"/>
            </a:pPr>
            <a:r>
              <a:rPr lang="en-AU" sz="1000" dirty="0">
                <a:latin typeface="Arial" panose="020B0604020202020204" pitchFamily="34" charset="0"/>
                <a:cs typeface="Arial" panose="020B0604020202020204" pitchFamily="34" charset="0"/>
              </a:rPr>
              <a:t>Qualified geologist with 30+ years of experience across Australia and Africa</a:t>
            </a:r>
          </a:p>
          <a:p>
            <a:pPr marL="171450" indent="-171450">
              <a:spcBef>
                <a:spcPts val="200"/>
              </a:spcBef>
              <a:spcAft>
                <a:spcPts val="200"/>
              </a:spcAft>
              <a:buClr>
                <a:srgbClr val="918C55"/>
              </a:buClr>
              <a:buFont typeface="Arial" panose="020B0604020202020204" pitchFamily="34" charset="0"/>
              <a:buChar char="•"/>
            </a:pPr>
            <a:r>
              <a:rPr lang="en-AU" sz="1000" dirty="0">
                <a:latin typeface="Arial" panose="020B0604020202020204" pitchFamily="34" charset="0"/>
                <a:cs typeface="Arial" panose="020B0604020202020204" pitchFamily="34" charset="0"/>
              </a:rPr>
              <a:t>Previously held senior leadership roles at Resolute Mining, Boss Resources, Chrysalis Resources and Alchemy Resources</a:t>
            </a:r>
          </a:p>
          <a:p>
            <a:pPr marL="171450" indent="-171450">
              <a:spcBef>
                <a:spcPts val="0"/>
              </a:spcBef>
              <a:buClr>
                <a:srgbClr val="918C55"/>
              </a:buClr>
              <a:buFont typeface="Arial" panose="020B0604020202020204" pitchFamily="34" charset="0"/>
              <a:buChar char="•"/>
            </a:pPr>
            <a:endParaRPr lang="en-AU" sz="1000" dirty="0">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EDF28F2A-2C78-22F2-EFF7-0096EDE797C6}"/>
              </a:ext>
            </a:extLst>
          </p:cNvPr>
          <p:cNvGraphicFramePr>
            <a:graphicFrameLocks/>
          </p:cNvGraphicFramePr>
          <p:nvPr>
            <p:extLst>
              <p:ext uri="{D42A27DB-BD31-4B8C-83A1-F6EECF244321}">
                <p14:modId xmlns:p14="http://schemas.microsoft.com/office/powerpoint/2010/main" val="1041447286"/>
              </p:ext>
            </p:extLst>
          </p:nvPr>
        </p:nvGraphicFramePr>
        <p:xfrm>
          <a:off x="409820" y="3660336"/>
          <a:ext cx="5533155" cy="2569114"/>
        </p:xfrm>
        <a:graphic>
          <a:graphicData uri="http://schemas.openxmlformats.org/drawingml/2006/chart">
            <c:chart xmlns:c="http://schemas.openxmlformats.org/drawingml/2006/chart" xmlns:r="http://schemas.openxmlformats.org/officeDocument/2006/relationships" r:id="rId9"/>
          </a:graphicData>
        </a:graphic>
      </p:graphicFrame>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D5436F8B-CFE1-00CC-9E7A-EA85BEAD0322}"/>
                  </a:ext>
                </a:extLst>
              </p:cNvPr>
              <p:cNvGraphicFramePr/>
              <p:nvPr>
                <p:extLst>
                  <p:ext uri="{D42A27DB-BD31-4B8C-83A1-F6EECF244321}">
                    <p14:modId xmlns:p14="http://schemas.microsoft.com/office/powerpoint/2010/main" val="1635087909"/>
                  </p:ext>
                </p:extLst>
              </p:nvPr>
            </p:nvGraphicFramePr>
            <p:xfrm>
              <a:off x="6314136" y="1282754"/>
              <a:ext cx="5403999" cy="1946244"/>
            </p:xfrm>
            <a:graphic>
              <a:graphicData uri="http://schemas.microsoft.com/office/drawing/2014/chartex">
                <cx:chart xmlns:cx="http://schemas.microsoft.com/office/drawing/2014/chartex" xmlns:r="http://schemas.openxmlformats.org/officeDocument/2006/relationships" r:id="rId10"/>
              </a:graphicData>
            </a:graphic>
          </p:graphicFrame>
        </mc:Choice>
        <mc:Fallback xmlns="">
          <p:pic>
            <p:nvPicPr>
              <p:cNvPr id="10" name="Chart 9">
                <a:extLst>
                  <a:ext uri="{FF2B5EF4-FFF2-40B4-BE49-F238E27FC236}">
                    <a16:creationId xmlns:a16="http://schemas.microsoft.com/office/drawing/2014/main" id="{D5436F8B-CFE1-00CC-9E7A-EA85BEAD0322}"/>
                  </a:ext>
                </a:extLst>
              </p:cNvPr>
              <p:cNvPicPr>
                <a:picLocks noGrp="1" noRot="1" noChangeAspect="1" noMove="1" noResize="1" noEditPoints="1" noAdjustHandles="1" noChangeArrowheads="1" noChangeShapeType="1"/>
              </p:cNvPicPr>
              <p:nvPr/>
            </p:nvPicPr>
            <p:blipFill>
              <a:blip r:embed="rId11"/>
              <a:stretch>
                <a:fillRect/>
              </a:stretch>
            </p:blipFill>
            <p:spPr>
              <a:xfrm>
                <a:off x="6314136" y="1282754"/>
                <a:ext cx="5403999" cy="1946244"/>
              </a:xfrm>
              <a:prstGeom prst="rect">
                <a:avLst/>
              </a:prstGeom>
            </p:spPr>
          </p:pic>
        </mc:Fallback>
      </mc:AlternateContent>
    </p:spTree>
    <p:extLst>
      <p:ext uri="{BB962C8B-B14F-4D97-AF65-F5344CB8AC3E}">
        <p14:creationId xmlns:p14="http://schemas.microsoft.com/office/powerpoint/2010/main" val="1028898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772D-95AE-E68B-3A70-0A9DEF4FF772}"/>
              </a:ext>
            </a:extLst>
          </p:cNvPr>
          <p:cNvSpPr>
            <a:spLocks noGrp="1"/>
          </p:cNvSpPr>
          <p:nvPr>
            <p:ph type="ctrTitle"/>
          </p:nvPr>
        </p:nvSpPr>
        <p:spPr>
          <a:xfrm>
            <a:off x="4223792" y="1128232"/>
            <a:ext cx="6414628" cy="1547962"/>
          </a:xfrm>
        </p:spPr>
        <p:txBody>
          <a:bodyPr/>
          <a:lstStyle/>
          <a:p>
            <a:r>
              <a:rPr lang="en-US"/>
              <a:t>APPENDICES</a:t>
            </a:r>
            <a:endParaRPr lang="en-AU"/>
          </a:p>
        </p:txBody>
      </p:sp>
    </p:spTree>
    <p:extLst>
      <p:ext uri="{BB962C8B-B14F-4D97-AF65-F5344CB8AC3E}">
        <p14:creationId xmlns:p14="http://schemas.microsoft.com/office/powerpoint/2010/main" val="374997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89742-A85F-D994-BE06-4169A797D0F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D30291-38C0-A3E0-5E3A-1A7197B0D5F9}"/>
              </a:ext>
            </a:extLst>
          </p:cNvPr>
          <p:cNvSpPr txBox="1">
            <a:spLocks/>
          </p:cNvSpPr>
          <p:nvPr/>
        </p:nvSpPr>
        <p:spPr>
          <a:xfrm>
            <a:off x="404935" y="216120"/>
            <a:ext cx="9824400" cy="687611"/>
          </a:xfrm>
          <a:prstGeom prst="rect">
            <a:avLst/>
          </a:prstGeom>
        </p:spPr>
        <p:txBody>
          <a:bodyPr lIns="91440" tIns="45720" rIns="91440" bIns="45720" anchor="t">
            <a:normAutofit fontScale="97500"/>
          </a:bodyPr>
          <a:lstStyle>
            <a:defPPr>
              <a:defRPr lang="en-US"/>
            </a:defPPr>
            <a:lvl1pPr defTabSz="914400">
              <a:lnSpc>
                <a:spcPct val="90000"/>
              </a:lnSpc>
              <a:spcBef>
                <a:spcPct val="0"/>
              </a:spcBef>
              <a:buNone/>
              <a:defRPr sz="4400">
                <a:solidFill>
                  <a:srgbClr val="0C3553"/>
                </a:solidFill>
                <a:latin typeface="Impact" panose="020B0806030902050204" pitchFamily="34" charset="0"/>
                <a:ea typeface="+mj-ea"/>
                <a:cs typeface="+mj-cs"/>
              </a:defRPr>
            </a:lvl1pPr>
          </a:lstStyle>
          <a:p>
            <a:r>
              <a:rPr lang="en-AU">
                <a:latin typeface="Impact"/>
              </a:rPr>
              <a:t>Gum Creek Gold Project Location</a:t>
            </a:r>
            <a:endParaRPr lang="en-AU"/>
          </a:p>
        </p:txBody>
      </p:sp>
      <p:graphicFrame>
        <p:nvGraphicFramePr>
          <p:cNvPr id="6" name="Table 5">
            <a:extLst>
              <a:ext uri="{FF2B5EF4-FFF2-40B4-BE49-F238E27FC236}">
                <a16:creationId xmlns:a16="http://schemas.microsoft.com/office/drawing/2014/main" id="{66A51F9E-92F6-CB0C-2FC2-AACE5EE9895D}"/>
              </a:ext>
            </a:extLst>
          </p:cNvPr>
          <p:cNvGraphicFramePr>
            <a:graphicFrameLocks noGrp="1"/>
          </p:cNvGraphicFramePr>
          <p:nvPr>
            <p:extLst>
              <p:ext uri="{D42A27DB-BD31-4B8C-83A1-F6EECF244321}">
                <p14:modId xmlns:p14="http://schemas.microsoft.com/office/powerpoint/2010/main" val="1047325742"/>
              </p:ext>
            </p:extLst>
          </p:nvPr>
        </p:nvGraphicFramePr>
        <p:xfrm>
          <a:off x="404933" y="922579"/>
          <a:ext cx="4424241" cy="360680"/>
        </p:xfrm>
        <a:graphic>
          <a:graphicData uri="http://schemas.openxmlformats.org/drawingml/2006/table">
            <a:tbl>
              <a:tblPr firstRow="1" bandRow="1">
                <a:tableStyleId>{5C22544A-7EE6-4342-B048-85BDC9FD1C3A}</a:tableStyleId>
              </a:tblPr>
              <a:tblGrid>
                <a:gridCol w="4424241">
                  <a:extLst>
                    <a:ext uri="{9D8B030D-6E8A-4147-A177-3AD203B41FA5}">
                      <a16:colId xmlns:a16="http://schemas.microsoft.com/office/drawing/2014/main" val="1252281434"/>
                    </a:ext>
                  </a:extLst>
                </a:gridCol>
              </a:tblGrid>
              <a:tr h="0">
                <a:tc>
                  <a:txBody>
                    <a:bodyPr/>
                    <a:lstStyle/>
                    <a:p>
                      <a:r>
                        <a:rPr lang="en-AU" sz="1600" dirty="0">
                          <a:solidFill>
                            <a:srgbClr val="0C3553"/>
                          </a:solidFill>
                          <a:latin typeface="Arial" panose="020B0604020202020204" pitchFamily="34" charset="0"/>
                          <a:cs typeface="Arial" panose="020B0604020202020204" pitchFamily="34" charset="0"/>
                        </a:rPr>
                        <a:t>Gum Creek Gold Project</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latin typeface="Arial" panose="020B0604020202020204" pitchFamily="34" charset="0"/>
                        <a:cs typeface="Arial" panose="020B0604020202020204" pitchFamily="34" charset="0"/>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cxnSp>
        <p:nvCxnSpPr>
          <p:cNvPr id="8" name="Straight Connector 7">
            <a:extLst>
              <a:ext uri="{FF2B5EF4-FFF2-40B4-BE49-F238E27FC236}">
                <a16:creationId xmlns:a16="http://schemas.microsoft.com/office/drawing/2014/main" id="{24373EB1-7E85-1636-0B39-1C729F4B2BB3}"/>
              </a:ext>
            </a:extLst>
          </p:cNvPr>
          <p:cNvCxnSpPr>
            <a:cxnSpLocks/>
          </p:cNvCxnSpPr>
          <p:nvPr/>
        </p:nvCxnSpPr>
        <p:spPr>
          <a:xfrm>
            <a:off x="404936" y="895452"/>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24BA88D-83B5-C1B1-B83F-084D89544E0E}"/>
              </a:ext>
            </a:extLst>
          </p:cNvPr>
          <p:cNvCxnSpPr>
            <a:cxnSpLocks/>
          </p:cNvCxnSpPr>
          <p:nvPr/>
        </p:nvCxnSpPr>
        <p:spPr>
          <a:xfrm>
            <a:off x="404935" y="6305649"/>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sp>
        <p:nvSpPr>
          <p:cNvPr id="12" name="Slide Number Placeholder 55">
            <a:extLst>
              <a:ext uri="{FF2B5EF4-FFF2-40B4-BE49-F238E27FC236}">
                <a16:creationId xmlns:a16="http://schemas.microsoft.com/office/drawing/2014/main" id="{E2B92BDD-A76A-E7C9-AD7B-12732A1CFD89}"/>
              </a:ext>
            </a:extLst>
          </p:cNvPr>
          <p:cNvSpPr>
            <a:spLocks noGrp="1"/>
          </p:cNvSpPr>
          <p:nvPr>
            <p:ph type="sldNum" sz="quarter" idx="12"/>
          </p:nvPr>
        </p:nvSpPr>
        <p:spPr>
          <a:xfrm>
            <a:off x="11441617" y="6338206"/>
            <a:ext cx="346518" cy="365125"/>
          </a:xfrm>
        </p:spPr>
        <p:txBody>
          <a:bodyPr/>
          <a:lstStyle/>
          <a:p>
            <a:fld id="{6B2FE139-BF3E-4C87-A3AC-2A06C2C9A6C4}" type="slidenum">
              <a:rPr lang="en-AU" smtClean="0">
                <a:solidFill>
                  <a:schemeClr val="tx1">
                    <a:lumMod val="50000"/>
                    <a:lumOff val="50000"/>
                  </a:schemeClr>
                </a:solidFill>
              </a:rPr>
              <a:pPr/>
              <a:t>16</a:t>
            </a:fld>
            <a:endParaRPr lang="en-AU">
              <a:solidFill>
                <a:schemeClr val="tx1">
                  <a:lumMod val="50000"/>
                  <a:lumOff val="50000"/>
                </a:schemeClr>
              </a:solidFill>
            </a:endParaRPr>
          </a:p>
        </p:txBody>
      </p:sp>
      <p:pic>
        <p:nvPicPr>
          <p:cNvPr id="14" name="Picture 2" descr="Horizon Gold Limited - Horizon Gold">
            <a:extLst>
              <a:ext uri="{FF2B5EF4-FFF2-40B4-BE49-F238E27FC236}">
                <a16:creationId xmlns:a16="http://schemas.microsoft.com/office/drawing/2014/main" id="{B1AEC9B2-6CD2-F692-BB42-F73F1D7221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DE91E8F-A0AA-A1A7-5E6A-397208C6AA35}"/>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2">
            <a:extLst>
              <a:ext uri="{FF2B5EF4-FFF2-40B4-BE49-F238E27FC236}">
                <a16:creationId xmlns:a16="http://schemas.microsoft.com/office/drawing/2014/main" id="{1E189B15-EDE3-4C6F-DB5B-6D286F76D05A}"/>
              </a:ext>
            </a:extLst>
          </p:cNvPr>
          <p:cNvSpPr txBox="1">
            <a:spLocks/>
          </p:cNvSpPr>
          <p:nvPr/>
        </p:nvSpPr>
        <p:spPr>
          <a:xfrm>
            <a:off x="404935" y="1370888"/>
            <a:ext cx="4138489" cy="1819986"/>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spcBef>
                <a:spcPts val="300"/>
              </a:spcBef>
              <a:spcAft>
                <a:spcPts val="300"/>
              </a:spcAft>
              <a:buClr>
                <a:srgbClr val="918C55"/>
              </a:buClr>
              <a:buFont typeface="Wingdings" panose="05000000000000000000" pitchFamily="2" charset="2"/>
              <a:buChar char="§"/>
            </a:pPr>
            <a:r>
              <a:rPr lang="en-US" sz="1200" dirty="0">
                <a:latin typeface="Arial"/>
                <a:cs typeface="Arial"/>
              </a:rPr>
              <a:t>Strategic project within the prolific Sandstone / Gum Creek gold mining district located between the gold mining townships of </a:t>
            </a:r>
            <a:r>
              <a:rPr lang="en-US" sz="1200" dirty="0" err="1">
                <a:latin typeface="Arial"/>
                <a:cs typeface="Arial"/>
              </a:rPr>
              <a:t>Meekatharra</a:t>
            </a:r>
            <a:r>
              <a:rPr lang="en-US" sz="1200" dirty="0">
                <a:latin typeface="Arial"/>
                <a:cs typeface="Arial"/>
              </a:rPr>
              <a:t>, </a:t>
            </a:r>
            <a:r>
              <a:rPr lang="en-US" sz="1200" dirty="0" err="1">
                <a:latin typeface="Arial"/>
                <a:cs typeface="Arial"/>
              </a:rPr>
              <a:t>Wiluna</a:t>
            </a:r>
            <a:r>
              <a:rPr lang="en-US" sz="1200" dirty="0">
                <a:latin typeface="Arial"/>
                <a:cs typeface="Arial"/>
              </a:rPr>
              <a:t> and Sandstone</a:t>
            </a:r>
          </a:p>
          <a:p>
            <a:pPr marL="285750" indent="-285750">
              <a:spcBef>
                <a:spcPts val="300"/>
              </a:spcBef>
              <a:spcAft>
                <a:spcPts val="300"/>
              </a:spcAft>
              <a:buClr>
                <a:srgbClr val="918C55"/>
              </a:buClr>
              <a:buFont typeface="Wingdings" panose="05000000000000000000" pitchFamily="2" charset="2"/>
              <a:buChar char="§"/>
            </a:pPr>
            <a:r>
              <a:rPr lang="en-US" sz="1200" dirty="0">
                <a:latin typeface="Arial"/>
                <a:cs typeface="Arial"/>
              </a:rPr>
              <a:t>Gum Creek Gold Project has one of the largest landholdings in the district and the largest resource at 2.3Moz Au. </a:t>
            </a:r>
          </a:p>
          <a:p>
            <a:pPr marL="285750" indent="-285750">
              <a:spcBef>
                <a:spcPts val="300"/>
              </a:spcBef>
              <a:spcAft>
                <a:spcPts val="300"/>
              </a:spcAft>
              <a:buClr>
                <a:srgbClr val="918C55"/>
              </a:buClr>
              <a:buFont typeface="Wingdings" panose="05000000000000000000" pitchFamily="2" charset="2"/>
              <a:buChar char="§"/>
            </a:pPr>
            <a:r>
              <a:rPr lang="en-US" sz="1200" dirty="0">
                <a:latin typeface="Arial"/>
                <a:cs typeface="Arial"/>
              </a:rPr>
              <a:t>Strategically located - 6 gold mills within 150km of the project</a:t>
            </a:r>
          </a:p>
        </p:txBody>
      </p:sp>
      <p:pic>
        <p:nvPicPr>
          <p:cNvPr id="9" name="Picture 8" descr="A map of a gold mine&#10;&#10;AI-generated content may be incorrect.">
            <a:extLst>
              <a:ext uri="{FF2B5EF4-FFF2-40B4-BE49-F238E27FC236}">
                <a16:creationId xmlns:a16="http://schemas.microsoft.com/office/drawing/2014/main" id="{78D95C2F-ACEE-2BF7-3535-2C74C3F55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901" y="987064"/>
            <a:ext cx="6872162" cy="5229806"/>
          </a:xfrm>
          <a:prstGeom prst="rect">
            <a:avLst/>
          </a:prstGeom>
          <a:ln>
            <a:noFill/>
          </a:ln>
        </p:spPr>
      </p:pic>
    </p:spTree>
    <p:extLst>
      <p:ext uri="{BB962C8B-B14F-4D97-AF65-F5344CB8AC3E}">
        <p14:creationId xmlns:p14="http://schemas.microsoft.com/office/powerpoint/2010/main" val="2350251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45311-553E-6372-2CF7-BF4B416F5D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858F59-D0DE-9A2E-3CFD-D39190BD5739}"/>
              </a:ext>
            </a:extLst>
          </p:cNvPr>
          <p:cNvSpPr txBox="1">
            <a:spLocks/>
          </p:cNvSpPr>
          <p:nvPr/>
        </p:nvSpPr>
        <p:spPr>
          <a:xfrm>
            <a:off x="404935" y="216120"/>
            <a:ext cx="9824400" cy="687611"/>
          </a:xfrm>
          <a:prstGeom prst="rect">
            <a:avLst/>
          </a:prstGeom>
        </p:spPr>
        <p:txBody>
          <a:bodyPr>
            <a:normAutofit fontScale="97500"/>
          </a:bodyPr>
          <a:lstStyle>
            <a:defPPr>
              <a:defRPr lang="en-US"/>
            </a:defPPr>
            <a:lvl1pPr defTabSz="914400">
              <a:lnSpc>
                <a:spcPct val="90000"/>
              </a:lnSpc>
              <a:spcBef>
                <a:spcPct val="0"/>
              </a:spcBef>
              <a:buNone/>
              <a:defRPr sz="4400">
                <a:solidFill>
                  <a:srgbClr val="0C3553"/>
                </a:solidFill>
                <a:latin typeface="Impact" panose="020B0806030902050204" pitchFamily="34" charset="0"/>
                <a:ea typeface="+mj-ea"/>
                <a:cs typeface="+mj-cs"/>
              </a:defRPr>
            </a:lvl1pPr>
          </a:lstStyle>
          <a:p>
            <a:r>
              <a:rPr lang="en-AU" dirty="0"/>
              <a:t>GUM CREEK GOLD PROJECT RESOURCE </a:t>
            </a:r>
            <a:r>
              <a:rPr lang="en-AU" baseline="30000" dirty="0"/>
              <a:t>1,2</a:t>
            </a:r>
          </a:p>
        </p:txBody>
      </p:sp>
      <p:cxnSp>
        <p:nvCxnSpPr>
          <p:cNvPr id="8" name="Straight Connector 7">
            <a:extLst>
              <a:ext uri="{FF2B5EF4-FFF2-40B4-BE49-F238E27FC236}">
                <a16:creationId xmlns:a16="http://schemas.microsoft.com/office/drawing/2014/main" id="{A8B68EA8-85EB-7632-19F9-E8C72991BBD0}"/>
              </a:ext>
            </a:extLst>
          </p:cNvPr>
          <p:cNvCxnSpPr>
            <a:cxnSpLocks/>
          </p:cNvCxnSpPr>
          <p:nvPr/>
        </p:nvCxnSpPr>
        <p:spPr>
          <a:xfrm>
            <a:off x="404936" y="895452"/>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83AA5B7-6129-F306-3D04-72189E98497B}"/>
              </a:ext>
            </a:extLst>
          </p:cNvPr>
          <p:cNvCxnSpPr>
            <a:cxnSpLocks/>
          </p:cNvCxnSpPr>
          <p:nvPr/>
        </p:nvCxnSpPr>
        <p:spPr>
          <a:xfrm>
            <a:off x="404935" y="6305649"/>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sp>
        <p:nvSpPr>
          <p:cNvPr id="4" name="Slide Number Placeholder 55">
            <a:extLst>
              <a:ext uri="{FF2B5EF4-FFF2-40B4-BE49-F238E27FC236}">
                <a16:creationId xmlns:a16="http://schemas.microsoft.com/office/drawing/2014/main" id="{C82B3E9A-09C2-571E-68B5-7FEFE05EBB44}"/>
              </a:ext>
            </a:extLst>
          </p:cNvPr>
          <p:cNvSpPr>
            <a:spLocks noGrp="1"/>
          </p:cNvSpPr>
          <p:nvPr>
            <p:ph type="sldNum" sz="quarter" idx="12"/>
          </p:nvPr>
        </p:nvSpPr>
        <p:spPr>
          <a:xfrm>
            <a:off x="11441617" y="6338206"/>
            <a:ext cx="346518" cy="365125"/>
          </a:xfrm>
        </p:spPr>
        <p:txBody>
          <a:bodyPr/>
          <a:lstStyle/>
          <a:p>
            <a:fld id="{6B2FE139-BF3E-4C87-A3AC-2A06C2C9A6C4}" type="slidenum">
              <a:rPr lang="en-AU" smtClean="0">
                <a:solidFill>
                  <a:schemeClr val="tx1">
                    <a:lumMod val="50000"/>
                    <a:lumOff val="50000"/>
                  </a:schemeClr>
                </a:solidFill>
              </a:rPr>
              <a:pPr/>
              <a:t>17</a:t>
            </a:fld>
            <a:endParaRPr lang="en-AU" dirty="0">
              <a:solidFill>
                <a:schemeClr val="tx1">
                  <a:lumMod val="50000"/>
                  <a:lumOff val="50000"/>
                </a:schemeClr>
              </a:solidFill>
            </a:endParaRPr>
          </a:p>
        </p:txBody>
      </p:sp>
      <p:sp>
        <p:nvSpPr>
          <p:cNvPr id="7" name="Title 2">
            <a:extLst>
              <a:ext uri="{FF2B5EF4-FFF2-40B4-BE49-F238E27FC236}">
                <a16:creationId xmlns:a16="http://schemas.microsoft.com/office/drawing/2014/main" id="{9F5991BF-732F-80B7-3D7F-EC714DA3DC2E}"/>
              </a:ext>
            </a:extLst>
          </p:cNvPr>
          <p:cNvSpPr txBox="1">
            <a:spLocks/>
          </p:cNvSpPr>
          <p:nvPr/>
        </p:nvSpPr>
        <p:spPr>
          <a:xfrm>
            <a:off x="404936" y="6338207"/>
            <a:ext cx="11036682" cy="434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900" dirty="0">
                <a:solidFill>
                  <a:schemeClr val="tx1">
                    <a:lumMod val="50000"/>
                    <a:lumOff val="50000"/>
                  </a:schemeClr>
                </a:solidFill>
                <a:latin typeface="Arial" panose="020B0604020202020204" pitchFamily="34" charset="0"/>
                <a:cs typeface="Arial" panose="020B0604020202020204" pitchFamily="34" charset="0"/>
              </a:rPr>
              <a:t>Source: (1) Refer to Horizon Gold Limited ASX Announcement titled “Gum Creek Project Resource Update" dated 4 November 2025 for more information. (2) Figures are rounded.</a:t>
            </a:r>
          </a:p>
          <a:p>
            <a:r>
              <a:rPr lang="en-AU" sz="900" dirty="0">
                <a:solidFill>
                  <a:schemeClr val="tx1">
                    <a:lumMod val="50000"/>
                    <a:lumOff val="50000"/>
                  </a:schemeClr>
                </a:solidFill>
                <a:latin typeface="Arial" panose="020B0604020202020204" pitchFamily="34" charset="0"/>
                <a:cs typeface="Arial" panose="020B0604020202020204" pitchFamily="34" charset="0"/>
              </a:rPr>
              <a:t>* cut-off grades are 1.5g/t Au for Swan UG, Swift UG, Wilsons UG and Kingfisher UG.</a:t>
            </a:r>
          </a:p>
          <a:p>
            <a:r>
              <a:rPr lang="en-AU" sz="900" dirty="0">
                <a:solidFill>
                  <a:schemeClr val="tx1">
                    <a:lumMod val="50000"/>
                    <a:lumOff val="50000"/>
                  </a:schemeClr>
                </a:solidFill>
                <a:latin typeface="Arial" panose="020B0604020202020204" pitchFamily="34" charset="0"/>
                <a:cs typeface="Arial" panose="020B0604020202020204" pitchFamily="34" charset="0"/>
              </a:rPr>
              <a:t>** Wyooda includes the Kingston Town, Think Big and Manikato resources.</a:t>
            </a:r>
          </a:p>
        </p:txBody>
      </p:sp>
      <p:pic>
        <p:nvPicPr>
          <p:cNvPr id="12" name="Picture 2" descr="Horizon Gold Limited - Horizon Gold">
            <a:extLst>
              <a:ext uri="{FF2B5EF4-FFF2-40B4-BE49-F238E27FC236}">
                <a16:creationId xmlns:a16="http://schemas.microsoft.com/office/drawing/2014/main" id="{816CD982-CF30-56F1-B85C-5901529AAD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F427F69-313D-7909-9C18-09A28D29EB8A}"/>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0" name="Object 9">
            <a:extLst>
              <a:ext uri="{FF2B5EF4-FFF2-40B4-BE49-F238E27FC236}">
                <a16:creationId xmlns:a16="http://schemas.microsoft.com/office/drawing/2014/main" id="{EEA28EC4-F7B8-C3F4-7D25-8523C189043F}"/>
              </a:ext>
            </a:extLst>
          </p:cNvPr>
          <p:cNvGraphicFramePr>
            <a:graphicFrameLocks noChangeAspect="1"/>
          </p:cNvGraphicFramePr>
          <p:nvPr>
            <p:extLst>
              <p:ext uri="{D42A27DB-BD31-4B8C-83A1-F6EECF244321}">
                <p14:modId xmlns:p14="http://schemas.microsoft.com/office/powerpoint/2010/main" val="161587466"/>
              </p:ext>
            </p:extLst>
          </p:nvPr>
        </p:nvGraphicFramePr>
        <p:xfrm>
          <a:off x="403865" y="1048584"/>
          <a:ext cx="11430823" cy="5495090"/>
        </p:xfrm>
        <a:graphic>
          <a:graphicData uri="http://schemas.openxmlformats.org/presentationml/2006/ole">
            <mc:AlternateContent xmlns:mc="http://schemas.openxmlformats.org/markup-compatibility/2006">
              <mc:Choice xmlns:v="urn:schemas-microsoft-com:vml" Requires="v">
                <p:oleObj name="Document" r:id="rId3" imgW="9266756" imgH="4339190" progId="Word.Document.12">
                  <p:embed/>
                </p:oleObj>
              </mc:Choice>
              <mc:Fallback>
                <p:oleObj name="Document" r:id="rId3" imgW="9266756" imgH="4339190" progId="Word.Document.12">
                  <p:embed/>
                  <p:pic>
                    <p:nvPicPr>
                      <p:cNvPr id="0" name=""/>
                      <p:cNvPicPr/>
                      <p:nvPr/>
                    </p:nvPicPr>
                    <p:blipFill>
                      <a:blip r:embed="rId4"/>
                      <a:stretch>
                        <a:fillRect/>
                      </a:stretch>
                    </p:blipFill>
                    <p:spPr>
                      <a:xfrm>
                        <a:off x="403865" y="1048584"/>
                        <a:ext cx="11430823" cy="5495090"/>
                      </a:xfrm>
                      <a:prstGeom prst="rect">
                        <a:avLst/>
                      </a:prstGeom>
                    </p:spPr>
                  </p:pic>
                </p:oleObj>
              </mc:Fallback>
            </mc:AlternateContent>
          </a:graphicData>
        </a:graphic>
      </p:graphicFrame>
    </p:spTree>
    <p:extLst>
      <p:ext uri="{BB962C8B-B14F-4D97-AF65-F5344CB8AC3E}">
        <p14:creationId xmlns:p14="http://schemas.microsoft.com/office/powerpoint/2010/main" val="2410146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C355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4ED9B4-CC95-4EFB-B1DA-6FC2CE85F48A}"/>
              </a:ext>
            </a:extLst>
          </p:cNvPr>
          <p:cNvSpPr txBox="1"/>
          <p:nvPr/>
        </p:nvSpPr>
        <p:spPr>
          <a:xfrm>
            <a:off x="353420" y="1310749"/>
            <a:ext cx="3345611" cy="4688463"/>
          </a:xfrm>
          <a:prstGeom prst="rect">
            <a:avLst/>
          </a:prstGeom>
          <a:noFill/>
        </p:spPr>
        <p:txBody>
          <a:bodyPr wrap="square" lIns="91440" tIns="45720" rIns="91440" bIns="45720" rtlCol="0" anchor="t">
            <a:spAutoFit/>
          </a:bodyPr>
          <a:lstStyle/>
          <a:p>
            <a:r>
              <a:rPr lang="en-AU">
                <a:solidFill>
                  <a:schemeClr val="bg1"/>
                </a:solidFill>
                <a:latin typeface="Arial"/>
                <a:cs typeface="Arial"/>
              </a:rPr>
              <a:t>Peter Sullivan</a:t>
            </a:r>
          </a:p>
          <a:p>
            <a:r>
              <a:rPr lang="en-AU">
                <a:solidFill>
                  <a:schemeClr val="bg1"/>
                </a:solidFill>
                <a:latin typeface="Arial"/>
                <a:cs typeface="Arial"/>
              </a:rPr>
              <a:t>Executive Chairman</a:t>
            </a:r>
          </a:p>
          <a:p>
            <a:endParaRPr lang="en-AU">
              <a:solidFill>
                <a:schemeClr val="bg1"/>
              </a:solidFill>
              <a:latin typeface="Arial"/>
              <a:cs typeface="Arial"/>
            </a:endParaRPr>
          </a:p>
          <a:p>
            <a:r>
              <a:rPr lang="en-AU">
                <a:solidFill>
                  <a:schemeClr val="bg1"/>
                </a:solidFill>
                <a:latin typeface="Arial"/>
                <a:cs typeface="Arial"/>
              </a:rPr>
              <a:t>Leigh Ryan</a:t>
            </a:r>
          </a:p>
          <a:p>
            <a:r>
              <a:rPr lang="en-AU">
                <a:solidFill>
                  <a:schemeClr val="bg1"/>
                </a:solidFill>
                <a:latin typeface="Arial"/>
                <a:cs typeface="Arial"/>
              </a:rPr>
              <a:t>Managing Director</a:t>
            </a:r>
            <a:endParaRPr lang="en-US">
              <a:solidFill>
                <a:schemeClr val="bg1"/>
              </a:solidFill>
              <a:latin typeface="Arial"/>
              <a:cs typeface="Arial"/>
            </a:endParaRPr>
          </a:p>
          <a:p>
            <a:endParaRPr lang="en-US">
              <a:solidFill>
                <a:schemeClr val="bg1"/>
              </a:solidFill>
              <a:latin typeface="Arial" panose="020B0604020202020204" pitchFamily="34" charset="0"/>
              <a:cs typeface="Arial" panose="020B0604020202020204" pitchFamily="34" charset="0"/>
            </a:endParaRPr>
          </a:p>
          <a:p>
            <a:pPr>
              <a:spcAft>
                <a:spcPts val="800"/>
              </a:spcAft>
            </a:pPr>
            <a:r>
              <a:rPr lang="en-US">
                <a:solidFill>
                  <a:schemeClr val="bg1"/>
                </a:solidFill>
                <a:latin typeface="Arial"/>
                <a:cs typeface="Arial"/>
              </a:rPr>
              <a:t>+61 8 6331 6092</a:t>
            </a:r>
          </a:p>
          <a:p>
            <a:pPr>
              <a:spcAft>
                <a:spcPts val="800"/>
              </a:spcAft>
            </a:pPr>
            <a:r>
              <a:rPr lang="en-US">
                <a:solidFill>
                  <a:schemeClr val="bg1"/>
                </a:solidFill>
                <a:latin typeface="Arial"/>
                <a:cs typeface="Arial"/>
              </a:rPr>
              <a:t>info@horizongold.com.au</a:t>
            </a:r>
          </a:p>
          <a:p>
            <a:pPr>
              <a:spcAft>
                <a:spcPts val="800"/>
              </a:spcAft>
            </a:pPr>
            <a:r>
              <a:rPr lang="en-US">
                <a:solidFill>
                  <a:schemeClr val="bg1"/>
                </a:solidFill>
                <a:latin typeface="Arial"/>
                <a:cs typeface="Arial"/>
              </a:rPr>
              <a:t>horizongold.com.au</a:t>
            </a:r>
          </a:p>
          <a:p>
            <a:pPr>
              <a:spcAft>
                <a:spcPts val="800"/>
              </a:spcAft>
            </a:pPr>
            <a:endParaRPr lang="en-US">
              <a:solidFill>
                <a:schemeClr val="bg1"/>
              </a:solidFill>
              <a:latin typeface="Arial" panose="020B0604020202020204" pitchFamily="34" charset="0"/>
              <a:cs typeface="Arial" panose="020B0604020202020204" pitchFamily="34" charset="0"/>
            </a:endParaRPr>
          </a:p>
          <a:p>
            <a:pPr>
              <a:spcAft>
                <a:spcPts val="800"/>
              </a:spcAft>
            </a:pPr>
            <a:r>
              <a:rPr lang="en-US">
                <a:solidFill>
                  <a:schemeClr val="bg1"/>
                </a:solidFill>
                <a:latin typeface="Arial"/>
                <a:cs typeface="Arial"/>
              </a:rPr>
              <a:t>Unit 8 / 47 Havelock St.</a:t>
            </a:r>
          </a:p>
          <a:p>
            <a:pPr>
              <a:spcAft>
                <a:spcPts val="800"/>
              </a:spcAft>
            </a:pPr>
            <a:r>
              <a:rPr lang="en-US">
                <a:solidFill>
                  <a:schemeClr val="bg1"/>
                </a:solidFill>
                <a:latin typeface="Arial"/>
                <a:cs typeface="Arial"/>
              </a:rPr>
              <a:t>West Perth, WA  6005</a:t>
            </a:r>
          </a:p>
          <a:p>
            <a:pPr>
              <a:spcAft>
                <a:spcPts val="800"/>
              </a:spcAft>
            </a:pPr>
            <a:endParaRPr lang="en-US">
              <a:solidFill>
                <a:schemeClr val="bg1"/>
              </a:solidFill>
              <a:latin typeface="Arial" panose="020B0604020202020204" pitchFamily="34" charset="0"/>
              <a:cs typeface="Arial" panose="020B0604020202020204" pitchFamily="34" charset="0"/>
            </a:endParaRPr>
          </a:p>
          <a:p>
            <a:pPr>
              <a:spcAft>
                <a:spcPts val="800"/>
              </a:spcAft>
            </a:pPr>
            <a:r>
              <a:rPr lang="en-US">
                <a:solidFill>
                  <a:schemeClr val="bg1"/>
                </a:solidFill>
                <a:latin typeface="Arial"/>
                <a:cs typeface="Arial"/>
              </a:rPr>
              <a:t>ASX: HRN</a:t>
            </a:r>
          </a:p>
        </p:txBody>
      </p:sp>
      <p:sp>
        <p:nvSpPr>
          <p:cNvPr id="5" name="Slide Number Placeholder 5">
            <a:extLst>
              <a:ext uri="{FF2B5EF4-FFF2-40B4-BE49-F238E27FC236}">
                <a16:creationId xmlns:a16="http://schemas.microsoft.com/office/drawing/2014/main" id="{6548DA02-422D-461A-8048-3F55C4193E40}"/>
              </a:ext>
            </a:extLst>
          </p:cNvPr>
          <p:cNvSpPr>
            <a:spLocks noGrp="1"/>
          </p:cNvSpPr>
          <p:nvPr>
            <p:ph type="sldNum" sz="quarter" idx="12"/>
          </p:nvPr>
        </p:nvSpPr>
        <p:spPr>
          <a:xfrm>
            <a:off x="11372019" y="6338206"/>
            <a:ext cx="445909" cy="365125"/>
          </a:xfrm>
        </p:spPr>
        <p:txBody>
          <a:bodyPr/>
          <a:lstStyle/>
          <a:p>
            <a:fld id="{6B2FE139-BF3E-4C87-A3AC-2A06C2C9A6C4}" type="slidenum">
              <a:rPr lang="en-AU" smtClean="0">
                <a:latin typeface="+mn-lt"/>
              </a:rPr>
              <a:pPr/>
              <a:t>18</a:t>
            </a:fld>
            <a:endParaRPr lang="en-AU" dirty="0">
              <a:latin typeface="+mn-lt"/>
            </a:endParaRPr>
          </a:p>
        </p:txBody>
      </p:sp>
      <p:sp>
        <p:nvSpPr>
          <p:cNvPr id="11" name="TextBox 10">
            <a:extLst>
              <a:ext uri="{FF2B5EF4-FFF2-40B4-BE49-F238E27FC236}">
                <a16:creationId xmlns:a16="http://schemas.microsoft.com/office/drawing/2014/main" id="{00C54F37-B50F-4102-9B11-D73EF327CCCA}"/>
              </a:ext>
            </a:extLst>
          </p:cNvPr>
          <p:cNvSpPr txBox="1"/>
          <p:nvPr/>
        </p:nvSpPr>
        <p:spPr>
          <a:xfrm>
            <a:off x="6785945" y="6070425"/>
            <a:ext cx="1839716" cy="246221"/>
          </a:xfrm>
          <a:prstGeom prst="rect">
            <a:avLst/>
          </a:prstGeom>
          <a:noFill/>
        </p:spPr>
        <p:txBody>
          <a:bodyPr wrap="square" lIns="91440" tIns="45720" rIns="91440" bIns="45720" rtlCol="0" anchor="t">
            <a:spAutoFit/>
          </a:bodyPr>
          <a:lstStyle/>
          <a:p>
            <a:r>
              <a:rPr lang="en-AU" sz="1000" i="1">
                <a:solidFill>
                  <a:schemeClr val="bg1"/>
                </a:solidFill>
                <a:latin typeface="Arial"/>
                <a:cs typeface="Arial"/>
              </a:rPr>
              <a:t>Haul Road to the Gidgee Mill</a:t>
            </a:r>
            <a:endParaRPr lang="en-US">
              <a:solidFill>
                <a:schemeClr val="bg1"/>
              </a:solidFill>
            </a:endParaRPr>
          </a:p>
        </p:txBody>
      </p:sp>
      <p:pic>
        <p:nvPicPr>
          <p:cNvPr id="4" name="Picture 3">
            <a:extLst>
              <a:ext uri="{FF2B5EF4-FFF2-40B4-BE49-F238E27FC236}">
                <a16:creationId xmlns:a16="http://schemas.microsoft.com/office/drawing/2014/main" id="{DF54DE6C-57D7-E26F-CDB8-4D537D9CFC2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11218" y="1192695"/>
            <a:ext cx="8172178" cy="4789484"/>
          </a:xfrm>
          <a:prstGeom prst="rect">
            <a:avLst/>
          </a:prstGeom>
        </p:spPr>
      </p:pic>
      <p:sp>
        <p:nvSpPr>
          <p:cNvPr id="8" name="Title 2">
            <a:extLst>
              <a:ext uri="{FF2B5EF4-FFF2-40B4-BE49-F238E27FC236}">
                <a16:creationId xmlns:a16="http://schemas.microsoft.com/office/drawing/2014/main" id="{61156A14-9DA0-8D39-749B-5DF333928619}"/>
              </a:ext>
            </a:extLst>
          </p:cNvPr>
          <p:cNvSpPr txBox="1">
            <a:spLocks/>
          </p:cNvSpPr>
          <p:nvPr/>
        </p:nvSpPr>
        <p:spPr>
          <a:xfrm>
            <a:off x="404935" y="216120"/>
            <a:ext cx="9644229" cy="687611"/>
          </a:xfrm>
          <a:prstGeom prst="rect">
            <a:avLst/>
          </a:prstGeom>
        </p:spPr>
        <p:txBody>
          <a:bodyPr>
            <a:normAutofit fontScale="97500"/>
          </a:bodyPr>
          <a:lstStyle>
            <a:defPPr>
              <a:defRPr lang="en-US"/>
            </a:defPPr>
            <a:lvl1pPr defTabSz="914400">
              <a:lnSpc>
                <a:spcPct val="90000"/>
              </a:lnSpc>
              <a:spcBef>
                <a:spcPct val="0"/>
              </a:spcBef>
              <a:buNone/>
              <a:defRPr sz="4400">
                <a:solidFill>
                  <a:srgbClr val="0C3553"/>
                </a:solidFill>
                <a:latin typeface="Impact" panose="020B0806030902050204" pitchFamily="34" charset="0"/>
                <a:ea typeface="+mj-ea"/>
                <a:cs typeface="+mj-cs"/>
              </a:defRPr>
            </a:lvl1pPr>
          </a:lstStyle>
          <a:p>
            <a:r>
              <a:rPr lang="en-AU">
                <a:solidFill>
                  <a:schemeClr val="bg1"/>
                </a:solidFill>
              </a:rPr>
              <a:t>CONTACT DETAILS</a:t>
            </a:r>
            <a:endParaRPr lang="en-AU" baseline="30000">
              <a:solidFill>
                <a:schemeClr val="bg1"/>
              </a:solidFill>
            </a:endParaRPr>
          </a:p>
        </p:txBody>
      </p:sp>
    </p:spTree>
    <p:extLst>
      <p:ext uri="{BB962C8B-B14F-4D97-AF65-F5344CB8AC3E}">
        <p14:creationId xmlns:p14="http://schemas.microsoft.com/office/powerpoint/2010/main" val="134399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4D3E5-0878-A4EB-BC55-3EE5BFFA5AA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A87BE4-EA7A-1C63-0C9E-5BB2C7716EF6}"/>
              </a:ext>
            </a:extLst>
          </p:cNvPr>
          <p:cNvSpPr txBox="1">
            <a:spLocks/>
          </p:cNvSpPr>
          <p:nvPr/>
        </p:nvSpPr>
        <p:spPr>
          <a:xfrm>
            <a:off x="404936" y="216120"/>
            <a:ext cx="9824400" cy="687611"/>
          </a:xfrm>
          <a:prstGeom prst="rect">
            <a:avLst/>
          </a:prstGeom>
        </p:spPr>
        <p:txBody>
          <a:bodyPr>
            <a:normAutofit fontScale="97500"/>
          </a:bodyPr>
          <a:lstStyle>
            <a:defPPr>
              <a:defRPr lang="en-US"/>
            </a:defPPr>
            <a:lvl1pPr defTabSz="914400">
              <a:lnSpc>
                <a:spcPct val="90000"/>
              </a:lnSpc>
              <a:spcBef>
                <a:spcPct val="0"/>
              </a:spcBef>
              <a:buNone/>
              <a:defRPr sz="4400">
                <a:solidFill>
                  <a:srgbClr val="0C3553"/>
                </a:solidFill>
                <a:latin typeface="Impact" panose="020B0806030902050204" pitchFamily="34" charset="0"/>
                <a:ea typeface="+mj-ea"/>
                <a:cs typeface="+mj-cs"/>
              </a:defRPr>
            </a:lvl1pPr>
          </a:lstStyle>
          <a:p>
            <a:r>
              <a:rPr lang="en-AU"/>
              <a:t>IMPORTANT NOTICE AND DISCLAIMER</a:t>
            </a:r>
          </a:p>
        </p:txBody>
      </p:sp>
      <p:sp>
        <p:nvSpPr>
          <p:cNvPr id="2" name="Title 2">
            <a:extLst>
              <a:ext uri="{FF2B5EF4-FFF2-40B4-BE49-F238E27FC236}">
                <a16:creationId xmlns:a16="http://schemas.microsoft.com/office/drawing/2014/main" id="{4208A18B-9CEB-6F83-B429-0425149D1B13}"/>
              </a:ext>
            </a:extLst>
          </p:cNvPr>
          <p:cNvSpPr txBox="1">
            <a:spLocks/>
          </p:cNvSpPr>
          <p:nvPr/>
        </p:nvSpPr>
        <p:spPr>
          <a:xfrm>
            <a:off x="404936" y="1048407"/>
            <a:ext cx="11382126" cy="1763752"/>
          </a:xfrm>
          <a:prstGeom prst="rect">
            <a:avLst/>
          </a:prstGeom>
        </p:spPr>
        <p:txBody>
          <a:bodyPr>
            <a:noAutofit/>
          </a:bodyPr>
          <a:lstStyle>
            <a:defPPr>
              <a:defRPr lang="en-US"/>
            </a:defPPr>
            <a:lvl1pPr defTabSz="914400">
              <a:lnSpc>
                <a:spcPct val="90000"/>
              </a:lnSpc>
              <a:spcBef>
                <a:spcPct val="0"/>
              </a:spcBef>
              <a:buNone/>
              <a:defRPr sz="1600">
                <a:latin typeface="Calibri Light" panose="020F0302020204030204" pitchFamily="34" charset="0"/>
                <a:ea typeface="+mj-ea"/>
                <a:cs typeface="Calibri Light" panose="020F0302020204030204" pitchFamily="34" charset="0"/>
              </a:defRPr>
            </a:lvl1pPr>
          </a:lstStyle>
          <a:p>
            <a:r>
              <a:rPr lang="en-US" sz="1100" b="1" dirty="0">
                <a:latin typeface="Arial" panose="020B0604020202020204" pitchFamily="34" charset="0"/>
                <a:cs typeface="Arial" panose="020B0604020202020204" pitchFamily="34" charset="0"/>
              </a:rPr>
              <a:t>No New Information or Data</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This presentation contains references to exploration results and Resource estimates, all of which have been cross referenced to previous market announcements made by the Company.  The Company confirms that it is not aware of any new information or data that materially affects the information included in the relevant market announcements and, in the case of estimates of Mineral Resources, that all material assumptions and technical parameters underpinning the estimates in the relevant market announcement continue to apply and have not materially changed.</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This presentation contains references to forecast financial information extracted from the Company's announcement titled “Compelling Gum Creek Scoping Study “ dated 20 March 2024. The Company confirms that it is not aware of any new information or data that materially affects the information included in the original announcement, all material assumptions and technical parameters underpinning the forecast financial information derived from the Scoping Study and included in the original announcement continue to apply and have not materially changed.</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Cautionary Statement</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The mine production target and forecast financial information referred to in the Gum Creek Scoping Study includes Indicated Mineral Resources (approximately 76%) and Inferred Mineral Resources (approximately 24%). The Inferred material does not have a material effect on the technical and economic viability of the Gum Creek Gold Project. </a:t>
            </a:r>
            <a:r>
              <a:rPr lang="en-US" sz="1100" dirty="0">
                <a:latin typeface="Arial" panose="020B0604020202020204" pitchFamily="34" charset="0"/>
                <a:cs typeface="Arial" panose="020B0604020202020204" pitchFamily="34" charset="0"/>
              </a:rPr>
              <a:t>There is a low level of geological confidence associated with Inferred Mineral Resources and there is no certainty that further exploration work will result in the determination of Indicated Mineral Resources or that the production target itself will be realised. </a:t>
            </a:r>
            <a:endParaRPr lang="en-AU"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Forward Looking Statements</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This presentation may contain certain “forward-looking statements” which may not have been based solely on historical facts but rather may be based on the Company’s current expectations about future events and results.  Where the Company expresses or implies an expectation or belief as to future events or results, such expectation or belief is expressed in good faith and believed to have a reasonable basis. However, forward looking statements are subject to risks, uncertainties, assumptions and other factors, which could cause actual results to differ materially from future results expressed, projected or implied by such forward-looking statements. Such risks include, but are not limited to metals price volatility, currency fluctuations, as well as political and operational risks and governmental regulation and judicial outcomes.</a:t>
            </a:r>
          </a:p>
          <a:p>
            <a:endParaRPr lang="en-AU" sz="1100" dirty="0">
              <a:latin typeface="Arial" panose="020B0604020202020204" pitchFamily="34" charset="0"/>
              <a:cs typeface="Arial" panose="020B0604020202020204" pitchFamily="34" charset="0"/>
            </a:endParaRPr>
          </a:p>
          <a:p>
            <a:r>
              <a:rPr lang="en-AU" sz="1100" b="1" dirty="0">
                <a:latin typeface="Arial" panose="020B0604020202020204" pitchFamily="34" charset="0"/>
                <a:cs typeface="Arial" panose="020B0604020202020204" pitchFamily="34" charset="0"/>
              </a:rPr>
              <a:t>Competent Persons Statement</a:t>
            </a:r>
          </a:p>
          <a:p>
            <a:endParaRPr lang="en-AU" sz="1100" dirty="0">
              <a:latin typeface="Arial" panose="020B0604020202020204" pitchFamily="34" charset="0"/>
              <a:cs typeface="Arial" panose="020B0604020202020204" pitchFamily="34" charset="0"/>
            </a:endParaRPr>
          </a:p>
          <a:p>
            <a:r>
              <a:rPr lang="en-AU" sz="1100" dirty="0">
                <a:latin typeface="Arial" panose="020B0604020202020204" pitchFamily="34" charset="0"/>
                <a:cs typeface="Arial" panose="020B0604020202020204" pitchFamily="34" charset="0"/>
              </a:rPr>
              <a:t>The information in this </a:t>
            </a:r>
            <a:r>
              <a:rPr lang="en-US" sz="1100" dirty="0">
                <a:latin typeface="Arial" panose="020B0604020202020204" pitchFamily="34" charset="0"/>
                <a:cs typeface="Arial" panose="020B0604020202020204" pitchFamily="34" charset="0"/>
              </a:rPr>
              <a:t>presentation</a:t>
            </a:r>
            <a:r>
              <a:rPr lang="en-AU" sz="1100" dirty="0">
                <a:latin typeface="Arial" panose="020B0604020202020204" pitchFamily="34" charset="0"/>
                <a:cs typeface="Arial" panose="020B0604020202020204" pitchFamily="34" charset="0"/>
              </a:rPr>
              <a:t> that relates to exploration results and Mineral Resources is based on information compiled by Mr Leigh Ryan, who is a member of The Australasian Institute of Geoscientists. Mr Ryan is the Managing Director of Horizon Gold Limited and holds shares and options in the Company, Mr Ryan has sufficient experience, which is relevant to the style of mineralisation and type of deposit under consideration and to the activity which he is undertaking to qualify as a Competent Person as defined in the 2012 Edition of the "Australasian Code for Reporting of Exploration Results, Mineral Resources and Ore Reserves”. Mr Ryan consents to the inclusion in the </a:t>
            </a:r>
            <a:r>
              <a:rPr lang="en-US" sz="1100" dirty="0">
                <a:latin typeface="Arial" panose="020B0604020202020204" pitchFamily="34" charset="0"/>
                <a:cs typeface="Arial" panose="020B0604020202020204" pitchFamily="34" charset="0"/>
              </a:rPr>
              <a:t>presentation </a:t>
            </a:r>
            <a:r>
              <a:rPr lang="en-AU" sz="1100" dirty="0">
                <a:latin typeface="Arial" panose="020B0604020202020204" pitchFamily="34" charset="0"/>
                <a:cs typeface="Arial" panose="020B0604020202020204" pitchFamily="34" charset="0"/>
              </a:rPr>
              <a:t>of the matters based on information provided in the form and context in which it appears.</a:t>
            </a:r>
          </a:p>
        </p:txBody>
      </p:sp>
      <p:cxnSp>
        <p:nvCxnSpPr>
          <p:cNvPr id="8" name="Straight Connector 7">
            <a:extLst>
              <a:ext uri="{FF2B5EF4-FFF2-40B4-BE49-F238E27FC236}">
                <a16:creationId xmlns:a16="http://schemas.microsoft.com/office/drawing/2014/main" id="{421AB913-10DA-5822-A244-0B9258567C9C}"/>
              </a:ext>
            </a:extLst>
          </p:cNvPr>
          <p:cNvCxnSpPr>
            <a:cxnSpLocks/>
          </p:cNvCxnSpPr>
          <p:nvPr/>
        </p:nvCxnSpPr>
        <p:spPr>
          <a:xfrm>
            <a:off x="404936" y="895452"/>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pic>
        <p:nvPicPr>
          <p:cNvPr id="9" name="Picture 2" descr="Horizon Gold Limited - Horizon Gold">
            <a:extLst>
              <a:ext uri="{FF2B5EF4-FFF2-40B4-BE49-F238E27FC236}">
                <a16:creationId xmlns:a16="http://schemas.microsoft.com/office/drawing/2014/main" id="{1B1E2734-F314-015D-39DE-B3F6B7C149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1CE0916-0F80-3E75-5EC4-019262104BF3}"/>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23921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23B76-0E00-B0C8-F1BA-CAAEEE6B89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2CC465-D2E8-6BBE-DFF1-81079C2C3AA6}"/>
              </a:ext>
            </a:extLst>
          </p:cNvPr>
          <p:cNvSpPr txBox="1">
            <a:spLocks/>
          </p:cNvSpPr>
          <p:nvPr/>
        </p:nvSpPr>
        <p:spPr>
          <a:xfrm>
            <a:off x="404936" y="216120"/>
            <a:ext cx="9822578" cy="687611"/>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a:solidFill>
                  <a:srgbClr val="0C3553"/>
                </a:solidFill>
                <a:latin typeface="Impact" panose="020B0806030902050204" pitchFamily="34" charset="0"/>
              </a:rPr>
              <a:t>EXECUTIVE SUMMARY</a:t>
            </a:r>
          </a:p>
        </p:txBody>
      </p:sp>
      <p:cxnSp>
        <p:nvCxnSpPr>
          <p:cNvPr id="8" name="Straight Connector 7">
            <a:extLst>
              <a:ext uri="{FF2B5EF4-FFF2-40B4-BE49-F238E27FC236}">
                <a16:creationId xmlns:a16="http://schemas.microsoft.com/office/drawing/2014/main" id="{3473EC33-18A7-0D7C-7DC0-2CA1B7E5EB8C}"/>
              </a:ext>
            </a:extLst>
          </p:cNvPr>
          <p:cNvCxnSpPr>
            <a:cxnSpLocks/>
          </p:cNvCxnSpPr>
          <p:nvPr/>
        </p:nvCxnSpPr>
        <p:spPr>
          <a:xfrm>
            <a:off x="404936" y="895452"/>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189835B-892A-6ADB-6537-F9CF585E8604}"/>
              </a:ext>
            </a:extLst>
          </p:cNvPr>
          <p:cNvCxnSpPr>
            <a:cxnSpLocks/>
          </p:cNvCxnSpPr>
          <p:nvPr/>
        </p:nvCxnSpPr>
        <p:spPr>
          <a:xfrm>
            <a:off x="404935" y="6429474"/>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sp>
        <p:nvSpPr>
          <p:cNvPr id="10" name="Slide Number Placeholder 55">
            <a:extLst>
              <a:ext uri="{FF2B5EF4-FFF2-40B4-BE49-F238E27FC236}">
                <a16:creationId xmlns:a16="http://schemas.microsoft.com/office/drawing/2014/main" id="{90AF7A1A-378C-DC61-8596-688EA2754219}"/>
              </a:ext>
            </a:extLst>
          </p:cNvPr>
          <p:cNvSpPr>
            <a:spLocks noGrp="1"/>
          </p:cNvSpPr>
          <p:nvPr>
            <p:ph type="sldNum" sz="quarter" idx="12"/>
          </p:nvPr>
        </p:nvSpPr>
        <p:spPr>
          <a:xfrm>
            <a:off x="11441617" y="6338206"/>
            <a:ext cx="346518" cy="365125"/>
          </a:xfrm>
        </p:spPr>
        <p:txBody>
          <a:bodyPr/>
          <a:lstStyle/>
          <a:p>
            <a:fld id="{6B2FE139-BF3E-4C87-A3AC-2A06C2C9A6C4}" type="slidenum">
              <a:rPr lang="en-AU" smtClean="0">
                <a:solidFill>
                  <a:schemeClr val="tx1">
                    <a:lumMod val="50000"/>
                    <a:lumOff val="50000"/>
                  </a:schemeClr>
                </a:solidFill>
              </a:rPr>
              <a:pPr/>
              <a:t>3</a:t>
            </a:fld>
            <a:endParaRPr lang="en-AU">
              <a:solidFill>
                <a:schemeClr val="tx1">
                  <a:lumMod val="50000"/>
                  <a:lumOff val="50000"/>
                </a:schemeClr>
              </a:solidFill>
            </a:endParaRPr>
          </a:p>
        </p:txBody>
      </p:sp>
      <p:pic>
        <p:nvPicPr>
          <p:cNvPr id="1026" name="Picture 2" descr="Horizon Gold Limited - Horizon Gold">
            <a:extLst>
              <a:ext uri="{FF2B5EF4-FFF2-40B4-BE49-F238E27FC236}">
                <a16:creationId xmlns:a16="http://schemas.microsoft.com/office/drawing/2014/main" id="{7BF93586-DFB6-878A-7967-862FBB6574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18ED8E1-1B90-C140-4F50-5EF5A69D76C9}"/>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525AD2A8-116C-B76E-B464-BB32A6E4B1EA}"/>
              </a:ext>
            </a:extLst>
          </p:cNvPr>
          <p:cNvSpPr/>
          <p:nvPr/>
        </p:nvSpPr>
        <p:spPr>
          <a:xfrm>
            <a:off x="1349909" y="1381629"/>
            <a:ext cx="10274400" cy="872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AU" sz="1200" b="1" dirty="0">
                <a:solidFill>
                  <a:srgbClr val="0C3553"/>
                </a:solidFill>
                <a:latin typeface="Arial"/>
                <a:cs typeface="Arial"/>
              </a:rPr>
              <a:t>Large-scale, High-Grade Asset with Low Mining Recommencement Risk</a:t>
            </a:r>
          </a:p>
          <a:p>
            <a:pPr marL="285750" indent="-285750" defTabSz="914400">
              <a:lnSpc>
                <a:spcPct val="90000"/>
              </a:lnSpc>
              <a:spcBef>
                <a:spcPts val="300"/>
              </a:spcBef>
              <a:spcAft>
                <a:spcPts val="300"/>
              </a:spcAft>
              <a:buClr>
                <a:srgbClr val="918C55"/>
              </a:buClr>
              <a:buFont typeface="Wingdings" panose="05000000000000000000" pitchFamily="2" charset="2"/>
              <a:buChar char="§"/>
            </a:pPr>
            <a:r>
              <a:rPr lang="fr-FR" sz="1200" b="1" dirty="0">
                <a:solidFill>
                  <a:srgbClr val="0C3553"/>
                </a:solidFill>
                <a:latin typeface="Arial"/>
                <a:cs typeface="Arial"/>
              </a:rPr>
              <a:t>37.97Mt @ 1.89g/t Au for 2.30Moz </a:t>
            </a:r>
            <a:r>
              <a:rPr lang="en-AU" sz="1200" dirty="0">
                <a:solidFill>
                  <a:schemeClr val="tx1"/>
                </a:solidFill>
                <a:latin typeface="Arial"/>
                <a:cs typeface="Arial"/>
              </a:rPr>
              <a:t>(71% indicated) on granted mining leases across 26 deposits,</a:t>
            </a:r>
            <a:r>
              <a:rPr lang="en-US" sz="1200" dirty="0">
                <a:solidFill>
                  <a:schemeClr val="tx1"/>
                </a:solidFill>
                <a:latin typeface="Arial"/>
                <a:cs typeface="Arial"/>
              </a:rPr>
              <a:t> 70% free-milling gold with &gt; 90% recoveries</a:t>
            </a:r>
            <a:r>
              <a:rPr lang="en-AU" sz="1200" dirty="0">
                <a:solidFill>
                  <a:schemeClr val="tx1"/>
                </a:solidFill>
                <a:latin typeface="Arial"/>
                <a:cs typeface="Arial"/>
              </a:rPr>
              <a:t> </a:t>
            </a:r>
          </a:p>
          <a:p>
            <a:pPr marL="285750" indent="-285750" defTabSz="914400">
              <a:lnSpc>
                <a:spcPct val="90000"/>
              </a:lnSpc>
              <a:spcBef>
                <a:spcPts val="300"/>
              </a:spcBef>
              <a:spcAft>
                <a:spcPts val="300"/>
              </a:spcAft>
              <a:buClr>
                <a:srgbClr val="918C55"/>
              </a:buClr>
              <a:buFont typeface="Wingdings" panose="05000000000000000000" pitchFamily="2" charset="2"/>
              <a:buChar char="§"/>
            </a:pPr>
            <a:r>
              <a:rPr lang="en-AU" sz="1200" dirty="0">
                <a:solidFill>
                  <a:schemeClr val="tx1"/>
                </a:solidFill>
                <a:latin typeface="Arial"/>
                <a:ea typeface="+mj-ea"/>
                <a:cs typeface="Arial"/>
              </a:rPr>
              <a:t>Two large mineralised systems including Gidgee Shear zone </a:t>
            </a:r>
            <a:r>
              <a:rPr lang="en-AU" sz="1200" b="1" dirty="0">
                <a:solidFill>
                  <a:srgbClr val="0C3553"/>
                </a:solidFill>
                <a:latin typeface="Arial"/>
                <a:cs typeface="Arial"/>
              </a:rPr>
              <a:t>(1.05Moz @ 2.17g/t) </a:t>
            </a:r>
            <a:r>
              <a:rPr lang="en-AU" sz="1200" dirty="0">
                <a:solidFill>
                  <a:schemeClr val="tx1"/>
                </a:solidFill>
                <a:latin typeface="Arial"/>
                <a:cs typeface="Arial"/>
              </a:rPr>
              <a:t>and Howards </a:t>
            </a:r>
            <a:r>
              <a:rPr lang="en-AU" sz="1200" b="1" dirty="0">
                <a:solidFill>
                  <a:srgbClr val="0C3553"/>
                </a:solidFill>
                <a:latin typeface="Arial"/>
                <a:cs typeface="Arial"/>
              </a:rPr>
              <a:t>(245koz @ 1.11g/t) </a:t>
            </a:r>
            <a:r>
              <a:rPr lang="en-AU" sz="1200" dirty="0">
                <a:solidFill>
                  <a:schemeClr val="tx1"/>
                </a:solidFill>
                <a:latin typeface="Arial"/>
                <a:ea typeface="+mj-ea"/>
                <a:cs typeface="Arial"/>
              </a:rPr>
              <a:t>underpinning base mill feed</a:t>
            </a:r>
          </a:p>
        </p:txBody>
      </p:sp>
      <p:cxnSp>
        <p:nvCxnSpPr>
          <p:cNvPr id="23" name="Straight Connector 22">
            <a:extLst>
              <a:ext uri="{FF2B5EF4-FFF2-40B4-BE49-F238E27FC236}">
                <a16:creationId xmlns:a16="http://schemas.microsoft.com/office/drawing/2014/main" id="{16191E1F-FBC6-1E73-0F44-84B8F754432D}"/>
              </a:ext>
            </a:extLst>
          </p:cNvPr>
          <p:cNvCxnSpPr>
            <a:cxnSpLocks/>
          </p:cNvCxnSpPr>
          <p:nvPr/>
        </p:nvCxnSpPr>
        <p:spPr>
          <a:xfrm>
            <a:off x="421321" y="2372581"/>
            <a:ext cx="1120298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B3978D5-3B91-C011-9729-BD6EFA84220B}"/>
              </a:ext>
            </a:extLst>
          </p:cNvPr>
          <p:cNvCxnSpPr>
            <a:cxnSpLocks/>
          </p:cNvCxnSpPr>
          <p:nvPr/>
        </p:nvCxnSpPr>
        <p:spPr>
          <a:xfrm>
            <a:off x="421321" y="3433386"/>
            <a:ext cx="1120298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E4A43F-3CF5-9DA9-D337-3F1D210D5D97}"/>
              </a:ext>
            </a:extLst>
          </p:cNvPr>
          <p:cNvCxnSpPr>
            <a:cxnSpLocks/>
          </p:cNvCxnSpPr>
          <p:nvPr/>
        </p:nvCxnSpPr>
        <p:spPr>
          <a:xfrm>
            <a:off x="421321" y="4619228"/>
            <a:ext cx="1120298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FE6B993-77D2-C7DC-FDAF-6B0DF585D65B}"/>
              </a:ext>
            </a:extLst>
          </p:cNvPr>
          <p:cNvCxnSpPr>
            <a:cxnSpLocks/>
          </p:cNvCxnSpPr>
          <p:nvPr/>
        </p:nvCxnSpPr>
        <p:spPr>
          <a:xfrm>
            <a:off x="421321" y="5627386"/>
            <a:ext cx="1120298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451FE44-6F76-51CF-F9D8-1520D45A668D}"/>
              </a:ext>
            </a:extLst>
          </p:cNvPr>
          <p:cNvSpPr/>
          <p:nvPr/>
        </p:nvSpPr>
        <p:spPr>
          <a:xfrm>
            <a:off x="1349909" y="3537930"/>
            <a:ext cx="10584916" cy="9822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AU" sz="1200" b="1" dirty="0">
                <a:solidFill>
                  <a:srgbClr val="0C3553"/>
                </a:solidFill>
                <a:latin typeface="Arial"/>
                <a:cs typeface="Arial"/>
              </a:rPr>
              <a:t>Material exploration upside targeting higher grade intersections</a:t>
            </a:r>
          </a:p>
          <a:p>
            <a:pPr marL="285750" indent="-285750" defTabSz="914400">
              <a:lnSpc>
                <a:spcPct val="90000"/>
              </a:lnSpc>
              <a:spcBef>
                <a:spcPts val="300"/>
              </a:spcBef>
              <a:spcAft>
                <a:spcPts val="300"/>
              </a:spcAft>
              <a:buClr>
                <a:srgbClr val="918C55"/>
              </a:buClr>
              <a:buFont typeface="Wingdings" panose="05000000000000000000" pitchFamily="2" charset="2"/>
              <a:buChar char="§"/>
            </a:pPr>
            <a:r>
              <a:rPr lang="en-AU" sz="1200" dirty="0">
                <a:solidFill>
                  <a:schemeClr val="tx1"/>
                </a:solidFill>
                <a:latin typeface="Arial"/>
                <a:cs typeface="Arial"/>
              </a:rPr>
              <a:t>Significantly underexplored 80km-long project strike with low discovery cost, </a:t>
            </a:r>
            <a:r>
              <a:rPr lang="en-US" sz="1200" dirty="0">
                <a:solidFill>
                  <a:schemeClr val="tx1"/>
                </a:solidFill>
                <a:latin typeface="Arial"/>
                <a:cs typeface="Arial"/>
              </a:rPr>
              <a:t>focused on open pittable and high-grade underground resources </a:t>
            </a:r>
            <a:endParaRPr lang="en-AU" sz="1200" dirty="0">
              <a:solidFill>
                <a:schemeClr val="tx1"/>
              </a:solidFill>
              <a:latin typeface="Arial"/>
              <a:cs typeface="Arial"/>
            </a:endParaRPr>
          </a:p>
          <a:p>
            <a:pPr marL="285750" indent="-285750" defTabSz="914400">
              <a:lnSpc>
                <a:spcPct val="90000"/>
              </a:lnSpc>
              <a:spcBef>
                <a:spcPts val="300"/>
              </a:spcBef>
              <a:spcAft>
                <a:spcPts val="300"/>
              </a:spcAft>
              <a:buClr>
                <a:srgbClr val="918C55"/>
              </a:buClr>
              <a:buFont typeface="Wingdings" panose="05000000000000000000" pitchFamily="2" charset="2"/>
              <a:buChar char="§"/>
            </a:pPr>
            <a:r>
              <a:rPr lang="en-AU" sz="1200" dirty="0">
                <a:solidFill>
                  <a:schemeClr val="tx1"/>
                </a:solidFill>
                <a:latin typeface="Arial"/>
                <a:ea typeface="+mj-ea"/>
                <a:cs typeface="Arial"/>
              </a:rPr>
              <a:t>Drilling underway at Kingfisher – stacked lodes plunging to the south, with better grades at depth including </a:t>
            </a:r>
            <a:r>
              <a:rPr lang="en-AU" sz="1200" b="1" dirty="0">
                <a:solidFill>
                  <a:srgbClr val="0C3553"/>
                </a:solidFill>
                <a:latin typeface="Arial"/>
                <a:cs typeface="Arial"/>
              </a:rPr>
              <a:t>15m @ 28.5g/t Au, 10m @ 8.9g/t Au</a:t>
            </a:r>
          </a:p>
          <a:p>
            <a:pPr marL="285750" indent="-285750" defTabSz="914400">
              <a:lnSpc>
                <a:spcPct val="90000"/>
              </a:lnSpc>
              <a:spcBef>
                <a:spcPts val="300"/>
              </a:spcBef>
              <a:spcAft>
                <a:spcPts val="300"/>
              </a:spcAft>
              <a:buClr>
                <a:srgbClr val="918C55"/>
              </a:buClr>
              <a:buFont typeface="Wingdings" panose="05000000000000000000" pitchFamily="2" charset="2"/>
              <a:buChar char="§"/>
            </a:pPr>
            <a:r>
              <a:rPr lang="en-AU" sz="1200" dirty="0">
                <a:solidFill>
                  <a:schemeClr val="tx1"/>
                </a:solidFill>
                <a:latin typeface="Arial"/>
                <a:cs typeface="Arial"/>
              </a:rPr>
              <a:t>Omega – targeting depth extensions of historical intersections, including </a:t>
            </a:r>
            <a:r>
              <a:rPr lang="en-AU" sz="1200" b="1" dirty="0">
                <a:solidFill>
                  <a:srgbClr val="0C3553"/>
                </a:solidFill>
                <a:latin typeface="Arial"/>
                <a:cs typeface="Arial"/>
              </a:rPr>
              <a:t>30m @ 21.1g/t Au, 13m @ 10.8g/t Au, 10m @ 10.4g/t Au</a:t>
            </a:r>
          </a:p>
        </p:txBody>
      </p:sp>
      <p:sp>
        <p:nvSpPr>
          <p:cNvPr id="17" name="Rectangle 16">
            <a:extLst>
              <a:ext uri="{FF2B5EF4-FFF2-40B4-BE49-F238E27FC236}">
                <a16:creationId xmlns:a16="http://schemas.microsoft.com/office/drawing/2014/main" id="{43E35632-EA9A-A419-8A51-D023E3282F3A}"/>
              </a:ext>
            </a:extLst>
          </p:cNvPr>
          <p:cNvSpPr/>
          <p:nvPr/>
        </p:nvSpPr>
        <p:spPr>
          <a:xfrm>
            <a:off x="1349909" y="2479648"/>
            <a:ext cx="10274400" cy="8228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AU" sz="1200" b="1" dirty="0">
                <a:solidFill>
                  <a:srgbClr val="0C3553"/>
                </a:solidFill>
                <a:latin typeface="Arial" panose="020B0604020202020204" pitchFamily="34" charset="0"/>
                <a:cs typeface="Arial" panose="020B0604020202020204" pitchFamily="34" charset="0"/>
              </a:rPr>
              <a:t>Feasibility Study due in 1HCY26</a:t>
            </a:r>
            <a:endParaRPr lang="en-AU" sz="1200" b="1" strike="sngStrike" dirty="0">
              <a:solidFill>
                <a:srgbClr val="FF0000"/>
              </a:solidFill>
              <a:highlight>
                <a:srgbClr val="FFFF00"/>
              </a:highlight>
              <a:latin typeface="Arial" panose="020B0604020202020204" pitchFamily="34" charset="0"/>
              <a:cs typeface="Arial" panose="020B0604020202020204" pitchFamily="34" charset="0"/>
            </a:endParaRPr>
          </a:p>
          <a:p>
            <a:pPr marL="285750" indent="-285750" defTabSz="914400">
              <a:lnSpc>
                <a:spcPct val="90000"/>
              </a:lnSpc>
              <a:spcBef>
                <a:spcPts val="300"/>
              </a:spcBef>
              <a:spcAft>
                <a:spcPts val="300"/>
              </a:spcAft>
              <a:buClr>
                <a:srgbClr val="918C55"/>
              </a:buClr>
              <a:buFont typeface="Wingdings" panose="05000000000000000000" pitchFamily="2" charset="2"/>
              <a:buChar char="§"/>
            </a:pPr>
            <a:r>
              <a:rPr lang="en-AU" sz="1200" dirty="0">
                <a:solidFill>
                  <a:schemeClr val="tx1"/>
                </a:solidFill>
                <a:latin typeface="Arial" panose="020B0604020202020204" pitchFamily="34" charset="0"/>
                <a:ea typeface="+mj-ea"/>
                <a:cs typeface="Arial" panose="020B0604020202020204" pitchFamily="34" charset="0"/>
              </a:rPr>
              <a:t>Positive Scoping Study confirmed standalone operation potential @ A$2,900/oz. </a:t>
            </a:r>
          </a:p>
          <a:p>
            <a:pPr marL="285750" indent="-285750" defTabSz="914400">
              <a:lnSpc>
                <a:spcPct val="90000"/>
              </a:lnSpc>
              <a:spcBef>
                <a:spcPts val="300"/>
              </a:spcBef>
              <a:spcAft>
                <a:spcPts val="300"/>
              </a:spcAft>
              <a:buClr>
                <a:srgbClr val="918C55"/>
              </a:buClr>
              <a:buFont typeface="Wingdings" panose="05000000000000000000" pitchFamily="2" charset="2"/>
              <a:buChar char="§"/>
            </a:pPr>
            <a:r>
              <a:rPr lang="en-AU" sz="1200" dirty="0">
                <a:solidFill>
                  <a:schemeClr val="tx1"/>
                </a:solidFill>
                <a:latin typeface="Arial" panose="020B0604020202020204" pitchFamily="34" charset="0"/>
                <a:ea typeface="+mj-ea"/>
                <a:cs typeface="Arial" panose="020B0604020202020204" pitchFamily="34" charset="0"/>
              </a:rPr>
              <a:t>All key workstreams on track for H1-2026 Feasibility completion, focused on shallow, free milling open pittable feed from the Gidgee Shear Zone and Howards area</a:t>
            </a:r>
          </a:p>
        </p:txBody>
      </p:sp>
      <p:sp>
        <p:nvSpPr>
          <p:cNvPr id="18" name="Rectangle 17">
            <a:extLst>
              <a:ext uri="{FF2B5EF4-FFF2-40B4-BE49-F238E27FC236}">
                <a16:creationId xmlns:a16="http://schemas.microsoft.com/office/drawing/2014/main" id="{56A82A3F-897A-4537-C837-02DC4733C01C}"/>
              </a:ext>
            </a:extLst>
          </p:cNvPr>
          <p:cNvSpPr/>
          <p:nvPr/>
        </p:nvSpPr>
        <p:spPr>
          <a:xfrm>
            <a:off x="1349909" y="4710638"/>
            <a:ext cx="10274400" cy="8228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AU" sz="1200" b="1" dirty="0">
                <a:solidFill>
                  <a:srgbClr val="0C3553"/>
                </a:solidFill>
                <a:latin typeface="Arial" panose="020B0604020202020204" pitchFamily="34" charset="0"/>
                <a:cs typeface="Arial" panose="020B0604020202020204" pitchFamily="34" charset="0"/>
              </a:rPr>
              <a:t>Resources On Existing Mining Leases and Established Infrastructure Supports Rapid Restart</a:t>
            </a:r>
          </a:p>
          <a:p>
            <a:pPr marL="285750" indent="-285750" defTabSz="914400">
              <a:lnSpc>
                <a:spcPct val="90000"/>
              </a:lnSpc>
              <a:spcBef>
                <a:spcPts val="300"/>
              </a:spcBef>
              <a:spcAft>
                <a:spcPts val="300"/>
              </a:spcAft>
              <a:buClr>
                <a:srgbClr val="918C55"/>
              </a:buClr>
              <a:buFont typeface="Wingdings" panose="05000000000000000000" pitchFamily="2" charset="2"/>
              <a:buChar char="§"/>
            </a:pPr>
            <a:r>
              <a:rPr lang="en-AU" sz="1200" dirty="0">
                <a:solidFill>
                  <a:schemeClr val="tx1"/>
                </a:solidFill>
                <a:latin typeface="Arial" panose="020B0604020202020204" pitchFamily="34" charset="0"/>
                <a:ea typeface="+mj-ea"/>
                <a:cs typeface="Arial" panose="020B0604020202020204" pitchFamily="34" charset="0"/>
              </a:rPr>
              <a:t>Planned central mill to be located at the historically permitted Gidgee site. Large resources located on existing mining leases provide streamlined pathway to production. Existing haul roads, ROM pad, camp and tailings infrastructure reduce development timelines and capex intensity</a:t>
            </a:r>
          </a:p>
          <a:p>
            <a:pPr marL="285750" indent="-285750" defTabSz="914400">
              <a:lnSpc>
                <a:spcPct val="90000"/>
              </a:lnSpc>
              <a:spcBef>
                <a:spcPts val="300"/>
              </a:spcBef>
              <a:spcAft>
                <a:spcPts val="300"/>
              </a:spcAft>
              <a:buClr>
                <a:srgbClr val="918C55"/>
              </a:buClr>
              <a:buFont typeface="Wingdings" panose="05000000000000000000" pitchFamily="2" charset="2"/>
              <a:buChar char="§"/>
            </a:pPr>
            <a:r>
              <a:rPr lang="en-AU" sz="1200" dirty="0">
                <a:solidFill>
                  <a:schemeClr val="tx1"/>
                </a:solidFill>
                <a:latin typeface="Arial" panose="020B0604020202020204" pitchFamily="34" charset="0"/>
                <a:ea typeface="+mj-ea"/>
                <a:cs typeface="Arial" panose="020B0604020202020204" pitchFamily="34" charset="0"/>
              </a:rPr>
              <a:t>Located in a prolific WA gold district with nearby consolidation opportunities (Brightstar Resources, </a:t>
            </a:r>
            <a:r>
              <a:rPr lang="en-AU" sz="1200" dirty="0" err="1">
                <a:solidFill>
                  <a:schemeClr val="tx1"/>
                </a:solidFill>
                <a:latin typeface="Arial" panose="020B0604020202020204" pitchFamily="34" charset="0"/>
                <a:ea typeface="+mj-ea"/>
                <a:cs typeface="Arial" panose="020B0604020202020204" pitchFamily="34" charset="0"/>
              </a:rPr>
              <a:t>Aurumin</a:t>
            </a:r>
            <a:r>
              <a:rPr lang="en-AU" sz="1200" dirty="0">
                <a:solidFill>
                  <a:schemeClr val="tx1"/>
                </a:solidFill>
                <a:latin typeface="Arial" panose="020B0604020202020204" pitchFamily="34" charset="0"/>
                <a:ea typeface="+mj-ea"/>
                <a:cs typeface="Arial" panose="020B0604020202020204" pitchFamily="34" charset="0"/>
              </a:rPr>
              <a:t>, Gateway Resources, </a:t>
            </a:r>
            <a:r>
              <a:rPr lang="en-AU" sz="1200" dirty="0" err="1">
                <a:solidFill>
                  <a:schemeClr val="tx1"/>
                </a:solidFill>
                <a:latin typeface="Arial" panose="020B0604020202020204" pitchFamily="34" charset="0"/>
                <a:ea typeface="+mj-ea"/>
                <a:cs typeface="Arial" panose="020B0604020202020204" pitchFamily="34" charset="0"/>
              </a:rPr>
              <a:t>Neometals</a:t>
            </a:r>
            <a:r>
              <a:rPr lang="en-AU" sz="1200" dirty="0">
                <a:solidFill>
                  <a:schemeClr val="tx1"/>
                </a:solidFill>
                <a:latin typeface="Arial" panose="020B0604020202020204" pitchFamily="34" charset="0"/>
                <a:ea typeface="+mj-ea"/>
                <a:cs typeface="Arial" panose="020B0604020202020204" pitchFamily="34" charset="0"/>
              </a:rPr>
              <a:t>)</a:t>
            </a:r>
          </a:p>
        </p:txBody>
      </p:sp>
      <p:sp>
        <p:nvSpPr>
          <p:cNvPr id="20" name="Rectangle 19">
            <a:extLst>
              <a:ext uri="{FF2B5EF4-FFF2-40B4-BE49-F238E27FC236}">
                <a16:creationId xmlns:a16="http://schemas.microsoft.com/office/drawing/2014/main" id="{F72E5B63-372B-A95C-943F-1AFB28835C88}"/>
              </a:ext>
            </a:extLst>
          </p:cNvPr>
          <p:cNvSpPr/>
          <p:nvPr/>
        </p:nvSpPr>
        <p:spPr>
          <a:xfrm>
            <a:off x="1349909" y="5655961"/>
            <a:ext cx="10274400" cy="7346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AU" sz="1200" b="1" dirty="0">
                <a:solidFill>
                  <a:srgbClr val="0C3553"/>
                </a:solidFill>
                <a:latin typeface="Arial" panose="020B0604020202020204" pitchFamily="34" charset="0"/>
                <a:cs typeface="Arial" panose="020B0604020202020204" pitchFamily="34" charset="0"/>
              </a:rPr>
              <a:t>Experienced Board and Technical Team</a:t>
            </a:r>
          </a:p>
          <a:p>
            <a:pPr marL="285750" indent="-285750" defTabSz="914400">
              <a:lnSpc>
                <a:spcPct val="90000"/>
              </a:lnSpc>
              <a:spcBef>
                <a:spcPts val="300"/>
              </a:spcBef>
              <a:spcAft>
                <a:spcPts val="300"/>
              </a:spcAft>
              <a:buClr>
                <a:srgbClr val="918C55"/>
              </a:buClr>
              <a:buFont typeface="Wingdings" panose="05000000000000000000" pitchFamily="2" charset="2"/>
              <a:buChar char="§"/>
            </a:pPr>
            <a:r>
              <a:rPr lang="en-AU" sz="1200" dirty="0">
                <a:solidFill>
                  <a:schemeClr val="tx1"/>
                </a:solidFill>
                <a:latin typeface="Arial" panose="020B0604020202020204" pitchFamily="34" charset="0"/>
                <a:ea typeface="+mj-ea"/>
                <a:cs typeface="Arial" panose="020B0604020202020204" pitchFamily="34" charset="0"/>
              </a:rPr>
              <a:t>Led by seasoned mining executives with deep exploration, development, and corporate experience</a:t>
            </a:r>
          </a:p>
        </p:txBody>
      </p:sp>
      <p:pic>
        <p:nvPicPr>
          <p:cNvPr id="27" name="Graphic 26" descr="Clipboard Badge with solid fill">
            <a:extLst>
              <a:ext uri="{FF2B5EF4-FFF2-40B4-BE49-F238E27FC236}">
                <a16:creationId xmlns:a16="http://schemas.microsoft.com/office/drawing/2014/main" id="{6451EB38-55A5-C5AA-A7E5-DBD12A2460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641" y="2521763"/>
            <a:ext cx="756000" cy="756000"/>
          </a:xfrm>
          <a:prstGeom prst="rect">
            <a:avLst/>
          </a:prstGeom>
        </p:spPr>
      </p:pic>
      <p:pic>
        <p:nvPicPr>
          <p:cNvPr id="31" name="Graphic 30" descr="Gold bars with solid fill">
            <a:extLst>
              <a:ext uri="{FF2B5EF4-FFF2-40B4-BE49-F238E27FC236}">
                <a16:creationId xmlns:a16="http://schemas.microsoft.com/office/drawing/2014/main" id="{2523CB57-94BF-B66A-13D4-0AC747371C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8769" y="1400785"/>
            <a:ext cx="756000" cy="756000"/>
          </a:xfrm>
          <a:prstGeom prst="rect">
            <a:avLst/>
          </a:prstGeom>
        </p:spPr>
      </p:pic>
      <p:pic>
        <p:nvPicPr>
          <p:cNvPr id="32" name="Picture 31">
            <a:extLst>
              <a:ext uri="{FF2B5EF4-FFF2-40B4-BE49-F238E27FC236}">
                <a16:creationId xmlns:a16="http://schemas.microsoft.com/office/drawing/2014/main" id="{D23C0EA9-2522-B4BD-5229-E44CDA72D55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0669" y="3791765"/>
            <a:ext cx="756000" cy="462546"/>
          </a:xfrm>
          <a:prstGeom prst="rect">
            <a:avLst/>
          </a:prstGeom>
        </p:spPr>
      </p:pic>
      <p:pic>
        <p:nvPicPr>
          <p:cNvPr id="34" name="Graphic 33" descr="Cycle with people with solid fill">
            <a:extLst>
              <a:ext uri="{FF2B5EF4-FFF2-40B4-BE49-F238E27FC236}">
                <a16:creationId xmlns:a16="http://schemas.microsoft.com/office/drawing/2014/main" id="{11A645C9-F993-2A2B-2F36-26C4DE7822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8769" y="5655193"/>
            <a:ext cx="756000" cy="756000"/>
          </a:xfrm>
          <a:prstGeom prst="rect">
            <a:avLst/>
          </a:prstGeom>
        </p:spPr>
      </p:pic>
      <p:pic>
        <p:nvPicPr>
          <p:cNvPr id="36" name="Graphic 35" descr="Refresh with solid fill">
            <a:extLst>
              <a:ext uri="{FF2B5EF4-FFF2-40B4-BE49-F238E27FC236}">
                <a16:creationId xmlns:a16="http://schemas.microsoft.com/office/drawing/2014/main" id="{8E4B14B5-634C-FEF9-6FC5-087C2B7214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1757" y="4834824"/>
            <a:ext cx="569767" cy="569767"/>
          </a:xfrm>
          <a:prstGeom prst="rect">
            <a:avLst/>
          </a:prstGeom>
        </p:spPr>
      </p:pic>
      <p:graphicFrame>
        <p:nvGraphicFramePr>
          <p:cNvPr id="11" name="Table 10">
            <a:extLst>
              <a:ext uri="{FF2B5EF4-FFF2-40B4-BE49-F238E27FC236}">
                <a16:creationId xmlns:a16="http://schemas.microsoft.com/office/drawing/2014/main" id="{6F922798-6B77-CC66-B038-A78DE72CD554}"/>
              </a:ext>
            </a:extLst>
          </p:cNvPr>
          <p:cNvGraphicFramePr>
            <a:graphicFrameLocks noGrp="1"/>
          </p:cNvGraphicFramePr>
          <p:nvPr>
            <p:extLst>
              <p:ext uri="{D42A27DB-BD31-4B8C-83A1-F6EECF244321}">
                <p14:modId xmlns:p14="http://schemas.microsoft.com/office/powerpoint/2010/main" val="1064992673"/>
              </p:ext>
            </p:extLst>
          </p:nvPr>
        </p:nvGraphicFramePr>
        <p:xfrm>
          <a:off x="404932" y="913054"/>
          <a:ext cx="11391652" cy="360680"/>
        </p:xfrm>
        <a:graphic>
          <a:graphicData uri="http://schemas.openxmlformats.org/drawingml/2006/table">
            <a:tbl>
              <a:tblPr firstRow="1" bandRow="1">
                <a:tableStyleId>{5C22544A-7EE6-4342-B048-85BDC9FD1C3A}</a:tableStyleId>
              </a:tblPr>
              <a:tblGrid>
                <a:gridCol w="11391652">
                  <a:extLst>
                    <a:ext uri="{9D8B030D-6E8A-4147-A177-3AD203B41FA5}">
                      <a16:colId xmlns:a16="http://schemas.microsoft.com/office/drawing/2014/main" val="1252281434"/>
                    </a:ext>
                  </a:extLst>
                </a:gridCol>
              </a:tblGrid>
              <a:tr h="0">
                <a:tc>
                  <a:txBody>
                    <a:bodyPr/>
                    <a:lstStyle/>
                    <a:p>
                      <a:r>
                        <a:rPr lang="en-AU" sz="1600" dirty="0">
                          <a:solidFill>
                            <a:srgbClr val="0C3553"/>
                          </a:solidFill>
                          <a:latin typeface="Arial" panose="020B0604020202020204" pitchFamily="34" charset="0"/>
                        </a:rPr>
                        <a:t>High-quality gold asset in a tier-1 mining jurisdiction </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latin typeface="Arial" panose="020B0604020202020204" pitchFamily="34" charset="0"/>
                        <a:cs typeface="Arial" panose="020B0604020202020204" pitchFamily="34" charset="0"/>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spTree>
    <p:extLst>
      <p:ext uri="{BB962C8B-B14F-4D97-AF65-F5344CB8AC3E}">
        <p14:creationId xmlns:p14="http://schemas.microsoft.com/office/powerpoint/2010/main" val="2891328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0B1BB-EB5B-BB88-3C01-60E077BCB5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ED8130-E261-1559-ED9A-485D1A622EF0}"/>
              </a:ext>
            </a:extLst>
          </p:cNvPr>
          <p:cNvSpPr txBox="1">
            <a:spLocks/>
          </p:cNvSpPr>
          <p:nvPr/>
        </p:nvSpPr>
        <p:spPr>
          <a:xfrm>
            <a:off x="404935" y="216120"/>
            <a:ext cx="9824400" cy="687611"/>
          </a:xfrm>
          <a:prstGeom prst="rect">
            <a:avLst/>
          </a:prstGeom>
        </p:spPr>
        <p:txBody>
          <a:bodyPr>
            <a:normAutofit fontScale="97500"/>
          </a:bodyPr>
          <a:lstStyle>
            <a:defPPr>
              <a:defRPr lang="en-US"/>
            </a:defPPr>
            <a:lvl1pPr defTabSz="914400">
              <a:lnSpc>
                <a:spcPct val="90000"/>
              </a:lnSpc>
              <a:spcBef>
                <a:spcPct val="0"/>
              </a:spcBef>
              <a:buNone/>
              <a:defRPr sz="4400">
                <a:solidFill>
                  <a:srgbClr val="0C3553"/>
                </a:solidFill>
                <a:latin typeface="Impact" panose="020B0806030902050204" pitchFamily="34" charset="0"/>
                <a:ea typeface="+mj-ea"/>
                <a:cs typeface="+mj-cs"/>
              </a:defRPr>
            </a:lvl1pPr>
          </a:lstStyle>
          <a:p>
            <a:r>
              <a:rPr lang="en-AU"/>
              <a:t>GUM CREEK GOLD PROJECT</a:t>
            </a:r>
          </a:p>
        </p:txBody>
      </p:sp>
      <p:graphicFrame>
        <p:nvGraphicFramePr>
          <p:cNvPr id="6" name="Table 5">
            <a:extLst>
              <a:ext uri="{FF2B5EF4-FFF2-40B4-BE49-F238E27FC236}">
                <a16:creationId xmlns:a16="http://schemas.microsoft.com/office/drawing/2014/main" id="{F91572D0-09DB-3688-0E13-57263097749E}"/>
              </a:ext>
            </a:extLst>
          </p:cNvPr>
          <p:cNvGraphicFramePr>
            <a:graphicFrameLocks noGrp="1"/>
          </p:cNvGraphicFramePr>
          <p:nvPr>
            <p:extLst>
              <p:ext uri="{D42A27DB-BD31-4B8C-83A1-F6EECF244321}">
                <p14:modId xmlns:p14="http://schemas.microsoft.com/office/powerpoint/2010/main" val="2985535279"/>
              </p:ext>
            </p:extLst>
          </p:nvPr>
        </p:nvGraphicFramePr>
        <p:xfrm>
          <a:off x="404933" y="913054"/>
          <a:ext cx="7091242" cy="360680"/>
        </p:xfrm>
        <a:graphic>
          <a:graphicData uri="http://schemas.openxmlformats.org/drawingml/2006/table">
            <a:tbl>
              <a:tblPr firstRow="1" bandRow="1">
                <a:tableStyleId>{5C22544A-7EE6-4342-B048-85BDC9FD1C3A}</a:tableStyleId>
              </a:tblPr>
              <a:tblGrid>
                <a:gridCol w="7091242">
                  <a:extLst>
                    <a:ext uri="{9D8B030D-6E8A-4147-A177-3AD203B41FA5}">
                      <a16:colId xmlns:a16="http://schemas.microsoft.com/office/drawing/2014/main" val="1252281434"/>
                    </a:ext>
                  </a:extLst>
                </a:gridCol>
              </a:tblGrid>
              <a:tr h="0">
                <a:tc>
                  <a:txBody>
                    <a:bodyPr/>
                    <a:lstStyle/>
                    <a:p>
                      <a:r>
                        <a:rPr lang="en-AU" sz="1600" dirty="0">
                          <a:solidFill>
                            <a:srgbClr val="0C3553"/>
                          </a:solidFill>
                          <a:latin typeface="Arial" panose="020B0604020202020204" pitchFamily="34" charset="0"/>
                          <a:cs typeface="Arial" panose="020B0604020202020204" pitchFamily="34" charset="0"/>
                        </a:rPr>
                        <a:t>Gum Creek Gold Project</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latin typeface="Arial" panose="020B0604020202020204" pitchFamily="34" charset="0"/>
                        <a:cs typeface="Arial" panose="020B0604020202020204" pitchFamily="34" charset="0"/>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cxnSp>
        <p:nvCxnSpPr>
          <p:cNvPr id="8" name="Straight Connector 7">
            <a:extLst>
              <a:ext uri="{FF2B5EF4-FFF2-40B4-BE49-F238E27FC236}">
                <a16:creationId xmlns:a16="http://schemas.microsoft.com/office/drawing/2014/main" id="{155F4F4F-FE7E-899A-6063-F8D599D11011}"/>
              </a:ext>
            </a:extLst>
          </p:cNvPr>
          <p:cNvCxnSpPr>
            <a:cxnSpLocks/>
          </p:cNvCxnSpPr>
          <p:nvPr/>
        </p:nvCxnSpPr>
        <p:spPr>
          <a:xfrm>
            <a:off x="404936" y="895452"/>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ADD7905-AD5A-50D7-A394-EF6A048D7C64}"/>
              </a:ext>
            </a:extLst>
          </p:cNvPr>
          <p:cNvCxnSpPr>
            <a:cxnSpLocks/>
          </p:cNvCxnSpPr>
          <p:nvPr/>
        </p:nvCxnSpPr>
        <p:spPr>
          <a:xfrm>
            <a:off x="404935" y="6305649"/>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sp>
        <p:nvSpPr>
          <p:cNvPr id="12" name="Slide Number Placeholder 55">
            <a:extLst>
              <a:ext uri="{FF2B5EF4-FFF2-40B4-BE49-F238E27FC236}">
                <a16:creationId xmlns:a16="http://schemas.microsoft.com/office/drawing/2014/main" id="{156B3676-8470-64C5-0485-0B98A0CAC6F0}"/>
              </a:ext>
            </a:extLst>
          </p:cNvPr>
          <p:cNvSpPr>
            <a:spLocks noGrp="1"/>
          </p:cNvSpPr>
          <p:nvPr>
            <p:ph type="sldNum" sz="quarter" idx="12"/>
          </p:nvPr>
        </p:nvSpPr>
        <p:spPr>
          <a:xfrm>
            <a:off x="11441617" y="6338206"/>
            <a:ext cx="346518" cy="365125"/>
          </a:xfrm>
        </p:spPr>
        <p:txBody>
          <a:bodyPr/>
          <a:lstStyle/>
          <a:p>
            <a:fld id="{6B2FE139-BF3E-4C87-A3AC-2A06C2C9A6C4}" type="slidenum">
              <a:rPr lang="en-AU" smtClean="0">
                <a:solidFill>
                  <a:schemeClr val="tx1">
                    <a:lumMod val="50000"/>
                    <a:lumOff val="50000"/>
                  </a:schemeClr>
                </a:solidFill>
              </a:rPr>
              <a:pPr/>
              <a:t>4</a:t>
            </a:fld>
            <a:endParaRPr lang="en-AU">
              <a:solidFill>
                <a:schemeClr val="tx1">
                  <a:lumMod val="50000"/>
                  <a:lumOff val="50000"/>
                </a:schemeClr>
              </a:solidFill>
            </a:endParaRPr>
          </a:p>
        </p:txBody>
      </p:sp>
      <p:sp>
        <p:nvSpPr>
          <p:cNvPr id="7" name="Title 2">
            <a:extLst>
              <a:ext uri="{FF2B5EF4-FFF2-40B4-BE49-F238E27FC236}">
                <a16:creationId xmlns:a16="http://schemas.microsoft.com/office/drawing/2014/main" id="{1EE19151-7BA8-1986-F602-9674A73C532F}"/>
              </a:ext>
            </a:extLst>
          </p:cNvPr>
          <p:cNvSpPr txBox="1">
            <a:spLocks/>
          </p:cNvSpPr>
          <p:nvPr/>
        </p:nvSpPr>
        <p:spPr>
          <a:xfrm>
            <a:off x="404935" y="1485189"/>
            <a:ext cx="7091239" cy="2867736"/>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spcBef>
                <a:spcPts val="800"/>
              </a:spcBef>
              <a:spcAft>
                <a:spcPts val="600"/>
              </a:spcAft>
              <a:buClr>
                <a:srgbClr val="918C55"/>
              </a:buClr>
              <a:buFont typeface="Wingdings" panose="05000000000000000000" pitchFamily="2" charset="2"/>
              <a:buChar char="§"/>
            </a:pPr>
            <a:r>
              <a:rPr lang="en-AU" sz="1200" dirty="0">
                <a:latin typeface="Arial"/>
                <a:cs typeface="Arial"/>
              </a:rPr>
              <a:t>Largest gold resource (2.30 Moz* – 71% Indicated) in the Sandstone District, with significant exploration upside and potential consolidation opportunities</a:t>
            </a:r>
          </a:p>
          <a:p>
            <a:pPr marL="285750" indent="-285750">
              <a:spcBef>
                <a:spcPts val="800"/>
              </a:spcBef>
              <a:spcAft>
                <a:spcPts val="600"/>
              </a:spcAft>
              <a:buClr>
                <a:srgbClr val="918C55"/>
              </a:buClr>
              <a:buFont typeface="Wingdings" panose="05000000000000000000" pitchFamily="2" charset="2"/>
              <a:buChar char="§"/>
            </a:pPr>
            <a:r>
              <a:rPr lang="en-AU" sz="1200" dirty="0">
                <a:latin typeface="Arial"/>
                <a:cs typeface="Arial"/>
              </a:rPr>
              <a:t>Well-endowed gold region – the GCGP has historically produced more than 1.1 Moz** with last mining in 2005 when gold price was A$560/oz</a:t>
            </a:r>
          </a:p>
          <a:p>
            <a:pPr marL="285750" indent="-285750">
              <a:spcBef>
                <a:spcPts val="800"/>
              </a:spcBef>
              <a:spcAft>
                <a:spcPts val="600"/>
              </a:spcAft>
              <a:buClr>
                <a:srgbClr val="918C55"/>
              </a:buClr>
              <a:buFont typeface="Wingdings" panose="05000000000000000000" pitchFamily="2" charset="2"/>
              <a:buChar char="§"/>
            </a:pPr>
            <a:r>
              <a:rPr lang="en-AU" sz="1200" dirty="0">
                <a:latin typeface="Arial"/>
                <a:cs typeface="Arial"/>
              </a:rPr>
              <a:t>Compelling standalone free milling gold development opportunity on granted mining leases, providing a streamlined permitting process</a:t>
            </a:r>
          </a:p>
          <a:p>
            <a:pPr marL="285750" indent="-285750">
              <a:spcBef>
                <a:spcPts val="800"/>
              </a:spcBef>
              <a:spcAft>
                <a:spcPts val="600"/>
              </a:spcAft>
              <a:buClr>
                <a:srgbClr val="918C55"/>
              </a:buClr>
              <a:buFont typeface="Wingdings" panose="05000000000000000000" pitchFamily="2" charset="2"/>
              <a:buChar char="§"/>
            </a:pPr>
            <a:r>
              <a:rPr lang="en-AU" sz="1200" dirty="0">
                <a:latin typeface="Arial"/>
                <a:cs typeface="Arial"/>
              </a:rPr>
              <a:t>Feasibility Study (FS) progressing following very positive Scoping Study; FS is focused on the Gidgee Shear Zone and Howards resource areas (81% of free milling MRE ounces)</a:t>
            </a:r>
          </a:p>
          <a:p>
            <a:pPr marL="285750" indent="-285750">
              <a:spcBef>
                <a:spcPts val="800"/>
              </a:spcBef>
              <a:spcAft>
                <a:spcPts val="600"/>
              </a:spcAft>
              <a:buClr>
                <a:srgbClr val="918C55"/>
              </a:buClr>
              <a:buFont typeface="Wingdings" panose="05000000000000000000" pitchFamily="2" charset="2"/>
              <a:buChar char="§"/>
            </a:pPr>
            <a:r>
              <a:rPr lang="en-AU" sz="1200" dirty="0">
                <a:latin typeface="Arial"/>
                <a:cs typeface="Arial"/>
              </a:rPr>
              <a:t>Planned central mill facility at established operating site, serviced with well maintained gravel roads, existing haul roads, tailings facility ROM pad, camp and other infrastructure</a:t>
            </a:r>
          </a:p>
          <a:p>
            <a:pPr marL="285750" indent="-285750">
              <a:spcBef>
                <a:spcPts val="800"/>
              </a:spcBef>
              <a:spcAft>
                <a:spcPts val="600"/>
              </a:spcAft>
              <a:buClr>
                <a:srgbClr val="918C55"/>
              </a:buClr>
              <a:buFont typeface="Wingdings" panose="05000000000000000000" pitchFamily="2" charset="2"/>
              <a:buChar char="§"/>
            </a:pPr>
            <a:r>
              <a:rPr lang="en-AU" sz="1200" dirty="0">
                <a:latin typeface="Arial"/>
                <a:cs typeface="Arial"/>
              </a:rPr>
              <a:t>Ongoing exploration targeting higher grade feed and resource growth</a:t>
            </a:r>
          </a:p>
        </p:txBody>
      </p:sp>
      <p:graphicFrame>
        <p:nvGraphicFramePr>
          <p:cNvPr id="9" name="Table 8">
            <a:extLst>
              <a:ext uri="{FF2B5EF4-FFF2-40B4-BE49-F238E27FC236}">
                <a16:creationId xmlns:a16="http://schemas.microsoft.com/office/drawing/2014/main" id="{64A9CC81-63AE-5DF0-3722-3492DA1CB01E}"/>
              </a:ext>
            </a:extLst>
          </p:cNvPr>
          <p:cNvGraphicFramePr>
            <a:graphicFrameLocks noGrp="1"/>
          </p:cNvGraphicFramePr>
          <p:nvPr>
            <p:extLst>
              <p:ext uri="{D42A27DB-BD31-4B8C-83A1-F6EECF244321}">
                <p14:modId xmlns:p14="http://schemas.microsoft.com/office/powerpoint/2010/main" val="1168754523"/>
              </p:ext>
            </p:extLst>
          </p:nvPr>
        </p:nvGraphicFramePr>
        <p:xfrm>
          <a:off x="404932" y="4408949"/>
          <a:ext cx="4784191" cy="360680"/>
        </p:xfrm>
        <a:graphic>
          <a:graphicData uri="http://schemas.openxmlformats.org/drawingml/2006/table">
            <a:tbl>
              <a:tblPr firstRow="1" bandRow="1">
                <a:tableStyleId>{5C22544A-7EE6-4342-B048-85BDC9FD1C3A}</a:tableStyleId>
              </a:tblPr>
              <a:tblGrid>
                <a:gridCol w="4784191">
                  <a:extLst>
                    <a:ext uri="{9D8B030D-6E8A-4147-A177-3AD203B41FA5}">
                      <a16:colId xmlns:a16="http://schemas.microsoft.com/office/drawing/2014/main" val="1252281434"/>
                    </a:ext>
                  </a:extLst>
                </a:gridCol>
              </a:tblGrid>
              <a:tr h="0">
                <a:tc>
                  <a:txBody>
                    <a:bodyPr/>
                    <a:lstStyle/>
                    <a:p>
                      <a:r>
                        <a:rPr lang="en-AU" sz="1600" dirty="0">
                          <a:solidFill>
                            <a:srgbClr val="0C3553"/>
                          </a:solidFill>
                          <a:latin typeface="Arial" panose="020B0604020202020204" pitchFamily="34" charset="0"/>
                          <a:cs typeface="Arial" panose="020B0604020202020204" pitchFamily="34" charset="0"/>
                        </a:rPr>
                        <a:t>Mineral Resource Estimate</a:t>
                      </a:r>
                      <a:r>
                        <a:rPr lang="en-AU" sz="1600" baseline="20000" dirty="0">
                          <a:solidFill>
                            <a:srgbClr val="0C3553"/>
                          </a:solidFill>
                          <a:latin typeface="Arial" panose="020B0604020202020204" pitchFamily="34" charset="0"/>
                          <a:cs typeface="Arial" panose="020B0604020202020204" pitchFamily="34" charset="0"/>
                        </a:rPr>
                        <a:t> *</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graphicFrame>
        <p:nvGraphicFramePr>
          <p:cNvPr id="10" name="Table 9">
            <a:extLst>
              <a:ext uri="{FF2B5EF4-FFF2-40B4-BE49-F238E27FC236}">
                <a16:creationId xmlns:a16="http://schemas.microsoft.com/office/drawing/2014/main" id="{B1DF8292-7E64-7E88-DC16-4470588ED7CF}"/>
              </a:ext>
            </a:extLst>
          </p:cNvPr>
          <p:cNvGraphicFramePr>
            <a:graphicFrameLocks noGrp="1"/>
          </p:cNvGraphicFramePr>
          <p:nvPr>
            <p:custDataLst>
              <p:tags r:id="rId1"/>
            </p:custDataLst>
            <p:extLst>
              <p:ext uri="{D42A27DB-BD31-4B8C-83A1-F6EECF244321}">
                <p14:modId xmlns:p14="http://schemas.microsoft.com/office/powerpoint/2010/main" val="1226609585"/>
              </p:ext>
            </p:extLst>
          </p:nvPr>
        </p:nvGraphicFramePr>
        <p:xfrm>
          <a:off x="404932" y="4840548"/>
          <a:ext cx="4784192" cy="1122000"/>
        </p:xfrm>
        <a:graphic>
          <a:graphicData uri="http://schemas.openxmlformats.org/drawingml/2006/table">
            <a:tbl>
              <a:tblPr firstRow="1" bandRow="1">
                <a:tableStyleId>{5C22544A-7EE6-4342-B048-85BDC9FD1C3A}</a:tableStyleId>
              </a:tblPr>
              <a:tblGrid>
                <a:gridCol w="1196048">
                  <a:extLst>
                    <a:ext uri="{9D8B030D-6E8A-4147-A177-3AD203B41FA5}">
                      <a16:colId xmlns:a16="http://schemas.microsoft.com/office/drawing/2014/main" val="1378063453"/>
                    </a:ext>
                  </a:extLst>
                </a:gridCol>
                <a:gridCol w="1196048">
                  <a:extLst>
                    <a:ext uri="{9D8B030D-6E8A-4147-A177-3AD203B41FA5}">
                      <a16:colId xmlns:a16="http://schemas.microsoft.com/office/drawing/2014/main" val="4091052231"/>
                    </a:ext>
                  </a:extLst>
                </a:gridCol>
                <a:gridCol w="1196048">
                  <a:extLst>
                    <a:ext uri="{9D8B030D-6E8A-4147-A177-3AD203B41FA5}">
                      <a16:colId xmlns:a16="http://schemas.microsoft.com/office/drawing/2014/main" val="2257203098"/>
                    </a:ext>
                  </a:extLst>
                </a:gridCol>
                <a:gridCol w="1196048">
                  <a:extLst>
                    <a:ext uri="{9D8B030D-6E8A-4147-A177-3AD203B41FA5}">
                      <a16:colId xmlns:a16="http://schemas.microsoft.com/office/drawing/2014/main" val="3755717690"/>
                    </a:ext>
                  </a:extLst>
                </a:gridCol>
              </a:tblGrid>
              <a:tr h="208692">
                <a:tc rowSpan="2">
                  <a:txBody>
                    <a:bodyPr/>
                    <a:lstStyle/>
                    <a:p>
                      <a:r>
                        <a:rPr lang="en-AU" sz="1000" dirty="0">
                          <a:latin typeface="Arial" panose="020B0604020202020204" pitchFamily="34" charset="0"/>
                          <a:cs typeface="Arial" panose="020B0604020202020204" pitchFamily="34" charset="0"/>
                        </a:rPr>
                        <a:t>Resource</a:t>
                      </a:r>
                    </a:p>
                  </a:txBody>
                  <a:tcPr marL="36000" marR="36000" marT="36000" marB="3600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C3553"/>
                    </a:solidFill>
                  </a:tcPr>
                </a:tc>
                <a:tc>
                  <a:txBody>
                    <a:bodyPr/>
                    <a:lstStyle/>
                    <a:p>
                      <a:pPr algn="ctr"/>
                      <a:r>
                        <a:rPr lang="en-AU" sz="1000" dirty="0">
                          <a:latin typeface="Arial" panose="020B0604020202020204" pitchFamily="34" charset="0"/>
                          <a:cs typeface="Arial" panose="020B0604020202020204" pitchFamily="34" charset="0"/>
                        </a:rPr>
                        <a:t>Tonnes</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C3553"/>
                    </a:solidFill>
                  </a:tcPr>
                </a:tc>
                <a:tc>
                  <a:txBody>
                    <a:bodyPr/>
                    <a:lstStyle/>
                    <a:p>
                      <a:pPr algn="ctr"/>
                      <a:r>
                        <a:rPr lang="en-AU" sz="1000" dirty="0">
                          <a:latin typeface="Arial" panose="020B0604020202020204" pitchFamily="34" charset="0"/>
                          <a:cs typeface="Arial" panose="020B0604020202020204" pitchFamily="34" charset="0"/>
                        </a:rPr>
                        <a:t>Grade</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C3553"/>
                    </a:solidFill>
                  </a:tcPr>
                </a:tc>
                <a:tc>
                  <a:txBody>
                    <a:bodyPr/>
                    <a:lstStyle/>
                    <a:p>
                      <a:pPr algn="ctr"/>
                      <a:r>
                        <a:rPr lang="en-AU" sz="1000" dirty="0">
                          <a:latin typeface="Arial" panose="020B0604020202020204" pitchFamily="34" charset="0"/>
                          <a:cs typeface="Arial" panose="020B0604020202020204" pitchFamily="34" charset="0"/>
                        </a:rPr>
                        <a:t>Contained</a:t>
                      </a:r>
                    </a:p>
                  </a:txBody>
                  <a:tcPr marL="36000" marR="36000" marT="36000" marB="3600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C3553"/>
                    </a:solidFill>
                  </a:tcPr>
                </a:tc>
                <a:extLst>
                  <a:ext uri="{0D108BD9-81ED-4DB2-BD59-A6C34878D82A}">
                    <a16:rowId xmlns:a16="http://schemas.microsoft.com/office/drawing/2014/main" val="1319367049"/>
                  </a:ext>
                </a:extLst>
              </a:tr>
              <a:tr h="208692">
                <a:tc vMerge="1">
                  <a:txBody>
                    <a:bodyPr/>
                    <a:lstStyle/>
                    <a:p>
                      <a:endParaRPr lang="en-AU" sz="1400"/>
                    </a:p>
                  </a:txBody>
                  <a:tcPr marL="36000" marR="36000"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AU" sz="1000" b="1" kern="1200" dirty="0">
                          <a:solidFill>
                            <a:schemeClr val="lt1"/>
                          </a:solidFill>
                          <a:latin typeface="Arial" panose="020B0604020202020204" pitchFamily="34" charset="0"/>
                          <a:ea typeface="+mn-ea"/>
                          <a:cs typeface="Arial" panose="020B0604020202020204" pitchFamily="34" charset="0"/>
                        </a:rPr>
                        <a:t>Mt</a:t>
                      </a:r>
                    </a:p>
                  </a:txBody>
                  <a:tcPr marL="36000" marR="36000" marT="36000" marB="3600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C3553"/>
                    </a:solidFill>
                  </a:tcPr>
                </a:tc>
                <a:tc>
                  <a:txBody>
                    <a:bodyPr/>
                    <a:lstStyle/>
                    <a:p>
                      <a:pPr marL="0" algn="ctr" defTabSz="914400" rtl="0" eaLnBrk="1" latinLnBrk="0" hangingPunct="1"/>
                      <a:r>
                        <a:rPr lang="en-AU" sz="1000" b="1" kern="1200" dirty="0">
                          <a:solidFill>
                            <a:schemeClr val="lt1"/>
                          </a:solidFill>
                          <a:latin typeface="Arial" panose="020B0604020202020204" pitchFamily="34" charset="0"/>
                          <a:ea typeface="+mn-ea"/>
                          <a:cs typeface="Arial" panose="020B0604020202020204" pitchFamily="34" charset="0"/>
                        </a:rPr>
                        <a:t>g/t Au</a:t>
                      </a:r>
                    </a:p>
                  </a:txBody>
                  <a:tcPr marL="36000" marR="36000" marT="36000" marB="3600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C3553"/>
                    </a:solidFill>
                  </a:tcPr>
                </a:tc>
                <a:tc>
                  <a:txBody>
                    <a:bodyPr/>
                    <a:lstStyle/>
                    <a:p>
                      <a:pPr marL="0" algn="ctr" defTabSz="914400" rtl="0" eaLnBrk="1" latinLnBrk="0" hangingPunct="1"/>
                      <a:r>
                        <a:rPr lang="en-AU" sz="1000" b="1" kern="1200" dirty="0">
                          <a:solidFill>
                            <a:schemeClr val="lt1"/>
                          </a:solidFill>
                          <a:latin typeface="Arial" panose="020B0604020202020204" pitchFamily="34" charset="0"/>
                          <a:ea typeface="+mn-ea"/>
                          <a:cs typeface="Arial" panose="020B0604020202020204" pitchFamily="34" charset="0"/>
                        </a:rPr>
                        <a:t>Moz Au</a:t>
                      </a:r>
                    </a:p>
                  </a:txBody>
                  <a:tcPr marL="36000" marR="36000" marT="36000" marB="36000" anchor="ctr">
                    <a:lnL w="12700" cmpd="sng">
                      <a:noFill/>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C3553"/>
                    </a:solidFill>
                  </a:tcPr>
                </a:tc>
                <a:extLst>
                  <a:ext uri="{0D108BD9-81ED-4DB2-BD59-A6C34878D82A}">
                    <a16:rowId xmlns:a16="http://schemas.microsoft.com/office/drawing/2014/main" val="373369211"/>
                  </a:ext>
                </a:extLst>
              </a:tr>
              <a:tr h="208692">
                <a:tc>
                  <a:txBody>
                    <a:bodyPr/>
                    <a:lstStyle/>
                    <a:p>
                      <a:r>
                        <a:rPr lang="en-AU" sz="1000">
                          <a:latin typeface="Arial" panose="020B0604020202020204" pitchFamily="34" charset="0"/>
                          <a:cs typeface="Arial" panose="020B0604020202020204" pitchFamily="34" charset="0"/>
                        </a:rPr>
                        <a:t>Indicated</a:t>
                      </a:r>
                    </a:p>
                  </a:txBody>
                  <a:tcPr marL="36000" marR="36000" marT="36000" marB="36000" anchor="ctr">
                    <a:lnL w="12700" cap="flat" cmpd="sng" algn="ctr">
                      <a:solidFill>
                        <a:schemeClr val="tx1"/>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Arial" panose="020B0604020202020204" pitchFamily="34" charset="0"/>
                          <a:cs typeface="Arial" panose="020B0604020202020204" pitchFamily="34" charset="0"/>
                        </a:rPr>
                        <a:t>26.7</a:t>
                      </a:r>
                    </a:p>
                  </a:txBody>
                  <a:tcPr marL="36000" marR="36000" marT="36000" marB="3600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Arial" panose="020B0604020202020204" pitchFamily="34" charset="0"/>
                          <a:cs typeface="Arial" panose="020B0604020202020204" pitchFamily="34" charset="0"/>
                        </a:rPr>
                        <a:t>1.90</a:t>
                      </a:r>
                    </a:p>
                  </a:txBody>
                  <a:tcPr marL="36000" marR="36000" marT="36000" marB="3600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Arial" panose="020B0604020202020204" pitchFamily="34" charset="0"/>
                          <a:cs typeface="Arial" panose="020B0604020202020204" pitchFamily="34" charset="0"/>
                        </a:rPr>
                        <a:t>1.63</a:t>
                      </a:r>
                    </a:p>
                  </a:txBody>
                  <a:tcPr marL="36000" marR="36000" marT="36000" marB="36000" anchor="ctr">
                    <a:lnL w="12700" cmpd="sng">
                      <a:noFill/>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6106870"/>
                  </a:ext>
                </a:extLst>
              </a:tr>
              <a:tr h="208692">
                <a:tc>
                  <a:txBody>
                    <a:bodyPr/>
                    <a:lstStyle/>
                    <a:p>
                      <a:r>
                        <a:rPr lang="en-AU" sz="1000">
                          <a:latin typeface="Arial" panose="020B0604020202020204" pitchFamily="34" charset="0"/>
                          <a:cs typeface="Arial" panose="020B0604020202020204" pitchFamily="34" charset="0"/>
                        </a:rPr>
                        <a:t>Inferred</a:t>
                      </a:r>
                    </a:p>
                  </a:txBody>
                  <a:tcPr marL="36000" marR="36000" marT="36000" marB="36000" anchor="ctr">
                    <a:lnL w="12700" cap="flat" cmpd="sng" algn="ctr">
                      <a:solidFill>
                        <a:schemeClr val="tx1"/>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Arial" panose="020B0604020202020204" pitchFamily="34" charset="0"/>
                          <a:cs typeface="Arial" panose="020B0604020202020204" pitchFamily="34" charset="0"/>
                        </a:rPr>
                        <a:t>11.3</a:t>
                      </a:r>
                    </a:p>
                  </a:txBody>
                  <a:tcPr marL="36000" marR="36000" marT="36000" marB="3600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Arial" panose="020B0604020202020204" pitchFamily="34" charset="0"/>
                          <a:cs typeface="Arial" panose="020B0604020202020204" pitchFamily="34" charset="0"/>
                        </a:rPr>
                        <a:t>1.86</a:t>
                      </a:r>
                    </a:p>
                  </a:txBody>
                  <a:tcPr marL="36000" marR="36000" marT="36000" marB="3600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Arial" panose="020B0604020202020204" pitchFamily="34" charset="0"/>
                          <a:cs typeface="Arial" panose="020B0604020202020204" pitchFamily="34" charset="0"/>
                        </a:rPr>
                        <a:t>0.67</a:t>
                      </a:r>
                    </a:p>
                  </a:txBody>
                  <a:tcPr marL="36000" marR="36000" marT="36000" marB="36000" anchor="ctr">
                    <a:lnL w="12700" cmpd="sng">
                      <a:noFill/>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5119321"/>
                  </a:ext>
                </a:extLst>
              </a:tr>
              <a:tr h="208692">
                <a:tc>
                  <a:txBody>
                    <a:bodyPr/>
                    <a:lstStyle/>
                    <a:p>
                      <a:r>
                        <a:rPr lang="en-AU" sz="1000" b="1" dirty="0">
                          <a:latin typeface="Arial" panose="020B0604020202020204" pitchFamily="34" charset="0"/>
                          <a:cs typeface="Arial" panose="020B0604020202020204" pitchFamily="34" charset="0"/>
                        </a:rPr>
                        <a:t>Total</a:t>
                      </a:r>
                    </a:p>
                  </a:txBody>
                  <a:tcPr marL="36000" marR="36000" marT="36000" marB="36000" anchor="ctr">
                    <a:lnL w="12700" cap="flat" cmpd="sng" algn="ctr">
                      <a:solidFill>
                        <a:schemeClr val="tx1"/>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b="1" dirty="0">
                          <a:latin typeface="Arial" panose="020B0604020202020204" pitchFamily="34" charset="0"/>
                          <a:cs typeface="Arial" panose="020B0604020202020204" pitchFamily="34" charset="0"/>
                        </a:rPr>
                        <a:t>38.0</a:t>
                      </a:r>
                    </a:p>
                  </a:txBody>
                  <a:tcPr marL="36000" marR="36000" marT="36000" marB="3600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b="1" dirty="0">
                          <a:latin typeface="Arial" panose="020B0604020202020204" pitchFamily="34" charset="0"/>
                          <a:cs typeface="Arial" panose="020B0604020202020204" pitchFamily="34" charset="0"/>
                        </a:rPr>
                        <a:t>1.89</a:t>
                      </a:r>
                    </a:p>
                  </a:txBody>
                  <a:tcPr marL="36000" marR="36000" marT="36000" marB="36000" anchor="ctr">
                    <a:lnL w="12700" cmpd="sng">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b="1" dirty="0">
                          <a:latin typeface="Arial" panose="020B0604020202020204" pitchFamily="34" charset="0"/>
                          <a:cs typeface="Arial" panose="020B0604020202020204" pitchFamily="34" charset="0"/>
                        </a:rPr>
                        <a:t>2.30</a:t>
                      </a:r>
                    </a:p>
                  </a:txBody>
                  <a:tcPr marL="36000" marR="36000" marT="36000" marB="36000" anchor="ctr">
                    <a:lnL w="12700" cmpd="sng">
                      <a:noFill/>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393294"/>
                  </a:ext>
                </a:extLst>
              </a:tr>
            </a:tbl>
          </a:graphicData>
        </a:graphic>
      </p:graphicFrame>
      <p:pic>
        <p:nvPicPr>
          <p:cNvPr id="14" name="Picture 2" descr="Horizon Gold Limited - Horizon Gold">
            <a:extLst>
              <a:ext uri="{FF2B5EF4-FFF2-40B4-BE49-F238E27FC236}">
                <a16:creationId xmlns:a16="http://schemas.microsoft.com/office/drawing/2014/main" id="{4FCB0A39-1C14-F226-B77F-40C12CBFE4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B1B4F52B-E84C-D4F6-34A6-CDF26DD0267E}"/>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2">
            <a:extLst>
              <a:ext uri="{FF2B5EF4-FFF2-40B4-BE49-F238E27FC236}">
                <a16:creationId xmlns:a16="http://schemas.microsoft.com/office/drawing/2014/main" id="{53DB4AA7-A9E6-0973-F6A8-2E4810ACBCCC}"/>
              </a:ext>
            </a:extLst>
          </p:cNvPr>
          <p:cNvSpPr txBox="1">
            <a:spLocks/>
          </p:cNvSpPr>
          <p:nvPr/>
        </p:nvSpPr>
        <p:spPr>
          <a:xfrm>
            <a:off x="404936" y="6338207"/>
            <a:ext cx="11036682" cy="434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900" dirty="0">
                <a:solidFill>
                  <a:schemeClr val="tx1">
                    <a:lumMod val="50000"/>
                    <a:lumOff val="50000"/>
                  </a:schemeClr>
                </a:solidFill>
                <a:latin typeface="Arial" panose="020B0604020202020204" pitchFamily="34" charset="0"/>
                <a:cs typeface="Arial" panose="020B0604020202020204" pitchFamily="34" charset="0"/>
              </a:rPr>
              <a:t>Source: * Refer to Horizon Gold Limited </a:t>
            </a:r>
            <a:r>
              <a:rPr lang="en-US" sz="900" dirty="0">
                <a:solidFill>
                  <a:schemeClr val="tx1">
                    <a:lumMod val="50000"/>
                    <a:lumOff val="50000"/>
                  </a:schemeClr>
                </a:solidFill>
                <a:latin typeface="Arial" panose="020B0604020202020204" pitchFamily="34" charset="0"/>
                <a:cs typeface="Arial" panose="020B0604020202020204" pitchFamily="34" charset="0"/>
              </a:rPr>
              <a:t>ASX Announcement titled “Gum Creek Project Resource Update" dated 4 November 2025</a:t>
            </a:r>
            <a:r>
              <a:rPr lang="en-AU" sz="900" dirty="0">
                <a:solidFill>
                  <a:schemeClr val="tx1">
                    <a:lumMod val="50000"/>
                    <a:lumOff val="50000"/>
                  </a:schemeClr>
                </a:solidFill>
                <a:latin typeface="Arial" panose="020B0604020202020204" pitchFamily="34" charset="0"/>
                <a:cs typeface="Arial" panose="020B0604020202020204" pitchFamily="34" charset="0"/>
              </a:rPr>
              <a:t>.</a:t>
            </a:r>
          </a:p>
          <a:p>
            <a:r>
              <a:rPr lang="en-AU" sz="900" dirty="0">
                <a:solidFill>
                  <a:schemeClr val="tx1">
                    <a:lumMod val="50000"/>
                    <a:lumOff val="50000"/>
                  </a:schemeClr>
                </a:solidFill>
                <a:latin typeface="Arial" panose="020B0604020202020204" pitchFamily="34" charset="0"/>
                <a:cs typeface="Arial" panose="020B0604020202020204" pitchFamily="34" charset="0"/>
              </a:rPr>
              <a:t>            ** Refer to Horizon Gold Limited ASX Announcement titled “Horizon Gold Limited Prospectus” dated 19 December 2016.</a:t>
            </a:r>
          </a:p>
        </p:txBody>
      </p:sp>
      <p:pic>
        <p:nvPicPr>
          <p:cNvPr id="13" name="Picture 12" descr="A map of a river&#10;&#10;AI-generated content may be incorrect.">
            <a:extLst>
              <a:ext uri="{FF2B5EF4-FFF2-40B4-BE49-F238E27FC236}">
                <a16:creationId xmlns:a16="http://schemas.microsoft.com/office/drawing/2014/main" id="{8BB1EF36-2C06-18D1-A8EB-3663D7814A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2932" y="926762"/>
            <a:ext cx="4124132" cy="5362276"/>
          </a:xfrm>
          <a:prstGeom prst="rect">
            <a:avLst/>
          </a:prstGeom>
        </p:spPr>
      </p:pic>
    </p:spTree>
    <p:extLst>
      <p:ext uri="{BB962C8B-B14F-4D97-AF65-F5344CB8AC3E}">
        <p14:creationId xmlns:p14="http://schemas.microsoft.com/office/powerpoint/2010/main" val="2722341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B5C49-014C-09B2-6A58-DF62858AAAC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BFDA67-D472-24C6-2780-DD4A704ED898}"/>
              </a:ext>
            </a:extLst>
          </p:cNvPr>
          <p:cNvSpPr txBox="1">
            <a:spLocks/>
          </p:cNvSpPr>
          <p:nvPr/>
        </p:nvSpPr>
        <p:spPr>
          <a:xfrm>
            <a:off x="404935" y="216120"/>
            <a:ext cx="9824400" cy="687611"/>
          </a:xfrm>
          <a:prstGeom prst="rect">
            <a:avLst/>
          </a:prstGeom>
        </p:spPr>
        <p:txBody>
          <a:bodyPr>
            <a:normAutofit fontScale="97500"/>
          </a:bodyPr>
          <a:lstStyle>
            <a:defPPr>
              <a:defRPr lang="en-US"/>
            </a:defPPr>
            <a:lvl1pPr defTabSz="914400">
              <a:lnSpc>
                <a:spcPct val="90000"/>
              </a:lnSpc>
              <a:spcBef>
                <a:spcPct val="0"/>
              </a:spcBef>
              <a:buNone/>
              <a:defRPr sz="4400">
                <a:solidFill>
                  <a:srgbClr val="0C3553"/>
                </a:solidFill>
                <a:latin typeface="Impact" panose="020B0806030902050204" pitchFamily="34" charset="0"/>
                <a:ea typeface="+mj-ea"/>
                <a:cs typeface="+mj-cs"/>
              </a:defRPr>
            </a:lvl1pPr>
          </a:lstStyle>
          <a:p>
            <a:r>
              <a:rPr lang="en-AU"/>
              <a:t>Gidgee Shear Zone</a:t>
            </a:r>
          </a:p>
        </p:txBody>
      </p:sp>
      <p:cxnSp>
        <p:nvCxnSpPr>
          <p:cNvPr id="8" name="Straight Connector 7">
            <a:extLst>
              <a:ext uri="{FF2B5EF4-FFF2-40B4-BE49-F238E27FC236}">
                <a16:creationId xmlns:a16="http://schemas.microsoft.com/office/drawing/2014/main" id="{79EC272D-549D-751B-B961-B8F044EC2A64}"/>
              </a:ext>
            </a:extLst>
          </p:cNvPr>
          <p:cNvCxnSpPr>
            <a:cxnSpLocks/>
          </p:cNvCxnSpPr>
          <p:nvPr/>
        </p:nvCxnSpPr>
        <p:spPr>
          <a:xfrm>
            <a:off x="404936" y="895452"/>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825DD75F-A74F-9815-D82A-FA6B647AC47A}"/>
              </a:ext>
            </a:extLst>
          </p:cNvPr>
          <p:cNvCxnSpPr>
            <a:cxnSpLocks/>
          </p:cNvCxnSpPr>
          <p:nvPr/>
        </p:nvCxnSpPr>
        <p:spPr>
          <a:xfrm>
            <a:off x="404935" y="6287177"/>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sp>
        <p:nvSpPr>
          <p:cNvPr id="4" name="Slide Number Placeholder 55">
            <a:extLst>
              <a:ext uri="{FF2B5EF4-FFF2-40B4-BE49-F238E27FC236}">
                <a16:creationId xmlns:a16="http://schemas.microsoft.com/office/drawing/2014/main" id="{0166590C-86A1-DCB0-35BF-789D6E783EB9}"/>
              </a:ext>
            </a:extLst>
          </p:cNvPr>
          <p:cNvSpPr>
            <a:spLocks noGrp="1"/>
          </p:cNvSpPr>
          <p:nvPr>
            <p:ph type="sldNum" sz="quarter" idx="12"/>
          </p:nvPr>
        </p:nvSpPr>
        <p:spPr>
          <a:xfrm>
            <a:off x="11441617" y="6338206"/>
            <a:ext cx="346518" cy="365125"/>
          </a:xfrm>
        </p:spPr>
        <p:txBody>
          <a:bodyPr/>
          <a:lstStyle/>
          <a:p>
            <a:fld id="{6B2FE139-BF3E-4C87-A3AC-2A06C2C9A6C4}" type="slidenum">
              <a:rPr lang="en-AU" smtClean="0">
                <a:solidFill>
                  <a:schemeClr val="tx1">
                    <a:lumMod val="50000"/>
                    <a:lumOff val="50000"/>
                  </a:schemeClr>
                </a:solidFill>
              </a:rPr>
              <a:pPr/>
              <a:t>5</a:t>
            </a:fld>
            <a:endParaRPr lang="en-AU">
              <a:solidFill>
                <a:schemeClr val="tx1">
                  <a:lumMod val="50000"/>
                  <a:lumOff val="50000"/>
                </a:schemeClr>
              </a:solidFill>
            </a:endParaRPr>
          </a:p>
        </p:txBody>
      </p:sp>
      <p:pic>
        <p:nvPicPr>
          <p:cNvPr id="11" name="Picture 2" descr="Horizon Gold Limited - Horizon Gold">
            <a:extLst>
              <a:ext uri="{FF2B5EF4-FFF2-40B4-BE49-F238E27FC236}">
                <a16:creationId xmlns:a16="http://schemas.microsoft.com/office/drawing/2014/main" id="{B1DF9EFF-2127-18AD-65A7-AFE953B4A3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C39C70B-1DD5-A61D-9D8F-790F41C76373}"/>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3" name="Table 12">
            <a:extLst>
              <a:ext uri="{FF2B5EF4-FFF2-40B4-BE49-F238E27FC236}">
                <a16:creationId xmlns:a16="http://schemas.microsoft.com/office/drawing/2014/main" id="{C4BD1113-1188-71D4-7489-BEE4D86BC0D5}"/>
              </a:ext>
            </a:extLst>
          </p:cNvPr>
          <p:cNvGraphicFramePr>
            <a:graphicFrameLocks noGrp="1"/>
          </p:cNvGraphicFramePr>
          <p:nvPr>
            <p:custDataLst>
              <p:tags r:id="rId1"/>
            </p:custDataLst>
            <p:extLst>
              <p:ext uri="{D42A27DB-BD31-4B8C-83A1-F6EECF244321}">
                <p14:modId xmlns:p14="http://schemas.microsoft.com/office/powerpoint/2010/main" val="3503823668"/>
              </p:ext>
            </p:extLst>
          </p:nvPr>
        </p:nvGraphicFramePr>
        <p:xfrm>
          <a:off x="404935" y="913054"/>
          <a:ext cx="11382127" cy="360680"/>
        </p:xfrm>
        <a:graphic>
          <a:graphicData uri="http://schemas.openxmlformats.org/drawingml/2006/table">
            <a:tbl>
              <a:tblPr firstRow="1" bandRow="1">
                <a:tableStyleId>{5C22544A-7EE6-4342-B048-85BDC9FD1C3A}</a:tableStyleId>
              </a:tblPr>
              <a:tblGrid>
                <a:gridCol w="11382127">
                  <a:extLst>
                    <a:ext uri="{9D8B030D-6E8A-4147-A177-3AD203B41FA5}">
                      <a16:colId xmlns:a16="http://schemas.microsoft.com/office/drawing/2014/main" val="1252281434"/>
                    </a:ext>
                  </a:extLst>
                </a:gridCol>
              </a:tblGrid>
              <a:tr h="0">
                <a:tc>
                  <a:txBody>
                    <a:bodyPr/>
                    <a:lstStyle/>
                    <a:p>
                      <a:pPr marL="0" algn="l" defTabSz="914400" rtl="0" eaLnBrk="1" latinLnBrk="0" hangingPunct="1"/>
                      <a:r>
                        <a:rPr lang="en-AU" sz="1600" b="1" kern="1200" dirty="0">
                          <a:solidFill>
                            <a:srgbClr val="0C3553"/>
                          </a:solidFill>
                          <a:latin typeface="Arial" panose="020B0604020202020204" pitchFamily="34" charset="0"/>
                          <a:ea typeface="+mn-ea"/>
                          <a:cs typeface="Arial" panose="020B0604020202020204" pitchFamily="34" charset="0"/>
                        </a:rPr>
                        <a:t>Main free milling ore source underpinning mine life and economics adjacent to Gidgee Mill</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sp>
        <p:nvSpPr>
          <p:cNvPr id="5" name="Title 2">
            <a:extLst>
              <a:ext uri="{FF2B5EF4-FFF2-40B4-BE49-F238E27FC236}">
                <a16:creationId xmlns:a16="http://schemas.microsoft.com/office/drawing/2014/main" id="{1122D345-C9C5-2D77-68C0-A9237BE898E0}"/>
              </a:ext>
            </a:extLst>
          </p:cNvPr>
          <p:cNvSpPr txBox="1">
            <a:spLocks/>
          </p:cNvSpPr>
          <p:nvPr/>
        </p:nvSpPr>
        <p:spPr>
          <a:xfrm>
            <a:off x="404937" y="1418514"/>
            <a:ext cx="11382125" cy="9781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spcBef>
                <a:spcPts val="900"/>
              </a:spcBef>
              <a:spcAft>
                <a:spcPts val="600"/>
              </a:spcAft>
              <a:buClr>
                <a:srgbClr val="918C55"/>
              </a:buClr>
              <a:buFont typeface="Wingdings" panose="05000000000000000000" pitchFamily="2" charset="2"/>
              <a:buChar char="§"/>
            </a:pPr>
            <a:r>
              <a:rPr lang="en-AU" sz="1200" dirty="0">
                <a:latin typeface="Arial" panose="020B0604020202020204" pitchFamily="34" charset="0"/>
                <a:cs typeface="Arial" panose="020B0604020202020204" pitchFamily="34" charset="0"/>
              </a:rPr>
              <a:t>+7km long mineralised system hosting 1.05Moz @ 2.17g/t Au* (66% Indicated, 66% of free milling oz) adjacent to the Gidgee mill</a:t>
            </a:r>
          </a:p>
          <a:p>
            <a:pPr marL="285750" indent="-285750">
              <a:spcBef>
                <a:spcPts val="900"/>
              </a:spcBef>
              <a:spcAft>
                <a:spcPts val="600"/>
              </a:spcAft>
              <a:buClr>
                <a:srgbClr val="918C55"/>
              </a:buClr>
              <a:buFont typeface="Wingdings" panose="05000000000000000000" pitchFamily="2" charset="2"/>
              <a:buChar char="§"/>
            </a:pPr>
            <a:r>
              <a:rPr lang="en-AU" sz="1200" dirty="0">
                <a:latin typeface="Arial" panose="020B0604020202020204" pitchFamily="34" charset="0"/>
                <a:cs typeface="Arial" panose="020B0604020202020204" pitchFamily="34" charset="0"/>
              </a:rPr>
              <a:t>Sub-parallel shears up to 60m wide; mineralisation open along strike and down plunge at all deposits</a:t>
            </a:r>
          </a:p>
          <a:p>
            <a:pPr marL="285750" indent="-285750">
              <a:spcBef>
                <a:spcPts val="900"/>
              </a:spcBef>
              <a:spcAft>
                <a:spcPts val="600"/>
              </a:spcAft>
              <a:buClr>
                <a:srgbClr val="918C55"/>
              </a:buClr>
              <a:buFont typeface="Wingdings" panose="05000000000000000000" pitchFamily="2" charset="2"/>
              <a:buChar char="§"/>
            </a:pPr>
            <a:r>
              <a:rPr lang="en-AU" sz="1200" dirty="0">
                <a:latin typeface="Arial" panose="020B0604020202020204" pitchFamily="34" charset="0"/>
                <a:cs typeface="Arial" panose="020B0604020202020204" pitchFamily="34" charset="0"/>
              </a:rPr>
              <a:t>Potential to expand the open cut and underground gold resources (majority of drilling &lt;100m)</a:t>
            </a:r>
          </a:p>
          <a:p>
            <a:pPr marL="285750" indent="-285750">
              <a:spcBef>
                <a:spcPts val="900"/>
              </a:spcBef>
              <a:spcAft>
                <a:spcPts val="600"/>
              </a:spcAft>
              <a:buClr>
                <a:srgbClr val="918C55"/>
              </a:buClr>
              <a:buFont typeface="Wingdings" panose="05000000000000000000" pitchFamily="2" charset="2"/>
              <a:buChar char="§"/>
            </a:pPr>
            <a:endParaRPr lang="en-AU" sz="12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F977AB92-F7BC-8DD1-D26F-97DAAFB38BD1}"/>
              </a:ext>
            </a:extLst>
          </p:cNvPr>
          <p:cNvGrpSpPr/>
          <p:nvPr/>
        </p:nvGrpSpPr>
        <p:grpSpPr>
          <a:xfrm>
            <a:off x="403863" y="2604659"/>
            <a:ext cx="11383200" cy="2937258"/>
            <a:chOff x="403863" y="2604659"/>
            <a:chExt cx="11383200" cy="2937258"/>
          </a:xfrm>
        </p:grpSpPr>
        <p:pic>
          <p:nvPicPr>
            <p:cNvPr id="10" name="Picture 9" descr="A close up of a person&#10;&#10;AI-generated content may be incorrect.">
              <a:extLst>
                <a:ext uri="{FF2B5EF4-FFF2-40B4-BE49-F238E27FC236}">
                  <a16:creationId xmlns:a16="http://schemas.microsoft.com/office/drawing/2014/main" id="{1FD4312E-B92B-7E4A-473D-21BAA636B9A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3863" y="2604659"/>
              <a:ext cx="11383200" cy="2937258"/>
            </a:xfrm>
            <a:prstGeom prst="rect">
              <a:avLst/>
            </a:prstGeom>
          </p:spPr>
        </p:pic>
        <p:sp>
          <p:nvSpPr>
            <p:cNvPr id="17" name="Rectangle 16">
              <a:extLst>
                <a:ext uri="{FF2B5EF4-FFF2-40B4-BE49-F238E27FC236}">
                  <a16:creationId xmlns:a16="http://schemas.microsoft.com/office/drawing/2014/main" id="{94E910F4-8C8F-6707-3459-094CFC20C389}"/>
                </a:ext>
              </a:extLst>
            </p:cNvPr>
            <p:cNvSpPr/>
            <p:nvPr/>
          </p:nvSpPr>
          <p:spPr>
            <a:xfrm>
              <a:off x="1780117" y="2761657"/>
              <a:ext cx="695765" cy="258618"/>
            </a:xfrm>
            <a:prstGeom prst="rect">
              <a:avLst/>
            </a:prstGeom>
            <a:solidFill>
              <a:schemeClr val="bg1">
                <a:lumMod val="85000"/>
              </a:schemeClr>
            </a:solidFill>
            <a:ln w="3175">
              <a:solidFill>
                <a:srgbClr val="0C355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000" b="1" dirty="0">
                  <a:solidFill>
                    <a:srgbClr val="0C3553"/>
                  </a:solidFill>
                  <a:latin typeface="Arial"/>
                  <a:cs typeface="Arial"/>
                </a:rPr>
                <a:t>Wedge</a:t>
              </a:r>
            </a:p>
          </p:txBody>
        </p:sp>
        <p:sp>
          <p:nvSpPr>
            <p:cNvPr id="18" name="Rectangle 17">
              <a:extLst>
                <a:ext uri="{FF2B5EF4-FFF2-40B4-BE49-F238E27FC236}">
                  <a16:creationId xmlns:a16="http://schemas.microsoft.com/office/drawing/2014/main" id="{6E08CED8-8086-2951-5A06-24526D2CD1A2}"/>
                </a:ext>
              </a:extLst>
            </p:cNvPr>
            <p:cNvSpPr/>
            <p:nvPr/>
          </p:nvSpPr>
          <p:spPr>
            <a:xfrm>
              <a:off x="3603181" y="2891152"/>
              <a:ext cx="643574" cy="248179"/>
            </a:xfrm>
            <a:prstGeom prst="rect">
              <a:avLst/>
            </a:prstGeom>
            <a:solidFill>
              <a:schemeClr val="bg1">
                <a:lumMod val="85000"/>
              </a:schemeClr>
            </a:solidFill>
            <a:ln w="3175">
              <a:solidFill>
                <a:srgbClr val="0C355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000" b="1">
                  <a:solidFill>
                    <a:srgbClr val="0C3553"/>
                  </a:solidFill>
                  <a:latin typeface="Arial"/>
                  <a:cs typeface="Arial"/>
                </a:rPr>
                <a:t>Swift</a:t>
              </a:r>
              <a:endParaRPr lang="en-AU" sz="1000" b="1">
                <a:solidFill>
                  <a:srgbClr val="0C3553"/>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B6E98823-23F3-D40D-EADC-22925BCD1B63}"/>
                </a:ext>
              </a:extLst>
            </p:cNvPr>
            <p:cNvSpPr/>
            <p:nvPr/>
          </p:nvSpPr>
          <p:spPr>
            <a:xfrm>
              <a:off x="1728703" y="4331768"/>
              <a:ext cx="643574" cy="258618"/>
            </a:xfrm>
            <a:prstGeom prst="rect">
              <a:avLst/>
            </a:prstGeom>
            <a:solidFill>
              <a:schemeClr val="bg1">
                <a:lumMod val="85000"/>
              </a:schemeClr>
            </a:solidFill>
            <a:ln w="3175">
              <a:solidFill>
                <a:srgbClr val="0C355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000" b="1">
                  <a:solidFill>
                    <a:srgbClr val="0C3553"/>
                  </a:solidFill>
                  <a:latin typeface="Arial"/>
                  <a:cs typeface="Arial"/>
                </a:rPr>
                <a:t>Swan</a:t>
              </a:r>
            </a:p>
          </p:txBody>
        </p:sp>
        <p:sp>
          <p:nvSpPr>
            <p:cNvPr id="20" name="Rectangle 19">
              <a:extLst>
                <a:ext uri="{FF2B5EF4-FFF2-40B4-BE49-F238E27FC236}">
                  <a16:creationId xmlns:a16="http://schemas.microsoft.com/office/drawing/2014/main" id="{FFFBF1B2-1421-C2A3-44D4-0B7A849CF0A6}"/>
                </a:ext>
              </a:extLst>
            </p:cNvPr>
            <p:cNvSpPr/>
            <p:nvPr/>
          </p:nvSpPr>
          <p:spPr>
            <a:xfrm>
              <a:off x="4603919" y="4438031"/>
              <a:ext cx="601820" cy="258618"/>
            </a:xfrm>
            <a:prstGeom prst="rect">
              <a:avLst/>
            </a:prstGeom>
            <a:solidFill>
              <a:schemeClr val="bg1">
                <a:lumMod val="85000"/>
              </a:schemeClr>
            </a:solidFill>
            <a:ln w="3175">
              <a:solidFill>
                <a:srgbClr val="0C355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000" b="1">
                  <a:solidFill>
                    <a:srgbClr val="0C3553"/>
                  </a:solidFill>
                  <a:latin typeface="Arial"/>
                  <a:cs typeface="Arial"/>
                </a:rPr>
                <a:t>Eagle</a:t>
              </a:r>
            </a:p>
          </p:txBody>
        </p:sp>
        <p:sp>
          <p:nvSpPr>
            <p:cNvPr id="21" name="Rectangle 20">
              <a:extLst>
                <a:ext uri="{FF2B5EF4-FFF2-40B4-BE49-F238E27FC236}">
                  <a16:creationId xmlns:a16="http://schemas.microsoft.com/office/drawing/2014/main" id="{3E15B777-9279-3B4A-A2C3-FF8947EC2B4C}"/>
                </a:ext>
              </a:extLst>
            </p:cNvPr>
            <p:cNvSpPr/>
            <p:nvPr/>
          </p:nvSpPr>
          <p:spPr>
            <a:xfrm>
              <a:off x="8067875" y="3442237"/>
              <a:ext cx="883654" cy="269056"/>
            </a:xfrm>
            <a:prstGeom prst="rect">
              <a:avLst/>
            </a:prstGeom>
            <a:solidFill>
              <a:schemeClr val="bg1">
                <a:lumMod val="85000"/>
              </a:schemeClr>
            </a:solidFill>
            <a:ln w="3175">
              <a:solidFill>
                <a:srgbClr val="0C355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000" b="1">
                  <a:solidFill>
                    <a:srgbClr val="0C3553"/>
                  </a:solidFill>
                  <a:latin typeface="Arial"/>
                  <a:cs typeface="Arial"/>
                </a:rPr>
                <a:t>Kingfisher</a:t>
              </a:r>
            </a:p>
          </p:txBody>
        </p:sp>
        <p:sp>
          <p:nvSpPr>
            <p:cNvPr id="22" name="Rectangle 21">
              <a:extLst>
                <a:ext uri="{FF2B5EF4-FFF2-40B4-BE49-F238E27FC236}">
                  <a16:creationId xmlns:a16="http://schemas.microsoft.com/office/drawing/2014/main" id="{7A6C23A2-5CFB-BDFA-89C9-C0FC51654DA3}"/>
                </a:ext>
              </a:extLst>
            </p:cNvPr>
            <p:cNvSpPr/>
            <p:nvPr/>
          </p:nvSpPr>
          <p:spPr>
            <a:xfrm>
              <a:off x="10458483" y="3536181"/>
              <a:ext cx="612258" cy="258618"/>
            </a:xfrm>
            <a:prstGeom prst="rect">
              <a:avLst/>
            </a:prstGeom>
            <a:solidFill>
              <a:schemeClr val="bg1">
                <a:lumMod val="85000"/>
              </a:schemeClr>
            </a:solidFill>
            <a:ln w="3175">
              <a:solidFill>
                <a:srgbClr val="0C355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000" b="1">
                  <a:solidFill>
                    <a:srgbClr val="0C3553"/>
                  </a:solidFill>
                  <a:latin typeface="Arial"/>
                  <a:cs typeface="Arial"/>
                </a:rPr>
                <a:t>Hawk</a:t>
              </a:r>
            </a:p>
          </p:txBody>
        </p:sp>
      </p:grpSp>
      <p:sp>
        <p:nvSpPr>
          <p:cNvPr id="7" name="Title 2">
            <a:extLst>
              <a:ext uri="{FF2B5EF4-FFF2-40B4-BE49-F238E27FC236}">
                <a16:creationId xmlns:a16="http://schemas.microsoft.com/office/drawing/2014/main" id="{5DC6C20D-62CE-C099-BE08-F1FC5A0C2402}"/>
              </a:ext>
            </a:extLst>
          </p:cNvPr>
          <p:cNvSpPr txBox="1">
            <a:spLocks/>
          </p:cNvSpPr>
          <p:nvPr/>
        </p:nvSpPr>
        <p:spPr>
          <a:xfrm>
            <a:off x="404936" y="6338207"/>
            <a:ext cx="11036682" cy="434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900" dirty="0">
                <a:solidFill>
                  <a:schemeClr val="tx1">
                    <a:lumMod val="50000"/>
                    <a:lumOff val="50000"/>
                  </a:schemeClr>
                </a:solidFill>
                <a:latin typeface="Arial" panose="020B0604020202020204" pitchFamily="34" charset="0"/>
                <a:cs typeface="Arial" panose="020B0604020202020204" pitchFamily="34" charset="0"/>
              </a:rPr>
              <a:t>Source: * Refer to Horizon Gold Limited ASX Announcement titled “</a:t>
            </a:r>
            <a:r>
              <a:rPr lang="en-US" sz="900" dirty="0">
                <a:solidFill>
                  <a:schemeClr val="tx1">
                    <a:lumMod val="50000"/>
                    <a:lumOff val="50000"/>
                  </a:schemeClr>
                </a:solidFill>
                <a:latin typeface="Arial" panose="020B0604020202020204" pitchFamily="34" charset="0"/>
                <a:cs typeface="Arial" panose="020B0604020202020204" pitchFamily="34" charset="0"/>
              </a:rPr>
              <a:t>Gum Creek Project Resource Update" dated 4 November 2025 </a:t>
            </a:r>
            <a:r>
              <a:rPr lang="en-AU" sz="900" dirty="0">
                <a:solidFill>
                  <a:schemeClr val="tx1">
                    <a:lumMod val="50000"/>
                    <a:lumOff val="50000"/>
                  </a:schemeClr>
                </a:solidFill>
                <a:latin typeface="Arial" panose="020B0604020202020204" pitchFamily="34" charset="0"/>
                <a:cs typeface="Arial" panose="020B0604020202020204" pitchFamily="34" charset="0"/>
              </a:rPr>
              <a:t>for further information.</a:t>
            </a:r>
          </a:p>
        </p:txBody>
      </p:sp>
      <p:sp>
        <p:nvSpPr>
          <p:cNvPr id="9" name="TextBox 8">
            <a:extLst>
              <a:ext uri="{FF2B5EF4-FFF2-40B4-BE49-F238E27FC236}">
                <a16:creationId xmlns:a16="http://schemas.microsoft.com/office/drawing/2014/main" id="{3C4C4C8C-8294-BE02-1C7C-601959CEF694}"/>
              </a:ext>
            </a:extLst>
          </p:cNvPr>
          <p:cNvSpPr txBox="1"/>
          <p:nvPr/>
        </p:nvSpPr>
        <p:spPr>
          <a:xfrm>
            <a:off x="403862" y="5541917"/>
            <a:ext cx="11383199" cy="230832"/>
          </a:xfrm>
          <a:prstGeom prst="rect">
            <a:avLst/>
          </a:prstGeom>
          <a:noFill/>
        </p:spPr>
        <p:txBody>
          <a:bodyPr wrap="square">
            <a:spAutoFit/>
          </a:bodyPr>
          <a:lstStyle/>
          <a:p>
            <a:r>
              <a:rPr lang="en-US" sz="900" dirty="0">
                <a:latin typeface="Arial" panose="020B0604020202020204" pitchFamily="34" charset="0"/>
                <a:cs typeface="Arial" panose="020B0604020202020204" pitchFamily="34" charset="0"/>
              </a:rPr>
              <a:t>3D view of Main Gidgee Mining Area looking down to the northeast showing A$2,900 optimised pit shells (blue), existing haul roads (red) and MRE block models (coloured by Au g/t)</a:t>
            </a:r>
            <a:endParaRPr lang="en-AU" sz="9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3FFB9F5C-62F9-7970-C65B-730D9FBD6825}"/>
              </a:ext>
            </a:extLst>
          </p:cNvPr>
          <p:cNvPicPr>
            <a:picLocks noChangeAspect="1"/>
          </p:cNvPicPr>
          <p:nvPr/>
        </p:nvPicPr>
        <p:blipFill>
          <a:blip r:embed="rId6"/>
          <a:stretch>
            <a:fillRect/>
          </a:stretch>
        </p:blipFill>
        <p:spPr>
          <a:xfrm>
            <a:off x="11182350" y="4899345"/>
            <a:ext cx="572982" cy="617058"/>
          </a:xfrm>
          <a:prstGeom prst="rect">
            <a:avLst/>
          </a:prstGeom>
        </p:spPr>
      </p:pic>
      <p:sp>
        <p:nvSpPr>
          <p:cNvPr id="14" name="Rectangle 13">
            <a:extLst>
              <a:ext uri="{FF2B5EF4-FFF2-40B4-BE49-F238E27FC236}">
                <a16:creationId xmlns:a16="http://schemas.microsoft.com/office/drawing/2014/main" id="{4175917C-5340-116A-623B-9FC559724F27}"/>
              </a:ext>
            </a:extLst>
          </p:cNvPr>
          <p:cNvSpPr/>
          <p:nvPr/>
        </p:nvSpPr>
        <p:spPr>
          <a:xfrm>
            <a:off x="600754" y="3410365"/>
            <a:ext cx="793706" cy="345191"/>
          </a:xfrm>
          <a:prstGeom prst="rect">
            <a:avLst/>
          </a:prstGeom>
          <a:solidFill>
            <a:schemeClr val="bg1">
              <a:lumMod val="85000"/>
            </a:schemeClr>
          </a:solidFill>
          <a:ln w="3175">
            <a:solidFill>
              <a:srgbClr val="0C355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000" b="1" dirty="0">
                <a:solidFill>
                  <a:srgbClr val="0C3553"/>
                </a:solidFill>
                <a:latin typeface="Arial"/>
                <a:cs typeface="Arial"/>
              </a:rPr>
              <a:t>Proposed Plant Site</a:t>
            </a:r>
          </a:p>
        </p:txBody>
      </p:sp>
      <p:cxnSp>
        <p:nvCxnSpPr>
          <p:cNvPr id="23" name="Straight Arrow Connector 22">
            <a:extLst>
              <a:ext uri="{FF2B5EF4-FFF2-40B4-BE49-F238E27FC236}">
                <a16:creationId xmlns:a16="http://schemas.microsoft.com/office/drawing/2014/main" id="{58A7B635-5038-6033-3683-57DB0739E6A3}"/>
              </a:ext>
            </a:extLst>
          </p:cNvPr>
          <p:cNvCxnSpPr>
            <a:cxnSpLocks/>
            <a:stCxn id="14" idx="2"/>
          </p:cNvCxnSpPr>
          <p:nvPr/>
        </p:nvCxnSpPr>
        <p:spPr>
          <a:xfrm>
            <a:off x="997607" y="3755556"/>
            <a:ext cx="246358" cy="25351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30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154C3-57C2-D516-F277-C3DD3941CD7E}"/>
            </a:ext>
          </a:extLst>
        </p:cNvPr>
        <p:cNvGrpSpPr/>
        <p:nvPr/>
      </p:nvGrpSpPr>
      <p:grpSpPr>
        <a:xfrm>
          <a:off x="0" y="0"/>
          <a:ext cx="0" cy="0"/>
          <a:chOff x="0" y="0"/>
          <a:chExt cx="0" cy="0"/>
        </a:xfrm>
      </p:grpSpPr>
      <p:pic>
        <p:nvPicPr>
          <p:cNvPr id="16" name="Picture 15" descr="A person flying a kite&#10;&#10;AI-generated content may be incorrect.">
            <a:extLst>
              <a:ext uri="{FF2B5EF4-FFF2-40B4-BE49-F238E27FC236}">
                <a16:creationId xmlns:a16="http://schemas.microsoft.com/office/drawing/2014/main" id="{3B940D2B-D434-FE37-7D10-1F15B1CA4A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793" y="2584202"/>
            <a:ext cx="6657975" cy="3435515"/>
          </a:xfrm>
          <a:prstGeom prst="rect">
            <a:avLst/>
          </a:prstGeom>
          <a:ln>
            <a:solidFill>
              <a:schemeClr val="tx2">
                <a:lumMod val="40000"/>
                <a:lumOff val="60000"/>
              </a:schemeClr>
            </a:solidFill>
          </a:ln>
        </p:spPr>
      </p:pic>
      <p:sp>
        <p:nvSpPr>
          <p:cNvPr id="3" name="Title 2">
            <a:extLst>
              <a:ext uri="{FF2B5EF4-FFF2-40B4-BE49-F238E27FC236}">
                <a16:creationId xmlns:a16="http://schemas.microsoft.com/office/drawing/2014/main" id="{244378D0-5EC9-81FD-DDD3-7312269BC20B}"/>
              </a:ext>
            </a:extLst>
          </p:cNvPr>
          <p:cNvSpPr txBox="1">
            <a:spLocks/>
          </p:cNvSpPr>
          <p:nvPr/>
        </p:nvSpPr>
        <p:spPr>
          <a:xfrm>
            <a:off x="404935" y="216120"/>
            <a:ext cx="9824400" cy="687611"/>
          </a:xfrm>
          <a:prstGeom prst="rect">
            <a:avLst/>
          </a:prstGeom>
        </p:spPr>
        <p:txBody>
          <a:bodyPr>
            <a:normAutofit fontScale="97500"/>
          </a:bodyPr>
          <a:lstStyle>
            <a:defPPr>
              <a:defRPr lang="en-US"/>
            </a:defPPr>
            <a:lvl1pPr defTabSz="914400">
              <a:lnSpc>
                <a:spcPct val="90000"/>
              </a:lnSpc>
              <a:spcBef>
                <a:spcPct val="0"/>
              </a:spcBef>
              <a:buNone/>
              <a:defRPr sz="4400">
                <a:solidFill>
                  <a:srgbClr val="0C3553"/>
                </a:solidFill>
                <a:latin typeface="Impact" panose="020B0806030902050204" pitchFamily="34" charset="0"/>
                <a:ea typeface="+mj-ea"/>
                <a:cs typeface="+mj-cs"/>
              </a:defRPr>
            </a:lvl1pPr>
          </a:lstStyle>
          <a:p>
            <a:r>
              <a:rPr lang="en-AU"/>
              <a:t>Howards Deposit</a:t>
            </a:r>
          </a:p>
        </p:txBody>
      </p:sp>
      <p:cxnSp>
        <p:nvCxnSpPr>
          <p:cNvPr id="8" name="Straight Connector 7">
            <a:extLst>
              <a:ext uri="{FF2B5EF4-FFF2-40B4-BE49-F238E27FC236}">
                <a16:creationId xmlns:a16="http://schemas.microsoft.com/office/drawing/2014/main" id="{B762E4A1-E04F-00D1-7142-CF20BCD82EC0}"/>
              </a:ext>
            </a:extLst>
          </p:cNvPr>
          <p:cNvCxnSpPr>
            <a:cxnSpLocks/>
          </p:cNvCxnSpPr>
          <p:nvPr/>
        </p:nvCxnSpPr>
        <p:spPr>
          <a:xfrm>
            <a:off x="404936" y="895452"/>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8A860D2B-ED42-5AC4-A62C-0622BB99B77D}"/>
              </a:ext>
            </a:extLst>
          </p:cNvPr>
          <p:cNvCxnSpPr>
            <a:cxnSpLocks/>
          </p:cNvCxnSpPr>
          <p:nvPr/>
        </p:nvCxnSpPr>
        <p:spPr>
          <a:xfrm>
            <a:off x="404935" y="6287177"/>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sp>
        <p:nvSpPr>
          <p:cNvPr id="4" name="Slide Number Placeholder 55">
            <a:extLst>
              <a:ext uri="{FF2B5EF4-FFF2-40B4-BE49-F238E27FC236}">
                <a16:creationId xmlns:a16="http://schemas.microsoft.com/office/drawing/2014/main" id="{41B865D0-1A6F-BE31-6DCD-B4551F4ED85B}"/>
              </a:ext>
            </a:extLst>
          </p:cNvPr>
          <p:cNvSpPr>
            <a:spLocks noGrp="1"/>
          </p:cNvSpPr>
          <p:nvPr>
            <p:ph type="sldNum" sz="quarter" idx="12"/>
          </p:nvPr>
        </p:nvSpPr>
        <p:spPr>
          <a:xfrm>
            <a:off x="11441617" y="6338206"/>
            <a:ext cx="346518" cy="365125"/>
          </a:xfrm>
        </p:spPr>
        <p:txBody>
          <a:bodyPr/>
          <a:lstStyle/>
          <a:p>
            <a:fld id="{6B2FE139-BF3E-4C87-A3AC-2A06C2C9A6C4}" type="slidenum">
              <a:rPr lang="en-AU" smtClean="0">
                <a:solidFill>
                  <a:schemeClr val="tx1">
                    <a:lumMod val="50000"/>
                    <a:lumOff val="50000"/>
                  </a:schemeClr>
                </a:solidFill>
              </a:rPr>
              <a:pPr/>
              <a:t>6</a:t>
            </a:fld>
            <a:endParaRPr lang="en-AU">
              <a:solidFill>
                <a:schemeClr val="tx1">
                  <a:lumMod val="50000"/>
                  <a:lumOff val="50000"/>
                </a:schemeClr>
              </a:solidFill>
            </a:endParaRPr>
          </a:p>
        </p:txBody>
      </p:sp>
      <p:pic>
        <p:nvPicPr>
          <p:cNvPr id="11" name="Picture 2" descr="Horizon Gold Limited - Horizon Gold">
            <a:extLst>
              <a:ext uri="{FF2B5EF4-FFF2-40B4-BE49-F238E27FC236}">
                <a16:creationId xmlns:a16="http://schemas.microsoft.com/office/drawing/2014/main" id="{CE4A9EED-DB09-2F52-D422-2DEC8E4A7F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94DBBBC-35B1-7CF1-7B6A-8B1ECB3D21E4}"/>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3" name="Table 12">
            <a:extLst>
              <a:ext uri="{FF2B5EF4-FFF2-40B4-BE49-F238E27FC236}">
                <a16:creationId xmlns:a16="http://schemas.microsoft.com/office/drawing/2014/main" id="{DAC48443-81FB-68CF-A1A2-FF9B1E03B8BF}"/>
              </a:ext>
            </a:extLst>
          </p:cNvPr>
          <p:cNvGraphicFramePr>
            <a:graphicFrameLocks noGrp="1"/>
          </p:cNvGraphicFramePr>
          <p:nvPr>
            <p:custDataLst>
              <p:tags r:id="rId1"/>
            </p:custDataLst>
            <p:extLst>
              <p:ext uri="{D42A27DB-BD31-4B8C-83A1-F6EECF244321}">
                <p14:modId xmlns:p14="http://schemas.microsoft.com/office/powerpoint/2010/main" val="596693422"/>
              </p:ext>
            </p:extLst>
          </p:nvPr>
        </p:nvGraphicFramePr>
        <p:xfrm>
          <a:off x="404937" y="913054"/>
          <a:ext cx="11382128" cy="360680"/>
        </p:xfrm>
        <a:graphic>
          <a:graphicData uri="http://schemas.openxmlformats.org/drawingml/2006/table">
            <a:tbl>
              <a:tblPr firstRow="1" bandRow="1">
                <a:tableStyleId>{5C22544A-7EE6-4342-B048-85BDC9FD1C3A}</a:tableStyleId>
              </a:tblPr>
              <a:tblGrid>
                <a:gridCol w="11382128">
                  <a:extLst>
                    <a:ext uri="{9D8B030D-6E8A-4147-A177-3AD203B41FA5}">
                      <a16:colId xmlns:a16="http://schemas.microsoft.com/office/drawing/2014/main" val="1252281434"/>
                    </a:ext>
                  </a:extLst>
                </a:gridCol>
              </a:tblGrid>
              <a:tr h="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600" b="1" kern="1200" dirty="0">
                          <a:solidFill>
                            <a:srgbClr val="0C3553"/>
                          </a:solidFill>
                          <a:latin typeface="Arial" panose="020B0604020202020204" pitchFamily="34" charset="0"/>
                          <a:ea typeface="+mn-ea"/>
                          <a:cs typeface="Arial" panose="020B0604020202020204" pitchFamily="34" charset="0"/>
                        </a:rPr>
                        <a:t>2</a:t>
                      </a:r>
                      <a:r>
                        <a:rPr lang="en-AU" sz="1600" b="1" kern="1200" baseline="30000" dirty="0">
                          <a:solidFill>
                            <a:srgbClr val="0C3553"/>
                          </a:solidFill>
                          <a:latin typeface="Arial" panose="020B0604020202020204" pitchFamily="34" charset="0"/>
                          <a:ea typeface="+mn-ea"/>
                          <a:cs typeface="Arial" panose="020B0604020202020204" pitchFamily="34" charset="0"/>
                        </a:rPr>
                        <a:t>nd</a:t>
                      </a:r>
                      <a:r>
                        <a:rPr lang="en-AU" sz="1600" b="1" kern="1200" dirty="0">
                          <a:solidFill>
                            <a:srgbClr val="0C3553"/>
                          </a:solidFill>
                          <a:latin typeface="Arial" panose="020B0604020202020204" pitchFamily="34" charset="0"/>
                          <a:ea typeface="+mn-ea"/>
                          <a:cs typeface="Arial" panose="020B0604020202020204" pitchFamily="34" charset="0"/>
                        </a:rPr>
                        <a:t> bulk tonnage free milling deposit underpinning mine life and economics</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pPr>
                        <a:spcAft>
                          <a:spcPts val="600"/>
                        </a:spcAft>
                      </a:pPr>
                      <a:endParaRPr lang="en-AU" sz="100" dirty="0">
                        <a:solidFill>
                          <a:srgbClr val="0C3553"/>
                        </a:solidFill>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sp>
        <p:nvSpPr>
          <p:cNvPr id="5" name="Title 2">
            <a:extLst>
              <a:ext uri="{FF2B5EF4-FFF2-40B4-BE49-F238E27FC236}">
                <a16:creationId xmlns:a16="http://schemas.microsoft.com/office/drawing/2014/main" id="{8EAC8F8E-33D6-3822-A345-DE4A5A5B349C}"/>
              </a:ext>
            </a:extLst>
          </p:cNvPr>
          <p:cNvSpPr txBox="1">
            <a:spLocks/>
          </p:cNvSpPr>
          <p:nvPr/>
        </p:nvSpPr>
        <p:spPr>
          <a:xfrm>
            <a:off x="404937" y="1332788"/>
            <a:ext cx="7129338" cy="10996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spcBef>
                <a:spcPts val="500"/>
              </a:spcBef>
              <a:spcAft>
                <a:spcPts val="500"/>
              </a:spcAft>
              <a:buClr>
                <a:srgbClr val="918C55"/>
              </a:buClr>
              <a:buFont typeface="Wingdings" panose="05000000000000000000" pitchFamily="2" charset="2"/>
              <a:buChar char="§"/>
            </a:pPr>
            <a:r>
              <a:rPr lang="en-AU" sz="1200" dirty="0">
                <a:latin typeface="Arial" panose="020B0604020202020204" pitchFamily="34" charset="0"/>
                <a:cs typeface="Arial" panose="020B0604020202020204" pitchFamily="34" charset="0"/>
              </a:rPr>
              <a:t>2.5km long mineralised zone hosting 245koz @ 1.11g/t Au* (90% Indicated, 15% of free milling oz.)</a:t>
            </a:r>
          </a:p>
          <a:p>
            <a:pPr marL="285750" indent="-285750">
              <a:spcBef>
                <a:spcPts val="500"/>
              </a:spcBef>
              <a:spcAft>
                <a:spcPts val="500"/>
              </a:spcAft>
              <a:buClr>
                <a:srgbClr val="918C55"/>
              </a:buClr>
              <a:buFont typeface="Wingdings" panose="05000000000000000000" pitchFamily="2" charset="2"/>
              <a:buChar char="§"/>
            </a:pPr>
            <a:r>
              <a:rPr lang="en-AU" sz="1200" dirty="0">
                <a:latin typeface="Arial" panose="020B0604020202020204" pitchFamily="34" charset="0"/>
                <a:cs typeface="Arial" panose="020B0604020202020204" pitchFamily="34" charset="0"/>
              </a:rPr>
              <a:t>No previous mining, gold mineralisation at surface up to 50m wide</a:t>
            </a:r>
          </a:p>
          <a:p>
            <a:pPr marL="285750" indent="-285750">
              <a:spcBef>
                <a:spcPts val="500"/>
              </a:spcBef>
              <a:spcAft>
                <a:spcPts val="500"/>
              </a:spcAft>
              <a:buClr>
                <a:srgbClr val="918C55"/>
              </a:buClr>
              <a:buFont typeface="Wingdings" panose="05000000000000000000" pitchFamily="2" charset="2"/>
              <a:buChar char="§"/>
            </a:pPr>
            <a:r>
              <a:rPr lang="en-AU" sz="1200" dirty="0">
                <a:latin typeface="Arial" panose="020B0604020202020204" pitchFamily="34" charset="0"/>
                <a:cs typeface="Arial" panose="020B0604020202020204" pitchFamily="34" charset="0"/>
              </a:rPr>
              <a:t>Low strip ratio underpins economics </a:t>
            </a:r>
          </a:p>
          <a:p>
            <a:pPr marL="285750" indent="-285750">
              <a:spcBef>
                <a:spcPts val="500"/>
              </a:spcBef>
              <a:spcAft>
                <a:spcPts val="500"/>
              </a:spcAft>
              <a:buClr>
                <a:srgbClr val="918C55"/>
              </a:buClr>
              <a:buFont typeface="Wingdings" panose="05000000000000000000" pitchFamily="2" charset="2"/>
              <a:buChar char="§"/>
            </a:pPr>
            <a:r>
              <a:rPr lang="en-AU" sz="1200" dirty="0">
                <a:latin typeface="Arial" panose="020B0604020202020204" pitchFamily="34" charset="0"/>
                <a:cs typeface="Arial" panose="020B0604020202020204" pitchFamily="34" charset="0"/>
              </a:rPr>
              <a:t>Potential to increase the gold resource at shallow depths along strike to the north and south</a:t>
            </a:r>
          </a:p>
        </p:txBody>
      </p:sp>
      <p:sp>
        <p:nvSpPr>
          <p:cNvPr id="6" name="Rectangle 5">
            <a:extLst>
              <a:ext uri="{FF2B5EF4-FFF2-40B4-BE49-F238E27FC236}">
                <a16:creationId xmlns:a16="http://schemas.microsoft.com/office/drawing/2014/main" id="{2E850457-08C6-8EEC-0848-1849E3413670}"/>
              </a:ext>
            </a:extLst>
          </p:cNvPr>
          <p:cNvSpPr/>
          <p:nvPr/>
        </p:nvSpPr>
        <p:spPr>
          <a:xfrm>
            <a:off x="3389496" y="2674903"/>
            <a:ext cx="789710" cy="269056"/>
          </a:xfrm>
          <a:prstGeom prst="rect">
            <a:avLst/>
          </a:prstGeom>
          <a:solidFill>
            <a:schemeClr val="bg1">
              <a:lumMod val="85000"/>
            </a:schemeClr>
          </a:solidFill>
          <a:ln w="19050">
            <a:solidFill>
              <a:srgbClr val="0C355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000" b="1" dirty="0">
                <a:solidFill>
                  <a:srgbClr val="0C3553"/>
                </a:solidFill>
                <a:latin typeface="Arial"/>
                <a:cs typeface="Arial"/>
              </a:rPr>
              <a:t>Howards</a:t>
            </a:r>
          </a:p>
        </p:txBody>
      </p:sp>
      <p:pic>
        <p:nvPicPr>
          <p:cNvPr id="10" name="Picture 9">
            <a:extLst>
              <a:ext uri="{FF2B5EF4-FFF2-40B4-BE49-F238E27FC236}">
                <a16:creationId xmlns:a16="http://schemas.microsoft.com/office/drawing/2014/main" id="{A8B2763F-CAB2-984F-54FF-A2300912160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85979" y="1390720"/>
            <a:ext cx="4301086" cy="4627750"/>
          </a:xfrm>
          <a:prstGeom prst="rect">
            <a:avLst/>
          </a:prstGeom>
          <a:noFill/>
          <a:ln>
            <a:noFill/>
          </a:ln>
        </p:spPr>
      </p:pic>
      <p:sp>
        <p:nvSpPr>
          <p:cNvPr id="9" name="Title 2">
            <a:extLst>
              <a:ext uri="{FF2B5EF4-FFF2-40B4-BE49-F238E27FC236}">
                <a16:creationId xmlns:a16="http://schemas.microsoft.com/office/drawing/2014/main" id="{C59B7163-2954-AD6C-A7E8-4EEA99BCFF78}"/>
              </a:ext>
            </a:extLst>
          </p:cNvPr>
          <p:cNvSpPr txBox="1">
            <a:spLocks/>
          </p:cNvSpPr>
          <p:nvPr/>
        </p:nvSpPr>
        <p:spPr>
          <a:xfrm>
            <a:off x="404936" y="6338207"/>
            <a:ext cx="11036682" cy="434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900" dirty="0">
                <a:solidFill>
                  <a:schemeClr val="tx1">
                    <a:lumMod val="50000"/>
                    <a:lumOff val="50000"/>
                  </a:schemeClr>
                </a:solidFill>
                <a:latin typeface="Arial" panose="020B0604020202020204" pitchFamily="34" charset="0"/>
                <a:cs typeface="Arial" panose="020B0604020202020204" pitchFamily="34" charset="0"/>
              </a:rPr>
              <a:t>Source: * Refer to Horizon Gold Limited ASX announcement titled “</a:t>
            </a:r>
            <a:r>
              <a:rPr lang="en-US" sz="900" dirty="0">
                <a:solidFill>
                  <a:schemeClr val="tx1">
                    <a:lumMod val="50000"/>
                    <a:lumOff val="50000"/>
                  </a:schemeClr>
                </a:solidFill>
                <a:latin typeface="Arial" panose="020B0604020202020204" pitchFamily="34" charset="0"/>
                <a:cs typeface="Arial" panose="020B0604020202020204" pitchFamily="34" charset="0"/>
              </a:rPr>
              <a:t>Gum Creek Project Resource Update" dated 4 November 2025</a:t>
            </a:r>
            <a:r>
              <a:rPr lang="en-AU" sz="900" dirty="0">
                <a:solidFill>
                  <a:schemeClr val="tx1">
                    <a:lumMod val="50000"/>
                    <a:lumOff val="50000"/>
                  </a:schemeClr>
                </a:solidFill>
                <a:latin typeface="Arial" panose="020B0604020202020204" pitchFamily="34" charset="0"/>
                <a:cs typeface="Arial" panose="020B0604020202020204" pitchFamily="34" charset="0"/>
              </a:rPr>
              <a:t>.</a:t>
            </a:r>
          </a:p>
          <a:p>
            <a:r>
              <a:rPr lang="en-AU" sz="900" dirty="0">
                <a:solidFill>
                  <a:schemeClr val="tx1">
                    <a:lumMod val="50000"/>
                    <a:lumOff val="50000"/>
                  </a:schemeClr>
                </a:solidFill>
                <a:latin typeface="Arial" panose="020B0604020202020204" pitchFamily="34" charset="0"/>
                <a:cs typeface="Arial" panose="020B0604020202020204" pitchFamily="34" charset="0"/>
              </a:rPr>
              <a:t>                Refer to Horizon Gold Limited ASX announcement titled “Impressive broad, shallow and high-grade intercepts returned from RC and Diamond Drilling” dated 3 June 2025 for intercept information. </a:t>
            </a:r>
          </a:p>
        </p:txBody>
      </p:sp>
      <p:sp>
        <p:nvSpPr>
          <p:cNvPr id="23" name="TextBox 22">
            <a:extLst>
              <a:ext uri="{FF2B5EF4-FFF2-40B4-BE49-F238E27FC236}">
                <a16:creationId xmlns:a16="http://schemas.microsoft.com/office/drawing/2014/main" id="{133D5636-CF06-4273-959A-D0FDCF2B8677}"/>
              </a:ext>
            </a:extLst>
          </p:cNvPr>
          <p:cNvSpPr txBox="1"/>
          <p:nvPr/>
        </p:nvSpPr>
        <p:spPr>
          <a:xfrm>
            <a:off x="384815" y="6027995"/>
            <a:ext cx="6901809" cy="230832"/>
          </a:xfrm>
          <a:prstGeom prst="rect">
            <a:avLst/>
          </a:prstGeom>
          <a:noFill/>
        </p:spPr>
        <p:txBody>
          <a:bodyPr wrap="square">
            <a:spAutoFit/>
          </a:bodyPr>
          <a:lstStyle/>
          <a:p>
            <a:r>
              <a:rPr lang="en-US" sz="900" dirty="0">
                <a:latin typeface="Arial" panose="020B0604020202020204" pitchFamily="34" charset="0"/>
                <a:cs typeface="Arial" panose="020B0604020202020204" pitchFamily="34" charset="0"/>
              </a:rPr>
              <a:t>3D view of Howards looking down to the NE showing A$2,900 optimised pit shells (blue) and MRE block model (coloured by Au g/t)</a:t>
            </a:r>
            <a:endParaRPr lang="en-AU" sz="9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922D00DC-FCCE-254C-89AC-FFAA317E8333}"/>
              </a:ext>
            </a:extLst>
          </p:cNvPr>
          <p:cNvPicPr>
            <a:picLocks noChangeAspect="1"/>
          </p:cNvPicPr>
          <p:nvPr/>
        </p:nvPicPr>
        <p:blipFill>
          <a:blip r:embed="rId7"/>
          <a:stretch>
            <a:fillRect/>
          </a:stretch>
        </p:blipFill>
        <p:spPr>
          <a:xfrm>
            <a:off x="6562725" y="5314455"/>
            <a:ext cx="581993" cy="673149"/>
          </a:xfrm>
          <a:prstGeom prst="rect">
            <a:avLst/>
          </a:prstGeom>
          <a:ln>
            <a:solidFill>
              <a:schemeClr val="tx2">
                <a:lumMod val="40000"/>
                <a:lumOff val="60000"/>
              </a:schemeClr>
            </a:solidFill>
          </a:ln>
        </p:spPr>
      </p:pic>
    </p:spTree>
    <p:extLst>
      <p:ext uri="{BB962C8B-B14F-4D97-AF65-F5344CB8AC3E}">
        <p14:creationId xmlns:p14="http://schemas.microsoft.com/office/powerpoint/2010/main" val="170150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FD426-BD22-7704-D35F-002AADCF587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9D95048-C996-1A6B-4611-A187D97E2ED4}"/>
              </a:ext>
            </a:extLst>
          </p:cNvPr>
          <p:cNvSpPr txBox="1">
            <a:spLocks/>
          </p:cNvSpPr>
          <p:nvPr/>
        </p:nvSpPr>
        <p:spPr>
          <a:xfrm>
            <a:off x="404935" y="216120"/>
            <a:ext cx="9824400" cy="687611"/>
          </a:xfrm>
          <a:prstGeom prst="rect">
            <a:avLst/>
          </a:prstGeom>
        </p:spPr>
        <p:txBody>
          <a:bodyPr>
            <a:normAutofit fontScale="97500"/>
          </a:bodyPr>
          <a:lstStyle>
            <a:defPPr>
              <a:defRPr lang="en-US"/>
            </a:defPPr>
            <a:lvl1pPr defTabSz="914400">
              <a:lnSpc>
                <a:spcPct val="90000"/>
              </a:lnSpc>
              <a:spcBef>
                <a:spcPct val="0"/>
              </a:spcBef>
              <a:buNone/>
              <a:defRPr sz="4400">
                <a:solidFill>
                  <a:srgbClr val="0C3553"/>
                </a:solidFill>
                <a:latin typeface="Impact" panose="020B0806030902050204" pitchFamily="34" charset="0"/>
                <a:ea typeface="+mj-ea"/>
                <a:cs typeface="+mj-cs"/>
              </a:defRPr>
            </a:lvl1pPr>
          </a:lstStyle>
          <a:p>
            <a:r>
              <a:rPr lang="en-AU"/>
              <a:t>Exploration Upside</a:t>
            </a:r>
          </a:p>
        </p:txBody>
      </p:sp>
      <p:cxnSp>
        <p:nvCxnSpPr>
          <p:cNvPr id="2" name="Straight Connector 1">
            <a:extLst>
              <a:ext uri="{FF2B5EF4-FFF2-40B4-BE49-F238E27FC236}">
                <a16:creationId xmlns:a16="http://schemas.microsoft.com/office/drawing/2014/main" id="{CC72B121-6546-A604-D64E-416E8E74E4FD}"/>
              </a:ext>
            </a:extLst>
          </p:cNvPr>
          <p:cNvCxnSpPr>
            <a:cxnSpLocks/>
          </p:cNvCxnSpPr>
          <p:nvPr/>
        </p:nvCxnSpPr>
        <p:spPr>
          <a:xfrm>
            <a:off x="404935" y="6305649"/>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sp>
        <p:nvSpPr>
          <p:cNvPr id="4" name="Slide Number Placeholder 55">
            <a:extLst>
              <a:ext uri="{FF2B5EF4-FFF2-40B4-BE49-F238E27FC236}">
                <a16:creationId xmlns:a16="http://schemas.microsoft.com/office/drawing/2014/main" id="{F7F689E8-F901-4A87-C647-5C450B969B5B}"/>
              </a:ext>
            </a:extLst>
          </p:cNvPr>
          <p:cNvSpPr>
            <a:spLocks noGrp="1"/>
          </p:cNvSpPr>
          <p:nvPr>
            <p:ph type="sldNum" sz="quarter" idx="12"/>
          </p:nvPr>
        </p:nvSpPr>
        <p:spPr>
          <a:xfrm>
            <a:off x="11441617" y="6338206"/>
            <a:ext cx="346518" cy="365125"/>
          </a:xfrm>
        </p:spPr>
        <p:txBody>
          <a:bodyPr/>
          <a:lstStyle/>
          <a:p>
            <a:fld id="{6B2FE139-BF3E-4C87-A3AC-2A06C2C9A6C4}" type="slidenum">
              <a:rPr lang="en-AU" smtClean="0">
                <a:solidFill>
                  <a:schemeClr val="tx1">
                    <a:lumMod val="50000"/>
                    <a:lumOff val="50000"/>
                  </a:schemeClr>
                </a:solidFill>
              </a:rPr>
              <a:pPr/>
              <a:t>7</a:t>
            </a:fld>
            <a:endParaRPr lang="en-AU">
              <a:solidFill>
                <a:schemeClr val="tx1">
                  <a:lumMod val="50000"/>
                  <a:lumOff val="50000"/>
                </a:schemeClr>
              </a:solidFill>
            </a:endParaRPr>
          </a:p>
        </p:txBody>
      </p:sp>
      <p:pic>
        <p:nvPicPr>
          <p:cNvPr id="11" name="Picture 2" descr="Horizon Gold Limited - Horizon Gold">
            <a:extLst>
              <a:ext uri="{FF2B5EF4-FFF2-40B4-BE49-F238E27FC236}">
                <a16:creationId xmlns:a16="http://schemas.microsoft.com/office/drawing/2014/main" id="{694138A5-04CA-E923-F860-8C4B23C6E5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AD1693F-A7DC-3178-F33F-2C4685F7799A}"/>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3" name="Table 12">
            <a:extLst>
              <a:ext uri="{FF2B5EF4-FFF2-40B4-BE49-F238E27FC236}">
                <a16:creationId xmlns:a16="http://schemas.microsoft.com/office/drawing/2014/main" id="{7A4B7AD9-2F28-9731-F9DB-3B1B21141582}"/>
              </a:ext>
            </a:extLst>
          </p:cNvPr>
          <p:cNvGraphicFramePr>
            <a:graphicFrameLocks noGrp="1"/>
          </p:cNvGraphicFramePr>
          <p:nvPr>
            <p:custDataLst>
              <p:tags r:id="rId1"/>
            </p:custDataLst>
            <p:extLst>
              <p:ext uri="{D42A27DB-BD31-4B8C-83A1-F6EECF244321}">
                <p14:modId xmlns:p14="http://schemas.microsoft.com/office/powerpoint/2010/main" val="604951166"/>
              </p:ext>
            </p:extLst>
          </p:nvPr>
        </p:nvGraphicFramePr>
        <p:xfrm>
          <a:off x="404934" y="913054"/>
          <a:ext cx="7399993" cy="360680"/>
        </p:xfrm>
        <a:graphic>
          <a:graphicData uri="http://schemas.openxmlformats.org/drawingml/2006/table">
            <a:tbl>
              <a:tblPr firstRow="1" bandRow="1">
                <a:tableStyleId>{5C22544A-7EE6-4342-B048-85BDC9FD1C3A}</a:tableStyleId>
              </a:tblPr>
              <a:tblGrid>
                <a:gridCol w="7399993">
                  <a:extLst>
                    <a:ext uri="{9D8B030D-6E8A-4147-A177-3AD203B41FA5}">
                      <a16:colId xmlns:a16="http://schemas.microsoft.com/office/drawing/2014/main" val="1252281434"/>
                    </a:ext>
                  </a:extLst>
                </a:gridCol>
              </a:tblGrid>
              <a:tr h="0">
                <a:tc>
                  <a:txBody>
                    <a:bodyPr/>
                    <a:lstStyle/>
                    <a:p>
                      <a:pPr marL="0" algn="l" defTabSz="914400" rtl="0" eaLnBrk="1" latinLnBrk="0" hangingPunct="1"/>
                      <a:r>
                        <a:rPr lang="en-AU" sz="1600" b="1" kern="1200" dirty="0">
                          <a:solidFill>
                            <a:srgbClr val="0C3553"/>
                          </a:solidFill>
                          <a:latin typeface="Arial" panose="020B0604020202020204" pitchFamily="34" charset="0"/>
                          <a:ea typeface="+mn-ea"/>
                          <a:cs typeface="Arial" panose="020B0604020202020204" pitchFamily="34" charset="0"/>
                        </a:rPr>
                        <a:t>Resource Upside</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sp>
        <p:nvSpPr>
          <p:cNvPr id="5" name="Title 2">
            <a:extLst>
              <a:ext uri="{FF2B5EF4-FFF2-40B4-BE49-F238E27FC236}">
                <a16:creationId xmlns:a16="http://schemas.microsoft.com/office/drawing/2014/main" id="{6F3794DF-6B04-2309-DEA8-988D7E5BAC93}"/>
              </a:ext>
            </a:extLst>
          </p:cNvPr>
          <p:cNvSpPr txBox="1">
            <a:spLocks/>
          </p:cNvSpPr>
          <p:nvPr/>
        </p:nvSpPr>
        <p:spPr>
          <a:xfrm>
            <a:off x="410508" y="1290831"/>
            <a:ext cx="7399992" cy="2325716"/>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spcBef>
                <a:spcPts val="500"/>
              </a:spcBef>
              <a:spcAft>
                <a:spcPts val="400"/>
              </a:spcAft>
              <a:buClr>
                <a:srgbClr val="918C55"/>
              </a:buClr>
              <a:buFont typeface="Wingdings" panose="05000000000000000000" pitchFamily="2" charset="2"/>
              <a:buChar char="§"/>
            </a:pPr>
            <a:r>
              <a:rPr lang="en-AU" sz="1200" dirty="0">
                <a:latin typeface="Arial"/>
                <a:cs typeface="Arial"/>
              </a:rPr>
              <a:t>Excellent brownfields resource upside across the 80km strike of Gum Creek Gold Project</a:t>
            </a:r>
          </a:p>
          <a:p>
            <a:pPr marL="285750" indent="-285750">
              <a:spcBef>
                <a:spcPts val="500"/>
              </a:spcBef>
              <a:spcAft>
                <a:spcPts val="400"/>
              </a:spcAft>
              <a:buClr>
                <a:srgbClr val="918C55"/>
              </a:buClr>
              <a:buFont typeface="Wingdings" panose="05000000000000000000" pitchFamily="2" charset="2"/>
              <a:buChar char="§"/>
            </a:pPr>
            <a:r>
              <a:rPr lang="en-AU" sz="1200" dirty="0">
                <a:latin typeface="Arial"/>
                <a:cs typeface="Arial"/>
              </a:rPr>
              <a:t>Excellent recent assay results from infill and extension resource drilling included:</a:t>
            </a:r>
          </a:p>
          <a:p>
            <a:pPr marL="764540" lvl="1" indent="-285750">
              <a:spcBef>
                <a:spcPts val="500"/>
              </a:spcBef>
              <a:spcAft>
                <a:spcPts val="400"/>
              </a:spcAft>
              <a:buClr>
                <a:srgbClr val="918C55"/>
              </a:buClr>
              <a:buFont typeface="Wingdings" panose="05000000000000000000" pitchFamily="2" charset="2"/>
              <a:buChar char="§"/>
            </a:pPr>
            <a:r>
              <a:rPr lang="en-AU" sz="1200" dirty="0">
                <a:latin typeface="Arial"/>
                <a:cs typeface="Arial"/>
              </a:rPr>
              <a:t>Swan/Swift Prospects: </a:t>
            </a:r>
            <a:r>
              <a:rPr lang="en-AU" sz="1200" b="1" dirty="0">
                <a:latin typeface="Arial"/>
                <a:cs typeface="Arial"/>
              </a:rPr>
              <a:t>22m @ 3.18g/t Au from 2m </a:t>
            </a:r>
            <a:r>
              <a:rPr lang="en-AU" sz="1200" dirty="0">
                <a:latin typeface="Arial"/>
                <a:cs typeface="Arial"/>
              </a:rPr>
              <a:t>including </a:t>
            </a:r>
            <a:r>
              <a:rPr lang="en-AU" sz="1200" b="1" dirty="0">
                <a:latin typeface="Arial"/>
                <a:cs typeface="Arial"/>
              </a:rPr>
              <a:t>5m @ 9.71g/t Au from 10m*</a:t>
            </a:r>
          </a:p>
          <a:p>
            <a:pPr marL="764540" lvl="1" indent="-285750">
              <a:spcBef>
                <a:spcPts val="500"/>
              </a:spcBef>
              <a:spcAft>
                <a:spcPts val="400"/>
              </a:spcAft>
              <a:buClr>
                <a:srgbClr val="918C55"/>
              </a:buClr>
              <a:buFont typeface="Wingdings" panose="05000000000000000000" pitchFamily="2" charset="2"/>
              <a:buChar char="§"/>
            </a:pPr>
            <a:r>
              <a:rPr lang="en-AU" sz="1200" dirty="0">
                <a:latin typeface="Arial"/>
                <a:cs typeface="Arial"/>
              </a:rPr>
              <a:t>Howards Prospect: </a:t>
            </a:r>
            <a:r>
              <a:rPr lang="en-AU" sz="1200" b="1" dirty="0">
                <a:latin typeface="Arial"/>
                <a:cs typeface="Arial"/>
              </a:rPr>
              <a:t>28m @ 3.88g/t Au from 74m </a:t>
            </a:r>
            <a:r>
              <a:rPr lang="en-AU" sz="1200" dirty="0">
                <a:latin typeface="Arial"/>
                <a:cs typeface="Arial"/>
              </a:rPr>
              <a:t>including </a:t>
            </a:r>
            <a:r>
              <a:rPr lang="en-AU" sz="1200" b="1" dirty="0">
                <a:latin typeface="Arial"/>
                <a:cs typeface="Arial"/>
              </a:rPr>
              <a:t>12m @ 8.19g/t Au from 77m*</a:t>
            </a:r>
            <a:endParaRPr lang="en-AU" sz="1200" dirty="0">
              <a:latin typeface="Arial"/>
              <a:cs typeface="Arial"/>
            </a:endParaRPr>
          </a:p>
          <a:p>
            <a:pPr marL="764540" lvl="1" indent="-285750">
              <a:spcBef>
                <a:spcPts val="500"/>
              </a:spcBef>
              <a:spcAft>
                <a:spcPts val="400"/>
              </a:spcAft>
              <a:buClr>
                <a:srgbClr val="918C55"/>
              </a:buClr>
              <a:buFont typeface="Wingdings" panose="05000000000000000000" pitchFamily="2" charset="2"/>
              <a:buChar char="§"/>
            </a:pPr>
            <a:r>
              <a:rPr lang="en-AU" sz="1200" dirty="0">
                <a:latin typeface="Arial"/>
                <a:cs typeface="Arial"/>
              </a:rPr>
              <a:t>Eagle Prospect: </a:t>
            </a:r>
            <a:r>
              <a:rPr lang="en-AU" sz="1200" b="1" dirty="0">
                <a:latin typeface="Arial"/>
                <a:cs typeface="Arial"/>
              </a:rPr>
              <a:t>14m @ </a:t>
            </a:r>
            <a:r>
              <a:rPr lang="fr-FR" sz="1200" b="1" dirty="0">
                <a:latin typeface="Arial"/>
                <a:cs typeface="Arial"/>
              </a:rPr>
              <a:t>4.34g/t Au from 24m </a:t>
            </a:r>
            <a:r>
              <a:rPr lang="fr-FR" sz="1200" dirty="0">
                <a:latin typeface="Arial"/>
                <a:cs typeface="Arial"/>
              </a:rPr>
              <a:t>including</a:t>
            </a:r>
            <a:r>
              <a:rPr lang="fr-FR" sz="1200" b="1" dirty="0">
                <a:latin typeface="Arial"/>
                <a:cs typeface="Arial"/>
              </a:rPr>
              <a:t> 3m @ 18.66g/t Au from 32m**</a:t>
            </a:r>
            <a:endParaRPr lang="en-AU" sz="1200" dirty="0">
              <a:latin typeface="Arial"/>
              <a:cs typeface="Arial"/>
            </a:endParaRPr>
          </a:p>
          <a:p>
            <a:pPr marL="285750" indent="-285750">
              <a:spcBef>
                <a:spcPts val="500"/>
              </a:spcBef>
              <a:spcAft>
                <a:spcPts val="400"/>
              </a:spcAft>
              <a:buClr>
                <a:srgbClr val="918C55"/>
              </a:buClr>
              <a:buFont typeface="Wingdings" panose="05000000000000000000" pitchFamily="2" charset="2"/>
              <a:buChar char="§"/>
            </a:pPr>
            <a:r>
              <a:rPr lang="en-AU" sz="1200" dirty="0">
                <a:latin typeface="Arial"/>
                <a:cs typeface="Arial"/>
              </a:rPr>
              <a:t>Results from 4,400m of resource extension RC drilling are pending</a:t>
            </a:r>
          </a:p>
          <a:p>
            <a:pPr marL="285750" indent="-285750">
              <a:spcBef>
                <a:spcPts val="500"/>
              </a:spcBef>
              <a:spcAft>
                <a:spcPts val="400"/>
              </a:spcAft>
              <a:buClr>
                <a:srgbClr val="918C55"/>
              </a:buClr>
              <a:buFont typeface="Wingdings" panose="05000000000000000000" pitchFamily="2" charset="2"/>
              <a:buChar char="§"/>
            </a:pPr>
            <a:r>
              <a:rPr lang="en-AU" sz="1200" dirty="0">
                <a:latin typeface="Arial"/>
                <a:cs typeface="Arial"/>
              </a:rPr>
              <a:t>Further drilling at numerous untested resource targets in planning</a:t>
            </a:r>
          </a:p>
          <a:p>
            <a:pPr marL="285750" indent="-285750">
              <a:spcBef>
                <a:spcPts val="500"/>
              </a:spcBef>
              <a:spcAft>
                <a:spcPts val="400"/>
              </a:spcAft>
              <a:buClr>
                <a:srgbClr val="918C55"/>
              </a:buClr>
              <a:buFont typeface="Wingdings" panose="05000000000000000000" pitchFamily="2" charset="2"/>
              <a:buChar char="§"/>
            </a:pPr>
            <a:r>
              <a:rPr lang="en-AU" sz="1200" dirty="0">
                <a:latin typeface="Arial"/>
                <a:cs typeface="Arial"/>
              </a:rPr>
              <a:t>Diamond drilling at Kingfisher and Omega high-grade underground targets is underway</a:t>
            </a:r>
          </a:p>
        </p:txBody>
      </p:sp>
      <p:graphicFrame>
        <p:nvGraphicFramePr>
          <p:cNvPr id="9" name="Table 8">
            <a:extLst>
              <a:ext uri="{FF2B5EF4-FFF2-40B4-BE49-F238E27FC236}">
                <a16:creationId xmlns:a16="http://schemas.microsoft.com/office/drawing/2014/main" id="{DE5E6B4B-514F-CF25-6722-375B73FAA64C}"/>
              </a:ext>
            </a:extLst>
          </p:cNvPr>
          <p:cNvGraphicFramePr>
            <a:graphicFrameLocks noGrp="1"/>
          </p:cNvGraphicFramePr>
          <p:nvPr>
            <p:custDataLst>
              <p:tags r:id="rId2"/>
            </p:custDataLst>
            <p:extLst>
              <p:ext uri="{D42A27DB-BD31-4B8C-83A1-F6EECF244321}">
                <p14:modId xmlns:p14="http://schemas.microsoft.com/office/powerpoint/2010/main" val="909301852"/>
              </p:ext>
            </p:extLst>
          </p:nvPr>
        </p:nvGraphicFramePr>
        <p:xfrm>
          <a:off x="404935" y="3607022"/>
          <a:ext cx="7399992" cy="360680"/>
        </p:xfrm>
        <a:graphic>
          <a:graphicData uri="http://schemas.openxmlformats.org/drawingml/2006/table">
            <a:tbl>
              <a:tblPr firstRow="1" bandRow="1">
                <a:tableStyleId>{5C22544A-7EE6-4342-B048-85BDC9FD1C3A}</a:tableStyleId>
              </a:tblPr>
              <a:tblGrid>
                <a:gridCol w="7399992">
                  <a:extLst>
                    <a:ext uri="{9D8B030D-6E8A-4147-A177-3AD203B41FA5}">
                      <a16:colId xmlns:a16="http://schemas.microsoft.com/office/drawing/2014/main" val="1252281434"/>
                    </a:ext>
                  </a:extLst>
                </a:gridCol>
              </a:tblGrid>
              <a:tr h="0">
                <a:tc>
                  <a:txBody>
                    <a:bodyPr/>
                    <a:lstStyle/>
                    <a:p>
                      <a:pPr marL="0" algn="l" defTabSz="914400" rtl="0" eaLnBrk="1" latinLnBrk="0" hangingPunct="1"/>
                      <a:r>
                        <a:rPr lang="en-AU" sz="1600" b="1" kern="1200" dirty="0">
                          <a:solidFill>
                            <a:srgbClr val="0C3553"/>
                          </a:solidFill>
                          <a:latin typeface="Arial" panose="020B0604020202020204" pitchFamily="34" charset="0"/>
                          <a:ea typeface="+mn-ea"/>
                          <a:cs typeface="Arial" panose="020B0604020202020204" pitchFamily="34" charset="0"/>
                        </a:rPr>
                        <a:t>Continuous Resource Growth*** (Moz Au)</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pic>
        <p:nvPicPr>
          <p:cNvPr id="10" name="Picture 9" descr="A map of a city&#10;&#10;AI-generated content may be incorrect.">
            <a:extLst>
              <a:ext uri="{FF2B5EF4-FFF2-40B4-BE49-F238E27FC236}">
                <a16:creationId xmlns:a16="http://schemas.microsoft.com/office/drawing/2014/main" id="{694003B6-1F47-3371-8817-E20F47D09C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83172" y="965759"/>
            <a:ext cx="3886738" cy="5285745"/>
          </a:xfrm>
          <a:prstGeom prst="rect">
            <a:avLst/>
          </a:prstGeom>
        </p:spPr>
      </p:pic>
      <p:sp>
        <p:nvSpPr>
          <p:cNvPr id="6" name="Title 2">
            <a:extLst>
              <a:ext uri="{FF2B5EF4-FFF2-40B4-BE49-F238E27FC236}">
                <a16:creationId xmlns:a16="http://schemas.microsoft.com/office/drawing/2014/main" id="{9B281F79-564A-8EA7-E354-F98A7587DC60}"/>
              </a:ext>
            </a:extLst>
          </p:cNvPr>
          <p:cNvSpPr txBox="1">
            <a:spLocks/>
          </p:cNvSpPr>
          <p:nvPr/>
        </p:nvSpPr>
        <p:spPr>
          <a:xfrm>
            <a:off x="404936" y="6309631"/>
            <a:ext cx="11036682" cy="54836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47675" indent="-447675"/>
            <a:r>
              <a:rPr lang="en-AU" sz="900" dirty="0">
                <a:solidFill>
                  <a:schemeClr val="tx1">
                    <a:lumMod val="50000"/>
                    <a:lumOff val="50000"/>
                  </a:schemeClr>
                </a:solidFill>
                <a:latin typeface="Arial" panose="020B0604020202020204" pitchFamily="34" charset="0"/>
                <a:cs typeface="Arial" panose="020B0604020202020204" pitchFamily="34" charset="0"/>
              </a:rPr>
              <a:t>Source: * Refer to Horizon Gold Limited </a:t>
            </a:r>
            <a:r>
              <a:rPr lang="en-US" sz="900" dirty="0">
                <a:solidFill>
                  <a:schemeClr val="tx1">
                    <a:lumMod val="50000"/>
                    <a:lumOff val="50000"/>
                  </a:schemeClr>
                </a:solidFill>
                <a:latin typeface="Arial" panose="020B0604020202020204" pitchFamily="34" charset="0"/>
                <a:cs typeface="Arial" panose="020B0604020202020204" pitchFamily="34" charset="0"/>
              </a:rPr>
              <a:t>ASX Announcement titled “Impressive broad, shallow and high-grade intercepts returned from RC and Diamond Drilling" dated 3 June 2025.</a:t>
            </a:r>
          </a:p>
          <a:p>
            <a:pPr marL="361950"/>
            <a:r>
              <a:rPr lang="en-US" sz="900" dirty="0">
                <a:solidFill>
                  <a:schemeClr val="tx1">
                    <a:lumMod val="50000"/>
                    <a:lumOff val="50000"/>
                  </a:schemeClr>
                </a:solidFill>
                <a:latin typeface="Arial" panose="020B0604020202020204" pitchFamily="34" charset="0"/>
                <a:cs typeface="Arial" panose="020B0604020202020204" pitchFamily="34" charset="0"/>
              </a:rPr>
              <a:t>** </a:t>
            </a:r>
            <a:r>
              <a:rPr lang="en-AU" sz="900" dirty="0">
                <a:solidFill>
                  <a:schemeClr val="tx1">
                    <a:lumMod val="50000"/>
                    <a:lumOff val="50000"/>
                  </a:schemeClr>
                </a:solidFill>
                <a:latin typeface="Arial" panose="020B0604020202020204" pitchFamily="34" charset="0"/>
                <a:cs typeface="Arial" panose="020B0604020202020204" pitchFamily="34" charset="0"/>
              </a:rPr>
              <a:t>Refer to Horizon Gold Limited </a:t>
            </a:r>
            <a:r>
              <a:rPr lang="en-US" sz="900" dirty="0">
                <a:solidFill>
                  <a:schemeClr val="tx1">
                    <a:lumMod val="50000"/>
                    <a:lumOff val="50000"/>
                  </a:schemeClr>
                </a:solidFill>
                <a:latin typeface="Arial" panose="020B0604020202020204" pitchFamily="34" charset="0"/>
                <a:cs typeface="Arial" panose="020B0604020202020204" pitchFamily="34" charset="0"/>
              </a:rPr>
              <a:t>ASX Announcement titled “Additional impressive high-grade intercepts returned from RC and Diamond Drilling” dated 30 June 2025.</a:t>
            </a:r>
          </a:p>
          <a:p>
            <a:pPr marL="361950"/>
            <a:r>
              <a:rPr lang="en-AU" sz="900" dirty="0">
                <a:solidFill>
                  <a:schemeClr val="tx1">
                    <a:lumMod val="50000"/>
                    <a:lumOff val="50000"/>
                  </a:schemeClr>
                </a:solidFill>
                <a:latin typeface="Arial" panose="020B0604020202020204" pitchFamily="34" charset="0"/>
                <a:cs typeface="Arial" panose="020B0604020202020204" pitchFamily="34" charset="0"/>
              </a:rPr>
              <a:t>*** Refer to Horizon Gold Limited ASX announcements titled “Gum Creek Gold Project Resource Update” dated 12 February 2021, “32% Increase in Resources at Gum Creek Gold Project” dated 25 July 2022, “19% Increase in Gold Resources at Gum Creek Project” dated 15 May 2023 &amp; “</a:t>
            </a:r>
            <a:r>
              <a:rPr lang="en-US" sz="900" dirty="0">
                <a:solidFill>
                  <a:schemeClr val="tx1">
                    <a:lumMod val="50000"/>
                    <a:lumOff val="50000"/>
                  </a:schemeClr>
                </a:solidFill>
                <a:latin typeface="Arial" panose="020B0604020202020204" pitchFamily="34" charset="0"/>
                <a:cs typeface="Arial" panose="020B0604020202020204" pitchFamily="34" charset="0"/>
              </a:rPr>
              <a:t>Gum Creek Project Resource Update" dated 4 November 2025.</a:t>
            </a:r>
            <a:endParaRPr lang="en-AU" sz="900" dirty="0">
              <a:solidFill>
                <a:schemeClr val="tx1">
                  <a:lumMod val="50000"/>
                  <a:lumOff val="50000"/>
                </a:schemeClr>
              </a:solidFill>
              <a:latin typeface="Arial" panose="020B0604020202020204" pitchFamily="34" charset="0"/>
              <a:cs typeface="Arial" panose="020B0604020202020204" pitchFamily="34" charset="0"/>
            </a:endParaRPr>
          </a:p>
        </p:txBody>
      </p:sp>
      <p:graphicFrame>
        <p:nvGraphicFramePr>
          <p:cNvPr id="18" name="Chart 17">
            <a:extLst>
              <a:ext uri="{FF2B5EF4-FFF2-40B4-BE49-F238E27FC236}">
                <a16:creationId xmlns:a16="http://schemas.microsoft.com/office/drawing/2014/main" id="{15E50E9D-A80F-EE93-F943-96A959D11B6E}"/>
              </a:ext>
            </a:extLst>
          </p:cNvPr>
          <p:cNvGraphicFramePr>
            <a:graphicFrameLocks/>
          </p:cNvGraphicFramePr>
          <p:nvPr>
            <p:extLst>
              <p:ext uri="{D42A27DB-BD31-4B8C-83A1-F6EECF244321}">
                <p14:modId xmlns:p14="http://schemas.microsoft.com/office/powerpoint/2010/main" val="2787114920"/>
              </p:ext>
            </p:extLst>
          </p:nvPr>
        </p:nvGraphicFramePr>
        <p:xfrm>
          <a:off x="1303389" y="3967702"/>
          <a:ext cx="5603082" cy="2283799"/>
        </p:xfrm>
        <a:graphic>
          <a:graphicData uri="http://schemas.openxmlformats.org/drawingml/2006/chart">
            <c:chart xmlns:c="http://schemas.openxmlformats.org/drawingml/2006/chart" xmlns:r="http://schemas.openxmlformats.org/officeDocument/2006/relationships" r:id="rId7"/>
          </a:graphicData>
        </a:graphic>
      </p:graphicFrame>
      <p:sp>
        <p:nvSpPr>
          <p:cNvPr id="20" name="Rectangle 19">
            <a:extLst>
              <a:ext uri="{FF2B5EF4-FFF2-40B4-BE49-F238E27FC236}">
                <a16:creationId xmlns:a16="http://schemas.microsoft.com/office/drawing/2014/main" id="{B08B9C1F-33D5-DCF2-0097-2D03E23C3D37}"/>
              </a:ext>
            </a:extLst>
          </p:cNvPr>
          <p:cNvSpPr/>
          <p:nvPr/>
        </p:nvSpPr>
        <p:spPr>
          <a:xfrm>
            <a:off x="2004928" y="4878057"/>
            <a:ext cx="595397" cy="258618"/>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b="1" dirty="0">
                <a:solidFill>
                  <a:schemeClr val="tx1"/>
                </a:solidFill>
                <a:cs typeface="Arial"/>
              </a:rPr>
              <a:t>1</a:t>
            </a:r>
            <a:r>
              <a:rPr lang="en-AU" sz="1100" b="1" dirty="0">
                <a:solidFill>
                  <a:schemeClr val="tx1"/>
                </a:solidFill>
                <a:cs typeface="Arial"/>
              </a:rPr>
              <a:t>.36</a:t>
            </a:r>
          </a:p>
        </p:txBody>
      </p:sp>
      <p:sp>
        <p:nvSpPr>
          <p:cNvPr id="21" name="Rectangle 20">
            <a:extLst>
              <a:ext uri="{FF2B5EF4-FFF2-40B4-BE49-F238E27FC236}">
                <a16:creationId xmlns:a16="http://schemas.microsoft.com/office/drawing/2014/main" id="{FB4A4B06-9292-EB8D-9692-EF724E29F972}"/>
              </a:ext>
            </a:extLst>
          </p:cNvPr>
          <p:cNvSpPr/>
          <p:nvPr/>
        </p:nvSpPr>
        <p:spPr>
          <a:xfrm>
            <a:off x="3279327" y="4610087"/>
            <a:ext cx="595397" cy="258618"/>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b="1" dirty="0">
                <a:solidFill>
                  <a:schemeClr val="tx1"/>
                </a:solidFill>
                <a:cs typeface="Arial"/>
              </a:rPr>
              <a:t>1</a:t>
            </a:r>
            <a:r>
              <a:rPr lang="en-AU" sz="1100" b="1" dirty="0">
                <a:solidFill>
                  <a:schemeClr val="tx1"/>
                </a:solidFill>
                <a:cs typeface="Arial"/>
              </a:rPr>
              <a:t>.79</a:t>
            </a:r>
          </a:p>
        </p:txBody>
      </p:sp>
      <p:sp>
        <p:nvSpPr>
          <p:cNvPr id="22" name="Rectangle 21">
            <a:extLst>
              <a:ext uri="{FF2B5EF4-FFF2-40B4-BE49-F238E27FC236}">
                <a16:creationId xmlns:a16="http://schemas.microsoft.com/office/drawing/2014/main" id="{1DBBCA43-AFAE-2E6A-7A90-3D2B9DEA1DF3}"/>
              </a:ext>
            </a:extLst>
          </p:cNvPr>
          <p:cNvSpPr/>
          <p:nvPr/>
        </p:nvSpPr>
        <p:spPr>
          <a:xfrm>
            <a:off x="4557460" y="4397593"/>
            <a:ext cx="595397" cy="258618"/>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b="1" dirty="0">
                <a:solidFill>
                  <a:schemeClr val="tx1"/>
                </a:solidFill>
                <a:cs typeface="Arial"/>
              </a:rPr>
              <a:t>2</a:t>
            </a:r>
            <a:r>
              <a:rPr lang="en-AU" sz="1100" b="1" dirty="0">
                <a:solidFill>
                  <a:schemeClr val="tx1"/>
                </a:solidFill>
                <a:cs typeface="Arial"/>
              </a:rPr>
              <a:t>.14</a:t>
            </a:r>
          </a:p>
        </p:txBody>
      </p:sp>
      <p:sp>
        <p:nvSpPr>
          <p:cNvPr id="25" name="Rectangle 24">
            <a:extLst>
              <a:ext uri="{FF2B5EF4-FFF2-40B4-BE49-F238E27FC236}">
                <a16:creationId xmlns:a16="http://schemas.microsoft.com/office/drawing/2014/main" id="{481F3187-9F8B-81D5-C94E-D60380697E1D}"/>
              </a:ext>
            </a:extLst>
          </p:cNvPr>
          <p:cNvSpPr/>
          <p:nvPr/>
        </p:nvSpPr>
        <p:spPr>
          <a:xfrm>
            <a:off x="5826068" y="4299807"/>
            <a:ext cx="595397" cy="258618"/>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b="1" dirty="0">
                <a:solidFill>
                  <a:schemeClr val="tx1"/>
                </a:solidFill>
                <a:cs typeface="Arial"/>
              </a:rPr>
              <a:t>2</a:t>
            </a:r>
            <a:r>
              <a:rPr lang="en-AU" sz="1100" b="1" dirty="0">
                <a:solidFill>
                  <a:schemeClr val="tx1"/>
                </a:solidFill>
                <a:cs typeface="Arial"/>
              </a:rPr>
              <a:t>.30</a:t>
            </a:r>
          </a:p>
        </p:txBody>
      </p:sp>
      <p:cxnSp>
        <p:nvCxnSpPr>
          <p:cNvPr id="30" name="Straight Connector 29">
            <a:extLst>
              <a:ext uri="{FF2B5EF4-FFF2-40B4-BE49-F238E27FC236}">
                <a16:creationId xmlns:a16="http://schemas.microsoft.com/office/drawing/2014/main" id="{6353291D-E91B-334F-6AB6-D8E6D625BF18}"/>
              </a:ext>
            </a:extLst>
          </p:cNvPr>
          <p:cNvCxnSpPr>
            <a:cxnSpLocks/>
          </p:cNvCxnSpPr>
          <p:nvPr/>
        </p:nvCxnSpPr>
        <p:spPr>
          <a:xfrm>
            <a:off x="386710" y="895452"/>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34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9D22F-4BF5-026B-E1E9-FCA1F451A55C}"/>
            </a:ext>
          </a:extLst>
        </p:cNvPr>
        <p:cNvGrpSpPr/>
        <p:nvPr/>
      </p:nvGrpSpPr>
      <p:grpSpPr>
        <a:xfrm>
          <a:off x="0" y="0"/>
          <a:ext cx="0" cy="0"/>
          <a:chOff x="0" y="0"/>
          <a:chExt cx="0" cy="0"/>
        </a:xfrm>
      </p:grpSpPr>
      <p:pic>
        <p:nvPicPr>
          <p:cNvPr id="10" name="Picture 9" descr="A map of a mountain range&#10;&#10;AI-generated content may be incorrect.">
            <a:extLst>
              <a:ext uri="{FF2B5EF4-FFF2-40B4-BE49-F238E27FC236}">
                <a16:creationId xmlns:a16="http://schemas.microsoft.com/office/drawing/2014/main" id="{2552C3C5-0B76-C2EA-DB95-4D1BA1D6D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9571" y="1027573"/>
            <a:ext cx="7317490" cy="4889661"/>
          </a:xfrm>
          <a:prstGeom prst="rect">
            <a:avLst/>
          </a:prstGeom>
        </p:spPr>
      </p:pic>
      <p:sp>
        <p:nvSpPr>
          <p:cNvPr id="3" name="Title 2">
            <a:extLst>
              <a:ext uri="{FF2B5EF4-FFF2-40B4-BE49-F238E27FC236}">
                <a16:creationId xmlns:a16="http://schemas.microsoft.com/office/drawing/2014/main" id="{1A43B2D8-2B5D-0367-D99D-0A5BA07C3E2C}"/>
              </a:ext>
            </a:extLst>
          </p:cNvPr>
          <p:cNvSpPr txBox="1">
            <a:spLocks/>
          </p:cNvSpPr>
          <p:nvPr/>
        </p:nvSpPr>
        <p:spPr>
          <a:xfrm>
            <a:off x="404935" y="216120"/>
            <a:ext cx="9824400" cy="687611"/>
          </a:xfrm>
          <a:prstGeom prst="rect">
            <a:avLst/>
          </a:prstGeom>
        </p:spPr>
        <p:txBody>
          <a:bodyPr>
            <a:normAutofit fontScale="97500"/>
          </a:bodyPr>
          <a:lstStyle>
            <a:defPPr>
              <a:defRPr lang="en-US"/>
            </a:defPPr>
            <a:lvl1pPr defTabSz="914400">
              <a:lnSpc>
                <a:spcPct val="90000"/>
              </a:lnSpc>
              <a:spcBef>
                <a:spcPct val="0"/>
              </a:spcBef>
              <a:buNone/>
              <a:defRPr sz="4400">
                <a:solidFill>
                  <a:srgbClr val="0C3553"/>
                </a:solidFill>
                <a:latin typeface="Impact" panose="020B0806030902050204" pitchFamily="34" charset="0"/>
                <a:ea typeface="+mj-ea"/>
                <a:cs typeface="+mj-cs"/>
              </a:defRPr>
            </a:lvl1pPr>
          </a:lstStyle>
          <a:p>
            <a:r>
              <a:rPr lang="en-AU" dirty="0"/>
              <a:t>Swan Underground Potential</a:t>
            </a:r>
          </a:p>
        </p:txBody>
      </p:sp>
      <p:cxnSp>
        <p:nvCxnSpPr>
          <p:cNvPr id="8" name="Straight Connector 7">
            <a:extLst>
              <a:ext uri="{FF2B5EF4-FFF2-40B4-BE49-F238E27FC236}">
                <a16:creationId xmlns:a16="http://schemas.microsoft.com/office/drawing/2014/main" id="{31A238C3-DCC4-0C97-69ED-4BADEF863B27}"/>
              </a:ext>
            </a:extLst>
          </p:cNvPr>
          <p:cNvCxnSpPr>
            <a:cxnSpLocks/>
          </p:cNvCxnSpPr>
          <p:nvPr/>
        </p:nvCxnSpPr>
        <p:spPr>
          <a:xfrm>
            <a:off x="404936" y="895452"/>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CA1FC684-5A16-C164-CA03-1074F4C588F9}"/>
              </a:ext>
            </a:extLst>
          </p:cNvPr>
          <p:cNvCxnSpPr>
            <a:cxnSpLocks/>
          </p:cNvCxnSpPr>
          <p:nvPr/>
        </p:nvCxnSpPr>
        <p:spPr>
          <a:xfrm>
            <a:off x="404935" y="6287177"/>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sp>
        <p:nvSpPr>
          <p:cNvPr id="4" name="Slide Number Placeholder 55">
            <a:extLst>
              <a:ext uri="{FF2B5EF4-FFF2-40B4-BE49-F238E27FC236}">
                <a16:creationId xmlns:a16="http://schemas.microsoft.com/office/drawing/2014/main" id="{CC09DB2A-8C71-6F2F-125B-D70B17313E6A}"/>
              </a:ext>
            </a:extLst>
          </p:cNvPr>
          <p:cNvSpPr>
            <a:spLocks noGrp="1"/>
          </p:cNvSpPr>
          <p:nvPr>
            <p:ph type="sldNum" sz="quarter" idx="12"/>
          </p:nvPr>
        </p:nvSpPr>
        <p:spPr>
          <a:xfrm>
            <a:off x="11441617" y="6338206"/>
            <a:ext cx="346518" cy="365125"/>
          </a:xfrm>
        </p:spPr>
        <p:txBody>
          <a:bodyPr/>
          <a:lstStyle/>
          <a:p>
            <a:fld id="{6B2FE139-BF3E-4C87-A3AC-2A06C2C9A6C4}" type="slidenum">
              <a:rPr lang="en-AU" smtClean="0">
                <a:solidFill>
                  <a:schemeClr val="tx1">
                    <a:lumMod val="50000"/>
                    <a:lumOff val="50000"/>
                  </a:schemeClr>
                </a:solidFill>
              </a:rPr>
              <a:pPr/>
              <a:t>8</a:t>
            </a:fld>
            <a:endParaRPr lang="en-AU">
              <a:solidFill>
                <a:schemeClr val="tx1">
                  <a:lumMod val="50000"/>
                  <a:lumOff val="50000"/>
                </a:schemeClr>
              </a:solidFill>
            </a:endParaRPr>
          </a:p>
        </p:txBody>
      </p:sp>
      <p:pic>
        <p:nvPicPr>
          <p:cNvPr id="11" name="Picture 2" descr="Horizon Gold Limited - Horizon Gold">
            <a:extLst>
              <a:ext uri="{FF2B5EF4-FFF2-40B4-BE49-F238E27FC236}">
                <a16:creationId xmlns:a16="http://schemas.microsoft.com/office/drawing/2014/main" id="{BEBEEAF8-7579-E594-4C62-C9554F6454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EB11B9B5-2286-305D-EA41-663EADDA0CE4}"/>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3" name="Table 12">
            <a:extLst>
              <a:ext uri="{FF2B5EF4-FFF2-40B4-BE49-F238E27FC236}">
                <a16:creationId xmlns:a16="http://schemas.microsoft.com/office/drawing/2014/main" id="{5BB3568C-F3F8-9CA4-721A-CF1E750A6D45}"/>
              </a:ext>
            </a:extLst>
          </p:cNvPr>
          <p:cNvGraphicFramePr>
            <a:graphicFrameLocks noGrp="1"/>
          </p:cNvGraphicFramePr>
          <p:nvPr>
            <p:custDataLst>
              <p:tags r:id="rId1"/>
            </p:custDataLst>
            <p:extLst>
              <p:ext uri="{D42A27DB-BD31-4B8C-83A1-F6EECF244321}">
                <p14:modId xmlns:p14="http://schemas.microsoft.com/office/powerpoint/2010/main" val="3068891406"/>
              </p:ext>
            </p:extLst>
          </p:nvPr>
        </p:nvGraphicFramePr>
        <p:xfrm>
          <a:off x="404937" y="913054"/>
          <a:ext cx="4005138" cy="604520"/>
        </p:xfrm>
        <a:graphic>
          <a:graphicData uri="http://schemas.openxmlformats.org/drawingml/2006/table">
            <a:tbl>
              <a:tblPr firstRow="1" bandRow="1">
                <a:tableStyleId>{5C22544A-7EE6-4342-B048-85BDC9FD1C3A}</a:tableStyleId>
              </a:tblPr>
              <a:tblGrid>
                <a:gridCol w="4005138">
                  <a:extLst>
                    <a:ext uri="{9D8B030D-6E8A-4147-A177-3AD203B41FA5}">
                      <a16:colId xmlns:a16="http://schemas.microsoft.com/office/drawing/2014/main" val="1252281434"/>
                    </a:ext>
                  </a:extLst>
                </a:gridCol>
              </a:tblGrid>
              <a:tr h="0">
                <a:tc>
                  <a:txBody>
                    <a:bodyPr/>
                    <a:lstStyle/>
                    <a:p>
                      <a:pPr marL="0" algn="l" defTabSz="914400" rtl="0" eaLnBrk="1" latinLnBrk="0" hangingPunct="1"/>
                      <a:r>
                        <a:rPr lang="en-AU" sz="1600" b="1" kern="1200" dirty="0">
                          <a:solidFill>
                            <a:srgbClr val="0C3553"/>
                          </a:solidFill>
                          <a:latin typeface="Arial" panose="020B0604020202020204" pitchFamily="34" charset="0"/>
                          <a:ea typeface="+mn-ea"/>
                          <a:cs typeface="Arial" panose="020B0604020202020204" pitchFamily="34" charset="0"/>
                        </a:rPr>
                        <a:t>Largest free milling high-grade underground resource</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sp>
        <p:nvSpPr>
          <p:cNvPr id="7" name="Title 2">
            <a:extLst>
              <a:ext uri="{FF2B5EF4-FFF2-40B4-BE49-F238E27FC236}">
                <a16:creationId xmlns:a16="http://schemas.microsoft.com/office/drawing/2014/main" id="{D905189C-F781-5EC0-0224-0A32A4A54550}"/>
              </a:ext>
            </a:extLst>
          </p:cNvPr>
          <p:cNvSpPr txBox="1">
            <a:spLocks/>
          </p:cNvSpPr>
          <p:nvPr/>
        </p:nvSpPr>
        <p:spPr>
          <a:xfrm>
            <a:off x="404936" y="6338207"/>
            <a:ext cx="11036682" cy="434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900" dirty="0">
                <a:solidFill>
                  <a:schemeClr val="tx1">
                    <a:lumMod val="50000"/>
                    <a:lumOff val="50000"/>
                  </a:schemeClr>
                </a:solidFill>
                <a:latin typeface="Arial" panose="020B0604020202020204" pitchFamily="34" charset="0"/>
                <a:cs typeface="Arial" panose="020B0604020202020204" pitchFamily="34" charset="0"/>
              </a:rPr>
              <a:t>Source: * Refer to Horizon Gold Limited ASX Announcement titled “</a:t>
            </a:r>
            <a:r>
              <a:rPr lang="en-US" sz="900" dirty="0">
                <a:solidFill>
                  <a:schemeClr val="tx1">
                    <a:lumMod val="50000"/>
                    <a:lumOff val="50000"/>
                  </a:schemeClr>
                </a:solidFill>
                <a:latin typeface="Arial" panose="020B0604020202020204" pitchFamily="34" charset="0"/>
                <a:cs typeface="Arial" panose="020B0604020202020204" pitchFamily="34" charset="0"/>
              </a:rPr>
              <a:t>Gum Creek Project Resource Update" dated 4 November 2025 </a:t>
            </a:r>
            <a:r>
              <a:rPr lang="en-AU" sz="900" dirty="0">
                <a:solidFill>
                  <a:schemeClr val="tx1">
                    <a:lumMod val="50000"/>
                    <a:lumOff val="50000"/>
                  </a:schemeClr>
                </a:solidFill>
                <a:latin typeface="Arial" panose="020B0604020202020204" pitchFamily="34" charset="0"/>
                <a:cs typeface="Arial" panose="020B0604020202020204" pitchFamily="34" charset="0"/>
              </a:rPr>
              <a:t>for further information.</a:t>
            </a:r>
          </a:p>
          <a:p>
            <a:pPr marL="542925" indent="-542925"/>
            <a:r>
              <a:rPr lang="en-AU" sz="900" dirty="0">
                <a:solidFill>
                  <a:schemeClr val="tx1">
                    <a:lumMod val="50000"/>
                    <a:lumOff val="50000"/>
                  </a:schemeClr>
                </a:solidFill>
                <a:latin typeface="Arial" panose="020B0604020202020204" pitchFamily="34" charset="0"/>
                <a:cs typeface="Arial" panose="020B0604020202020204" pitchFamily="34" charset="0"/>
              </a:rPr>
              <a:t>            ** </a:t>
            </a:r>
            <a:r>
              <a:rPr lang="en-US" sz="900" dirty="0">
                <a:solidFill>
                  <a:schemeClr val="tx1">
                    <a:lumMod val="50000"/>
                    <a:lumOff val="50000"/>
                  </a:schemeClr>
                </a:solidFill>
                <a:latin typeface="Arial"/>
                <a:cs typeface="Arial"/>
              </a:rPr>
              <a:t>Refer to Horizon Gold Limited ASX announcement titled “Gum Creek Geological Review” dated 15 February 2021 &amp; “Significant RC Drilling Results from Swift, Swan and Eagle Targets” dated 16 June 2021 for drilling intercept information</a:t>
            </a:r>
            <a:r>
              <a:rPr lang="en-AU" sz="900" dirty="0">
                <a:solidFill>
                  <a:schemeClr val="tx1">
                    <a:lumMod val="50000"/>
                    <a:lumOff val="50000"/>
                  </a:schemeClr>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51C387C9-5941-2899-5BDF-D62F0E74685E}"/>
              </a:ext>
            </a:extLst>
          </p:cNvPr>
          <p:cNvSpPr txBox="1"/>
          <p:nvPr/>
        </p:nvSpPr>
        <p:spPr>
          <a:xfrm>
            <a:off x="4469572" y="5925511"/>
            <a:ext cx="7317490" cy="369332"/>
          </a:xfrm>
          <a:prstGeom prst="rect">
            <a:avLst/>
          </a:prstGeom>
          <a:noFill/>
        </p:spPr>
        <p:txBody>
          <a:bodyPr wrap="square">
            <a:spAutoFit/>
          </a:bodyPr>
          <a:lstStyle/>
          <a:p>
            <a:pPr algn="just"/>
            <a:r>
              <a:rPr lang="en-US" sz="900" dirty="0">
                <a:latin typeface="Arial" panose="020B0604020202020204" pitchFamily="34" charset="0"/>
                <a:cs typeface="Arial" panose="020B0604020202020204" pitchFamily="34" charset="0"/>
              </a:rPr>
              <a:t>Long section of Swan deposit showing A$2,900 optimised pit shells (blue), &gt;50GxM unmined intercepts, interpreted high-grade gold shoots and existing underground workings**</a:t>
            </a:r>
            <a:endParaRPr lang="en-AU" sz="900" dirty="0">
              <a:latin typeface="Arial" panose="020B0604020202020204" pitchFamily="34" charset="0"/>
              <a:cs typeface="Arial" panose="020B0604020202020204" pitchFamily="34" charset="0"/>
            </a:endParaRPr>
          </a:p>
        </p:txBody>
      </p:sp>
      <p:sp>
        <p:nvSpPr>
          <p:cNvPr id="16" name="Title 2">
            <a:extLst>
              <a:ext uri="{FF2B5EF4-FFF2-40B4-BE49-F238E27FC236}">
                <a16:creationId xmlns:a16="http://schemas.microsoft.com/office/drawing/2014/main" id="{D79F6315-FCA5-8B52-18E0-D7284540851B}"/>
              </a:ext>
            </a:extLst>
          </p:cNvPr>
          <p:cNvSpPr txBox="1">
            <a:spLocks/>
          </p:cNvSpPr>
          <p:nvPr/>
        </p:nvSpPr>
        <p:spPr>
          <a:xfrm>
            <a:off x="404398" y="1667459"/>
            <a:ext cx="3796127" cy="25711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just">
              <a:spcBef>
                <a:spcPts val="900"/>
              </a:spcBef>
              <a:spcAft>
                <a:spcPts val="600"/>
              </a:spcAft>
              <a:buClr>
                <a:srgbClr val="918C55"/>
              </a:buClr>
              <a:buFont typeface="Wingdings" panose="05000000000000000000" pitchFamily="2" charset="2"/>
              <a:buChar char="§"/>
            </a:pPr>
            <a:r>
              <a:rPr lang="en-US" sz="1200" dirty="0">
                <a:latin typeface="Arial" panose="020B0604020202020204" pitchFamily="34" charset="0"/>
                <a:cs typeface="Arial" panose="020B0604020202020204" pitchFamily="34" charset="0"/>
              </a:rPr>
              <a:t>Swan Underground MRE reported as 1.73Mt @ 4.19g/t Au for 233,700 ounces (57% Indicated)*</a:t>
            </a:r>
          </a:p>
          <a:p>
            <a:pPr marL="285750" indent="-285750" algn="just">
              <a:spcBef>
                <a:spcPts val="900"/>
              </a:spcBef>
              <a:spcAft>
                <a:spcPts val="600"/>
              </a:spcAft>
              <a:buClr>
                <a:srgbClr val="918C55"/>
              </a:buClr>
              <a:buFont typeface="Wingdings" panose="05000000000000000000" pitchFamily="2" charset="2"/>
              <a:buChar char="§"/>
            </a:pPr>
            <a:r>
              <a:rPr lang="en-US" sz="1200" dirty="0">
                <a:latin typeface="Arial" panose="020B0604020202020204" pitchFamily="34" charset="0"/>
                <a:cs typeface="Arial" panose="020B0604020202020204" pitchFamily="34" charset="0"/>
              </a:rPr>
              <a:t>Moderate NE dipping and shallow SE dipping conjugate vein sets emanating from the broader north-south steeply dipping shear zone (Gidgee Shear)</a:t>
            </a:r>
          </a:p>
          <a:p>
            <a:pPr marL="285750" indent="-285750" algn="just">
              <a:spcBef>
                <a:spcPts val="900"/>
              </a:spcBef>
              <a:spcAft>
                <a:spcPts val="600"/>
              </a:spcAft>
              <a:buClr>
                <a:srgbClr val="918C55"/>
              </a:buClr>
              <a:buFont typeface="Wingdings" panose="05000000000000000000" pitchFamily="2" charset="2"/>
              <a:buChar char="§"/>
            </a:pPr>
            <a:r>
              <a:rPr lang="en-US" sz="1200" dirty="0">
                <a:latin typeface="Arial" panose="020B0604020202020204" pitchFamily="34" charset="0"/>
                <a:cs typeface="Arial" panose="020B0604020202020204" pitchFamily="34" charset="0"/>
              </a:rPr>
              <a:t>Significant amount of unmined high-grade shoots near existing underground mining infrastructure</a:t>
            </a:r>
            <a:endParaRPr lang="en-A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862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BDB0D-3138-BB73-1D9D-185D68670A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1413272-A447-4F0F-A147-CA841C887C76}"/>
              </a:ext>
            </a:extLst>
          </p:cNvPr>
          <p:cNvSpPr txBox="1">
            <a:spLocks/>
          </p:cNvSpPr>
          <p:nvPr/>
        </p:nvSpPr>
        <p:spPr>
          <a:xfrm>
            <a:off x="404935" y="216120"/>
            <a:ext cx="9824400" cy="687611"/>
          </a:xfrm>
          <a:prstGeom prst="rect">
            <a:avLst/>
          </a:prstGeom>
        </p:spPr>
        <p:txBody>
          <a:bodyPr>
            <a:normAutofit fontScale="97500"/>
          </a:bodyPr>
          <a:lstStyle>
            <a:defPPr>
              <a:defRPr lang="en-US"/>
            </a:defPPr>
            <a:lvl1pPr defTabSz="914400">
              <a:lnSpc>
                <a:spcPct val="90000"/>
              </a:lnSpc>
              <a:spcBef>
                <a:spcPct val="0"/>
              </a:spcBef>
              <a:buNone/>
              <a:defRPr sz="4400">
                <a:solidFill>
                  <a:srgbClr val="0C3553"/>
                </a:solidFill>
                <a:latin typeface="Impact" panose="020B0806030902050204" pitchFamily="34" charset="0"/>
                <a:ea typeface="+mj-ea"/>
                <a:cs typeface="+mj-cs"/>
              </a:defRPr>
            </a:lvl1pPr>
          </a:lstStyle>
          <a:p>
            <a:r>
              <a:rPr lang="en-AU"/>
              <a:t>Gidgee Shear Zone – Kingfisher Deposit</a:t>
            </a:r>
          </a:p>
        </p:txBody>
      </p:sp>
      <p:cxnSp>
        <p:nvCxnSpPr>
          <p:cNvPr id="8" name="Straight Connector 7">
            <a:extLst>
              <a:ext uri="{FF2B5EF4-FFF2-40B4-BE49-F238E27FC236}">
                <a16:creationId xmlns:a16="http://schemas.microsoft.com/office/drawing/2014/main" id="{BA02F93A-A0DD-17F0-8C62-D5CECE0965B8}"/>
              </a:ext>
            </a:extLst>
          </p:cNvPr>
          <p:cNvCxnSpPr>
            <a:cxnSpLocks/>
          </p:cNvCxnSpPr>
          <p:nvPr/>
        </p:nvCxnSpPr>
        <p:spPr>
          <a:xfrm>
            <a:off x="404936" y="895452"/>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36BE7A8-F4E5-16E7-B371-5E360A11CA7A}"/>
              </a:ext>
            </a:extLst>
          </p:cNvPr>
          <p:cNvCxnSpPr>
            <a:cxnSpLocks/>
          </p:cNvCxnSpPr>
          <p:nvPr/>
        </p:nvCxnSpPr>
        <p:spPr>
          <a:xfrm>
            <a:off x="404935" y="6305649"/>
            <a:ext cx="11383200" cy="0"/>
          </a:xfrm>
          <a:prstGeom prst="line">
            <a:avLst/>
          </a:prstGeom>
          <a:ln>
            <a:solidFill>
              <a:srgbClr val="918C55"/>
            </a:solidFill>
          </a:ln>
        </p:spPr>
        <p:style>
          <a:lnRef idx="1">
            <a:schemeClr val="accent1"/>
          </a:lnRef>
          <a:fillRef idx="0">
            <a:schemeClr val="accent1"/>
          </a:fillRef>
          <a:effectRef idx="0">
            <a:schemeClr val="accent1"/>
          </a:effectRef>
          <a:fontRef idx="minor">
            <a:schemeClr val="tx1"/>
          </a:fontRef>
        </p:style>
      </p:cxnSp>
      <p:sp>
        <p:nvSpPr>
          <p:cNvPr id="12" name="Slide Number Placeholder 55">
            <a:extLst>
              <a:ext uri="{FF2B5EF4-FFF2-40B4-BE49-F238E27FC236}">
                <a16:creationId xmlns:a16="http://schemas.microsoft.com/office/drawing/2014/main" id="{4BDE5566-E3FB-2270-721C-2933EF4F0ED0}"/>
              </a:ext>
            </a:extLst>
          </p:cNvPr>
          <p:cNvSpPr>
            <a:spLocks noGrp="1"/>
          </p:cNvSpPr>
          <p:nvPr>
            <p:ph type="sldNum" sz="quarter" idx="12"/>
          </p:nvPr>
        </p:nvSpPr>
        <p:spPr>
          <a:xfrm>
            <a:off x="11441617" y="6338206"/>
            <a:ext cx="346518" cy="365125"/>
          </a:xfrm>
        </p:spPr>
        <p:txBody>
          <a:bodyPr/>
          <a:lstStyle/>
          <a:p>
            <a:fld id="{6B2FE139-BF3E-4C87-A3AC-2A06C2C9A6C4}" type="slidenum">
              <a:rPr lang="en-AU" smtClean="0">
                <a:solidFill>
                  <a:schemeClr val="tx1">
                    <a:lumMod val="50000"/>
                    <a:lumOff val="50000"/>
                  </a:schemeClr>
                </a:solidFill>
              </a:rPr>
              <a:pPr/>
              <a:t>9</a:t>
            </a:fld>
            <a:endParaRPr lang="en-AU">
              <a:solidFill>
                <a:schemeClr val="tx1">
                  <a:lumMod val="50000"/>
                  <a:lumOff val="50000"/>
                </a:schemeClr>
              </a:solidFill>
            </a:endParaRPr>
          </a:p>
        </p:txBody>
      </p:sp>
      <p:sp>
        <p:nvSpPr>
          <p:cNvPr id="7" name="Title 2">
            <a:extLst>
              <a:ext uri="{FF2B5EF4-FFF2-40B4-BE49-F238E27FC236}">
                <a16:creationId xmlns:a16="http://schemas.microsoft.com/office/drawing/2014/main" id="{C05D20E4-8974-CACF-BED7-DD1880647399}"/>
              </a:ext>
            </a:extLst>
          </p:cNvPr>
          <p:cNvSpPr txBox="1">
            <a:spLocks/>
          </p:cNvSpPr>
          <p:nvPr/>
        </p:nvSpPr>
        <p:spPr>
          <a:xfrm>
            <a:off x="404937" y="1313738"/>
            <a:ext cx="3633663" cy="4959353"/>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spcBef>
                <a:spcPts val="600"/>
              </a:spcBef>
              <a:spcAft>
                <a:spcPts val="600"/>
              </a:spcAft>
              <a:buClr>
                <a:srgbClr val="918C55"/>
              </a:buClr>
              <a:buFont typeface="Wingdings" panose="05000000000000000000" pitchFamily="2" charset="2"/>
              <a:buChar char="§"/>
            </a:pPr>
            <a:r>
              <a:rPr lang="en-AU" sz="1200" b="1" dirty="0">
                <a:latin typeface="Arial"/>
                <a:cs typeface="Arial"/>
              </a:rPr>
              <a:t>High-Grade Historical Production: </a:t>
            </a:r>
            <a:r>
              <a:rPr lang="en-AU" sz="1200" dirty="0">
                <a:latin typeface="Arial"/>
                <a:cs typeface="Arial"/>
              </a:rPr>
              <a:t>Between 1990 and 1996, the Kingfisher deposit yielded 265koz of gold from open-pit operations at an average grade of 4.0g/t and 27koz from underground mining at an impressive 14.1g/t</a:t>
            </a:r>
          </a:p>
          <a:p>
            <a:pPr marL="285750" indent="-285750">
              <a:spcBef>
                <a:spcPts val="600"/>
              </a:spcBef>
              <a:spcAft>
                <a:spcPts val="600"/>
              </a:spcAft>
              <a:buClr>
                <a:srgbClr val="918C55"/>
              </a:buClr>
              <a:buFont typeface="Wingdings" panose="05000000000000000000" pitchFamily="2" charset="2"/>
              <a:buChar char="§"/>
            </a:pPr>
            <a:r>
              <a:rPr lang="en-AU" sz="1200" b="1" dirty="0">
                <a:latin typeface="Arial"/>
                <a:cs typeface="Arial"/>
              </a:rPr>
              <a:t>Substantial Existing Resource: </a:t>
            </a:r>
            <a:r>
              <a:rPr lang="en-AU" sz="1200" dirty="0">
                <a:latin typeface="Arial"/>
                <a:cs typeface="Arial"/>
              </a:rPr>
              <a:t>The current MRE for Kingfisher stands at </a:t>
            </a:r>
            <a:r>
              <a:rPr lang="en-AU" sz="1200" b="1" dirty="0">
                <a:latin typeface="Arial"/>
                <a:cs typeface="Arial"/>
              </a:rPr>
              <a:t>2.26Mt @ 2.65g/t, totalling 192.4koz</a:t>
            </a:r>
            <a:r>
              <a:rPr lang="en-AU" sz="1200" dirty="0">
                <a:latin typeface="Arial"/>
                <a:cs typeface="Arial"/>
              </a:rPr>
              <a:t>* </a:t>
            </a:r>
          </a:p>
          <a:p>
            <a:pPr marL="285750" indent="-285750">
              <a:spcBef>
                <a:spcPts val="600"/>
              </a:spcBef>
              <a:spcAft>
                <a:spcPts val="600"/>
              </a:spcAft>
              <a:buClr>
                <a:srgbClr val="918C55"/>
              </a:buClr>
              <a:buFont typeface="Wingdings" panose="05000000000000000000" pitchFamily="2" charset="2"/>
              <a:buChar char="§"/>
            </a:pPr>
            <a:r>
              <a:rPr lang="en-AU" sz="1200" b="1" dirty="0">
                <a:latin typeface="Arial"/>
                <a:cs typeface="Arial"/>
              </a:rPr>
              <a:t>Strategic Location: </a:t>
            </a:r>
            <a:r>
              <a:rPr lang="en-AU" sz="1200" dirty="0">
                <a:latin typeface="Arial"/>
                <a:cs typeface="Arial"/>
              </a:rPr>
              <a:t>Situated approximately 3.5 km south of the Gidgee Mill, the Kingfisher deposit benefits from proximity to existing infrastructure, reducing potential development costs</a:t>
            </a:r>
          </a:p>
          <a:p>
            <a:pPr marL="285750" indent="-285750">
              <a:spcBef>
                <a:spcPts val="600"/>
              </a:spcBef>
              <a:spcAft>
                <a:spcPts val="600"/>
              </a:spcAft>
              <a:buClr>
                <a:srgbClr val="918C55"/>
              </a:buClr>
              <a:buFont typeface="Wingdings" panose="05000000000000000000" pitchFamily="2" charset="2"/>
              <a:buChar char="§"/>
            </a:pPr>
            <a:r>
              <a:rPr lang="en-AU" sz="1200" b="1" dirty="0">
                <a:latin typeface="Arial"/>
                <a:cs typeface="Arial"/>
              </a:rPr>
              <a:t>Open-Ended Mineralisation: </a:t>
            </a:r>
            <a:r>
              <a:rPr lang="en-AU" sz="1200" dirty="0">
                <a:latin typeface="Arial"/>
                <a:cs typeface="Arial"/>
              </a:rPr>
              <a:t>The deposit features a 1.2 km strike length with mineralisation remaining open along strike and at depth, suggesting significant potential for resource expansion</a:t>
            </a:r>
          </a:p>
          <a:p>
            <a:pPr marL="285750" indent="-285750">
              <a:spcBef>
                <a:spcPts val="600"/>
              </a:spcBef>
              <a:spcAft>
                <a:spcPts val="600"/>
              </a:spcAft>
              <a:buClr>
                <a:srgbClr val="918C55"/>
              </a:buClr>
              <a:buFont typeface="Wingdings" panose="05000000000000000000" pitchFamily="2" charset="2"/>
              <a:buChar char="§"/>
            </a:pPr>
            <a:r>
              <a:rPr lang="en-AU" sz="1200" b="1" dirty="0">
                <a:latin typeface="Arial"/>
                <a:cs typeface="Arial"/>
              </a:rPr>
              <a:t>Recent High-Grade Drill Intercepts: </a:t>
            </a:r>
            <a:r>
              <a:rPr lang="en-AU" sz="1200" dirty="0">
                <a:latin typeface="Arial"/>
                <a:cs typeface="Arial"/>
              </a:rPr>
              <a:t>Exploration has returned exceptional results, including </a:t>
            </a:r>
            <a:r>
              <a:rPr lang="en-AU" sz="1200" b="1" dirty="0">
                <a:latin typeface="Arial"/>
                <a:cs typeface="Arial"/>
              </a:rPr>
              <a:t>15m @ 28.5g/t</a:t>
            </a:r>
            <a:r>
              <a:rPr lang="en-AU" sz="1200" dirty="0">
                <a:latin typeface="Arial"/>
                <a:cs typeface="Arial"/>
              </a:rPr>
              <a:t> from 346m</a:t>
            </a:r>
            <a:r>
              <a:rPr lang="en-AU" sz="1200" b="1" dirty="0">
                <a:latin typeface="Arial"/>
                <a:cs typeface="Arial"/>
              </a:rPr>
              <a:t> </a:t>
            </a:r>
            <a:r>
              <a:rPr lang="en-AU" sz="1200" dirty="0">
                <a:latin typeface="Arial"/>
                <a:cs typeface="Arial"/>
              </a:rPr>
              <a:t>and </a:t>
            </a:r>
            <a:r>
              <a:rPr lang="en-AU" sz="1200" b="1" dirty="0">
                <a:latin typeface="Arial"/>
                <a:cs typeface="Arial"/>
              </a:rPr>
              <a:t>10m @ 8.9g/t</a:t>
            </a:r>
            <a:r>
              <a:rPr lang="en-AU" sz="1200" dirty="0">
                <a:latin typeface="Arial"/>
                <a:cs typeface="Arial"/>
              </a:rPr>
              <a:t> from 190m**, indicating the presence of high-grade zones at depth</a:t>
            </a:r>
          </a:p>
          <a:p>
            <a:pPr marL="285750" indent="-285750">
              <a:spcBef>
                <a:spcPts val="600"/>
              </a:spcBef>
              <a:spcAft>
                <a:spcPts val="600"/>
              </a:spcAft>
              <a:buClr>
                <a:srgbClr val="918C55"/>
              </a:buClr>
              <a:buFont typeface="Wingdings" panose="05000000000000000000" pitchFamily="2" charset="2"/>
              <a:buChar char="§"/>
            </a:pPr>
            <a:r>
              <a:rPr lang="en-AU" sz="1200" dirty="0">
                <a:latin typeface="Arial"/>
                <a:cs typeface="Arial"/>
              </a:rPr>
              <a:t>Drilling planned to test for better grades down plunge at depth</a:t>
            </a:r>
          </a:p>
        </p:txBody>
      </p:sp>
      <p:pic>
        <p:nvPicPr>
          <p:cNvPr id="14" name="Picture 2" descr="Horizon Gold Limited - Horizon Gold">
            <a:extLst>
              <a:ext uri="{FF2B5EF4-FFF2-40B4-BE49-F238E27FC236}">
                <a16:creationId xmlns:a16="http://schemas.microsoft.com/office/drawing/2014/main" id="{9D3F9C11-9F25-0171-21BD-33FEFA00A5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513" y="-5450"/>
            <a:ext cx="1964487" cy="6006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DAB31A3F-9CCF-DAC6-4D9C-5197E36C2172}"/>
              </a:ext>
            </a:extLst>
          </p:cNvPr>
          <p:cNvSpPr/>
          <p:nvPr/>
        </p:nvSpPr>
        <p:spPr>
          <a:xfrm>
            <a:off x="0" y="0"/>
            <a:ext cx="135352" cy="6858000"/>
          </a:xfrm>
          <a:prstGeom prst="rect">
            <a:avLst/>
          </a:prstGeom>
          <a:solidFill>
            <a:srgbClr val="AE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2">
            <a:extLst>
              <a:ext uri="{FF2B5EF4-FFF2-40B4-BE49-F238E27FC236}">
                <a16:creationId xmlns:a16="http://schemas.microsoft.com/office/drawing/2014/main" id="{306F1A6E-A9EA-FEDE-381A-3F71AD312612}"/>
              </a:ext>
            </a:extLst>
          </p:cNvPr>
          <p:cNvSpPr txBox="1">
            <a:spLocks/>
          </p:cNvSpPr>
          <p:nvPr/>
        </p:nvSpPr>
        <p:spPr>
          <a:xfrm>
            <a:off x="404936" y="6296123"/>
            <a:ext cx="11036682" cy="552351"/>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900" dirty="0">
                <a:solidFill>
                  <a:schemeClr val="tx1">
                    <a:lumMod val="50000"/>
                    <a:lumOff val="50000"/>
                  </a:schemeClr>
                </a:solidFill>
                <a:latin typeface="Arial"/>
                <a:cs typeface="Arial"/>
              </a:rPr>
              <a:t>Source: </a:t>
            </a:r>
            <a:r>
              <a:rPr lang="en-AU" sz="900" dirty="0">
                <a:solidFill>
                  <a:schemeClr val="tx1">
                    <a:lumMod val="50000"/>
                    <a:lumOff val="50000"/>
                  </a:schemeClr>
                </a:solidFill>
                <a:latin typeface="Arial" panose="020B0604020202020204" pitchFamily="34" charset="0"/>
                <a:cs typeface="Arial" panose="020B0604020202020204" pitchFamily="34" charset="0"/>
              </a:rPr>
              <a:t>* Refer to Horizon Gold Limited ASX announcement titled “</a:t>
            </a:r>
            <a:r>
              <a:rPr lang="en-US" sz="900" dirty="0">
                <a:solidFill>
                  <a:schemeClr val="tx1">
                    <a:lumMod val="50000"/>
                    <a:lumOff val="50000"/>
                  </a:schemeClr>
                </a:solidFill>
                <a:latin typeface="Arial" panose="020B0604020202020204" pitchFamily="34" charset="0"/>
                <a:cs typeface="Arial" panose="020B0604020202020204" pitchFamily="34" charset="0"/>
              </a:rPr>
              <a:t>Gum Creek Project Resource Update" dated 4 November 2025</a:t>
            </a:r>
            <a:r>
              <a:rPr lang="en-AU" sz="900" dirty="0">
                <a:solidFill>
                  <a:schemeClr val="tx1">
                    <a:lumMod val="50000"/>
                    <a:lumOff val="50000"/>
                  </a:schemeClr>
                </a:solidFill>
                <a:latin typeface="Arial" panose="020B0604020202020204" pitchFamily="34" charset="0"/>
                <a:cs typeface="Arial" panose="020B0604020202020204" pitchFamily="34" charset="0"/>
              </a:rPr>
              <a:t>.</a:t>
            </a:r>
            <a:endParaRPr lang="en-AU" sz="900" dirty="0">
              <a:solidFill>
                <a:schemeClr val="tx1">
                  <a:lumMod val="50000"/>
                  <a:lumOff val="50000"/>
                </a:schemeClr>
              </a:solidFill>
              <a:latin typeface="Arial"/>
              <a:cs typeface="Arial"/>
            </a:endParaRPr>
          </a:p>
          <a:p>
            <a:pPr marL="361950"/>
            <a:r>
              <a:rPr lang="en-AU" sz="900" dirty="0">
                <a:solidFill>
                  <a:schemeClr val="tx1">
                    <a:lumMod val="50000"/>
                    <a:lumOff val="50000"/>
                  </a:schemeClr>
                </a:solidFill>
                <a:latin typeface="Arial"/>
                <a:cs typeface="Arial"/>
              </a:rPr>
              <a:t>**Refer to Horizon Gold Limited ASX announcement titled “Diamond drilling returns 15m @ 28.5g/t Au from Kingfisher" dated 12 December 2022. </a:t>
            </a:r>
          </a:p>
          <a:p>
            <a:pPr marL="361950"/>
            <a:r>
              <a:rPr lang="en-AU" sz="900" dirty="0">
                <a:solidFill>
                  <a:schemeClr val="tx1">
                    <a:lumMod val="50000"/>
                    <a:lumOff val="50000"/>
                  </a:schemeClr>
                </a:solidFill>
                <a:latin typeface="Arial"/>
                <a:cs typeface="Arial"/>
              </a:rPr>
              <a:t>Historical production data has been sourced from: Hazard N J  1998 - Kingfisher gold deposit, Gidgee: in Berkman D A, Mackenzie D H (</a:t>
            </a:r>
            <a:r>
              <a:rPr lang="en-AU" sz="900" dirty="0" err="1">
                <a:solidFill>
                  <a:schemeClr val="tx1">
                    <a:lumMod val="50000"/>
                    <a:lumOff val="50000"/>
                  </a:schemeClr>
                </a:solidFill>
                <a:latin typeface="Arial"/>
                <a:cs typeface="Arial"/>
              </a:rPr>
              <a:t>Ed.s</a:t>
            </a:r>
            <a:r>
              <a:rPr lang="en-AU" sz="900" dirty="0">
                <a:solidFill>
                  <a:schemeClr val="tx1">
                    <a:lumMod val="50000"/>
                    <a:lumOff val="50000"/>
                  </a:schemeClr>
                </a:solidFill>
                <a:latin typeface="Arial"/>
                <a:cs typeface="Arial"/>
              </a:rPr>
              <a:t>), 1998 Geology of Australian &amp; Papua New Guinean Mineral Deposits The </a:t>
            </a:r>
            <a:r>
              <a:rPr lang="en-AU" sz="900" dirty="0" err="1">
                <a:solidFill>
                  <a:schemeClr val="tx1">
                    <a:lumMod val="50000"/>
                    <a:lumOff val="50000"/>
                  </a:schemeClr>
                </a:solidFill>
                <a:latin typeface="Arial"/>
                <a:cs typeface="Arial"/>
              </a:rPr>
              <a:t>AusIMM</a:t>
            </a:r>
            <a:r>
              <a:rPr lang="en-AU" sz="900" dirty="0">
                <a:solidFill>
                  <a:schemeClr val="tx1">
                    <a:lumMod val="50000"/>
                    <a:lumOff val="50000"/>
                  </a:schemeClr>
                </a:solidFill>
                <a:latin typeface="Arial"/>
                <a:cs typeface="Arial"/>
              </a:rPr>
              <a:t>, Melbourne   Mono 22 pp 123-126</a:t>
            </a:r>
            <a:endParaRPr lang="en-AU" sz="900" dirty="0">
              <a:solidFill>
                <a:schemeClr val="tx1">
                  <a:lumMod val="50000"/>
                  <a:lumOff val="50000"/>
                </a:schemeClr>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B9050A53-7429-63F6-1236-6CEA3416852D}"/>
              </a:ext>
            </a:extLst>
          </p:cNvPr>
          <p:cNvGraphicFramePr>
            <a:graphicFrameLocks noGrp="1"/>
          </p:cNvGraphicFramePr>
          <p:nvPr>
            <p:custDataLst>
              <p:tags r:id="rId1"/>
            </p:custDataLst>
            <p:extLst>
              <p:ext uri="{D42A27DB-BD31-4B8C-83A1-F6EECF244321}">
                <p14:modId xmlns:p14="http://schemas.microsoft.com/office/powerpoint/2010/main" val="2089153474"/>
              </p:ext>
            </p:extLst>
          </p:nvPr>
        </p:nvGraphicFramePr>
        <p:xfrm>
          <a:off x="404934" y="913054"/>
          <a:ext cx="11382130" cy="360680"/>
        </p:xfrm>
        <a:graphic>
          <a:graphicData uri="http://schemas.openxmlformats.org/drawingml/2006/table">
            <a:tbl>
              <a:tblPr firstRow="1" bandRow="1">
                <a:tableStyleId>{5C22544A-7EE6-4342-B048-85BDC9FD1C3A}</a:tableStyleId>
              </a:tblPr>
              <a:tblGrid>
                <a:gridCol w="11382130">
                  <a:extLst>
                    <a:ext uri="{9D8B030D-6E8A-4147-A177-3AD203B41FA5}">
                      <a16:colId xmlns:a16="http://schemas.microsoft.com/office/drawing/2014/main" val="1252281434"/>
                    </a:ext>
                  </a:extLst>
                </a:gridCol>
              </a:tblGrid>
              <a:tr h="0">
                <a:tc>
                  <a:txBody>
                    <a:bodyPr/>
                    <a:lstStyle/>
                    <a:p>
                      <a:r>
                        <a:rPr lang="en-AU" sz="1600" dirty="0">
                          <a:solidFill>
                            <a:srgbClr val="0C3553"/>
                          </a:solidFill>
                          <a:latin typeface="Arial" panose="020B0604020202020204" pitchFamily="34" charset="0"/>
                          <a:cs typeface="Arial" panose="020B0604020202020204" pitchFamily="34" charset="0"/>
                        </a:rPr>
                        <a:t>Permitted, High-Grade Deposit Near Mill with Proven Production History, and significant exploration potential</a:t>
                      </a:r>
                    </a:p>
                  </a:txBody>
                  <a:tcPr>
                    <a:lnB w="12700" cap="flat" cmpd="sng" algn="ctr">
                      <a:solidFill>
                        <a:srgbClr val="0C3553"/>
                      </a:solidFill>
                      <a:prstDash val="solid"/>
                      <a:round/>
                      <a:headEnd type="none" w="med" len="med"/>
                      <a:tailEnd type="none" w="med" len="med"/>
                    </a:lnB>
                    <a:noFill/>
                  </a:tcPr>
                </a:tc>
                <a:extLst>
                  <a:ext uri="{0D108BD9-81ED-4DB2-BD59-A6C34878D82A}">
                    <a16:rowId xmlns:a16="http://schemas.microsoft.com/office/drawing/2014/main" val="2577467326"/>
                  </a:ext>
                </a:extLst>
              </a:tr>
              <a:tr h="0">
                <a:tc>
                  <a:txBody>
                    <a:bodyPr/>
                    <a:lstStyle/>
                    <a:p>
                      <a:endParaRPr lang="en-AU" sz="100" dirty="0">
                        <a:solidFill>
                          <a:srgbClr val="0C3553"/>
                        </a:solidFill>
                      </a:endParaRPr>
                    </a:p>
                  </a:txBody>
                  <a:tcPr marT="0" marB="0">
                    <a:lnT w="12700" cap="flat" cmpd="sng" algn="ctr">
                      <a:solidFill>
                        <a:srgbClr val="0C3553"/>
                      </a:solidFill>
                      <a:prstDash val="solid"/>
                      <a:round/>
                      <a:headEnd type="none" w="med" len="med"/>
                      <a:tailEnd type="none" w="med" len="med"/>
                    </a:lnT>
                    <a:noFill/>
                  </a:tcPr>
                </a:tc>
                <a:extLst>
                  <a:ext uri="{0D108BD9-81ED-4DB2-BD59-A6C34878D82A}">
                    <a16:rowId xmlns:a16="http://schemas.microsoft.com/office/drawing/2014/main" val="2931148339"/>
                  </a:ext>
                </a:extLst>
              </a:tr>
            </a:tbl>
          </a:graphicData>
        </a:graphic>
      </p:graphicFrame>
      <p:pic>
        <p:nvPicPr>
          <p:cNvPr id="13" name="Picture 12" descr="A map of the united states&#10;&#10;AI-generated content may be incorrect.">
            <a:extLst>
              <a:ext uri="{FF2B5EF4-FFF2-40B4-BE49-F238E27FC236}">
                <a16:creationId xmlns:a16="http://schemas.microsoft.com/office/drawing/2014/main" id="{421D69F4-05AE-C092-46F7-DC28709B4E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4325" y="1718120"/>
            <a:ext cx="7662738" cy="3697990"/>
          </a:xfrm>
          <a:prstGeom prst="rect">
            <a:avLst/>
          </a:prstGeom>
        </p:spPr>
      </p:pic>
    </p:spTree>
    <p:extLst>
      <p:ext uri="{BB962C8B-B14F-4D97-AF65-F5344CB8AC3E}">
        <p14:creationId xmlns:p14="http://schemas.microsoft.com/office/powerpoint/2010/main" val="8986993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ags/tag10.xml><?xml version="1.0" encoding="utf-8"?>
<p:tagLst xmlns:a="http://schemas.openxmlformats.org/drawingml/2006/main" xmlns:r="http://schemas.openxmlformats.org/officeDocument/2006/relationships" xmlns:p="http://schemas.openxmlformats.org/presentationml/2006/main">
  <p:tag name="AFSPANMODE" val="span"/>
</p:tagLst>
</file>

<file path=ppt/tags/tag11.xml><?xml version="1.0" encoding="utf-8"?>
<p:tagLst xmlns:a="http://schemas.openxmlformats.org/drawingml/2006/main" xmlns:r="http://schemas.openxmlformats.org/officeDocument/2006/relationships" xmlns:p="http://schemas.openxmlformats.org/presentationml/2006/main">
  <p:tag name="AFSPANMODE" val="span"/>
</p:tagLst>
</file>

<file path=ppt/tags/tag12.xml><?xml version="1.0" encoding="utf-8"?>
<p:tagLst xmlns:a="http://schemas.openxmlformats.org/drawingml/2006/main" xmlns:r="http://schemas.openxmlformats.org/officeDocument/2006/relationships" xmlns:p="http://schemas.openxmlformats.org/presentationml/2006/main">
  <p:tag name="AFSPANMODE" val="span"/>
</p:tagLst>
</file>

<file path=ppt/tags/tag13.xml><?xml version="1.0" encoding="utf-8"?>
<p:tagLst xmlns:a="http://schemas.openxmlformats.org/drawingml/2006/main" xmlns:r="http://schemas.openxmlformats.org/officeDocument/2006/relationships" xmlns:p="http://schemas.openxmlformats.org/presentationml/2006/main">
  <p:tag name="AFSPANMODE" val="span"/>
</p:tagLst>
</file>

<file path=ppt/tags/tag14.xml><?xml version="1.0" encoding="utf-8"?>
<p:tagLst xmlns:a="http://schemas.openxmlformats.org/drawingml/2006/main" xmlns:r="http://schemas.openxmlformats.org/officeDocument/2006/relationships" xmlns:p="http://schemas.openxmlformats.org/presentationml/2006/main">
  <p:tag name="AFSPANMODE" val="span"/>
</p:tagLst>
</file>

<file path=ppt/tags/tag15.xml><?xml version="1.0" encoding="utf-8"?>
<p:tagLst xmlns:a="http://schemas.openxmlformats.org/drawingml/2006/main" xmlns:r="http://schemas.openxmlformats.org/officeDocument/2006/relationships" xmlns:p="http://schemas.openxmlformats.org/presentationml/2006/main">
  <p:tag name="AFSPANMODE" val="span"/>
</p:tagLst>
</file>

<file path=ppt/tags/tag16.xml><?xml version="1.0" encoding="utf-8"?>
<p:tagLst xmlns:a="http://schemas.openxmlformats.org/drawingml/2006/main" xmlns:r="http://schemas.openxmlformats.org/officeDocument/2006/relationships" xmlns:p="http://schemas.openxmlformats.org/presentationml/2006/main">
  <p:tag name="AFSPANMODE" val="span"/>
</p:tagLst>
</file>

<file path=ppt/tags/tag2.xml><?xml version="1.0" encoding="utf-8"?>
<p:tagLst xmlns:a="http://schemas.openxmlformats.org/drawingml/2006/main" xmlns:r="http://schemas.openxmlformats.org/officeDocument/2006/relationships" xmlns:p="http://schemas.openxmlformats.org/presentationml/2006/main">
  <p:tag name="AFSPANMODE" val="span"/>
</p:tagLst>
</file>

<file path=ppt/tags/tag3.xml><?xml version="1.0" encoding="utf-8"?>
<p:tagLst xmlns:a="http://schemas.openxmlformats.org/drawingml/2006/main" xmlns:r="http://schemas.openxmlformats.org/officeDocument/2006/relationships" xmlns:p="http://schemas.openxmlformats.org/presentationml/2006/main">
  <p:tag name="AFSPANMODE" val="span"/>
</p:tagLst>
</file>

<file path=ppt/tags/tag4.xml><?xml version="1.0" encoding="utf-8"?>
<p:tagLst xmlns:a="http://schemas.openxmlformats.org/drawingml/2006/main" xmlns:r="http://schemas.openxmlformats.org/officeDocument/2006/relationships" xmlns:p="http://schemas.openxmlformats.org/presentationml/2006/main">
  <p:tag name="AFSPANMODE" val="span"/>
</p:tagLst>
</file>

<file path=ppt/tags/tag5.xml><?xml version="1.0" encoding="utf-8"?>
<p:tagLst xmlns:a="http://schemas.openxmlformats.org/drawingml/2006/main" xmlns:r="http://schemas.openxmlformats.org/officeDocument/2006/relationships" xmlns:p="http://schemas.openxmlformats.org/presentationml/2006/main">
  <p:tag name="AFSPANMODE" val="span"/>
</p:tagLst>
</file>

<file path=ppt/tags/tag6.xml><?xml version="1.0" encoding="utf-8"?>
<p:tagLst xmlns:a="http://schemas.openxmlformats.org/drawingml/2006/main" xmlns:r="http://schemas.openxmlformats.org/officeDocument/2006/relationships" xmlns:p="http://schemas.openxmlformats.org/presentationml/2006/main">
  <p:tag name="AFSPANMODE" val="span"/>
</p:tagLst>
</file>

<file path=ppt/tags/tag7.xml><?xml version="1.0" encoding="utf-8"?>
<p:tagLst xmlns:a="http://schemas.openxmlformats.org/drawingml/2006/main" xmlns:r="http://schemas.openxmlformats.org/officeDocument/2006/relationships" xmlns:p="http://schemas.openxmlformats.org/presentationml/2006/main">
  <p:tag name="AFSPANMODE" val="span"/>
</p:tagLst>
</file>

<file path=ppt/tags/tag8.xml><?xml version="1.0" encoding="utf-8"?>
<p:tagLst xmlns:a="http://schemas.openxmlformats.org/drawingml/2006/main" xmlns:r="http://schemas.openxmlformats.org/officeDocument/2006/relationships" xmlns:p="http://schemas.openxmlformats.org/presentationml/2006/main">
  <p:tag name="AFSPANMODE" val="span"/>
</p:tagLst>
</file>

<file path=ppt/tags/tag9.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DF41A05892F94D9D100653E84D666E" ma:contentTypeVersion="4" ma:contentTypeDescription="Create a new document." ma:contentTypeScope="" ma:versionID="48016a5aea59ba18ec232d93ee248d3a">
  <xsd:schema xmlns:xsd="http://www.w3.org/2001/XMLSchema" xmlns:xs="http://www.w3.org/2001/XMLSchema" xmlns:p="http://schemas.microsoft.com/office/2006/metadata/properties" xmlns:ns3="75168399-ee1e-4f1a-9aa2-f93924875273" targetNamespace="http://schemas.microsoft.com/office/2006/metadata/properties" ma:root="true" ma:fieldsID="9a472aa17765baead4d5f8639142898a" ns3:_="">
    <xsd:import namespace="75168399-ee1e-4f1a-9aa2-f9392487527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168399-ee1e-4f1a-9aa2-f9392487527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B6F61A-F184-40D6-95D5-F6BA722188F5}">
  <ds:schemaRefs>
    <ds:schemaRef ds:uri="http://purl.org/dc/elements/1.1/"/>
    <ds:schemaRef ds:uri="http://schemas.microsoft.com/office/infopath/2007/PartnerControls"/>
    <ds:schemaRef ds:uri="http://www.w3.org/XML/1998/namespace"/>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purl.org/dc/terms/"/>
    <ds:schemaRef ds:uri="75168399-ee1e-4f1a-9aa2-f93924875273"/>
  </ds:schemaRefs>
</ds:datastoreItem>
</file>

<file path=customXml/itemProps2.xml><?xml version="1.0" encoding="utf-8"?>
<ds:datastoreItem xmlns:ds="http://schemas.openxmlformats.org/officeDocument/2006/customXml" ds:itemID="{9E1D063A-19D0-4100-B93F-59E09744224B}">
  <ds:schemaRefs>
    <ds:schemaRef ds:uri="http://schemas.microsoft.com/sharepoint/v3/contenttype/forms"/>
  </ds:schemaRefs>
</ds:datastoreItem>
</file>

<file path=customXml/itemProps3.xml><?xml version="1.0" encoding="utf-8"?>
<ds:datastoreItem xmlns:ds="http://schemas.openxmlformats.org/officeDocument/2006/customXml" ds:itemID="{A5E27A45-39C2-400A-8E00-63DCE2CD8C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168399-ee1e-4f1a-9aa2-f939248752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2692</TotalTime>
  <Words>3415</Words>
  <Application>Microsoft Office PowerPoint</Application>
  <PresentationFormat>Widescreen</PresentationFormat>
  <Paragraphs>281</Paragraphs>
  <Slides>18</Slides>
  <Notes>5</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27" baseType="lpstr">
      <vt:lpstr>Arial</vt:lpstr>
      <vt:lpstr>Calibri</vt:lpstr>
      <vt:lpstr>Calibri Light</vt:lpstr>
      <vt:lpstr>Impact</vt:lpstr>
      <vt:lpstr>Wingdings</vt:lpstr>
      <vt:lpstr>Custom Design</vt:lpstr>
      <vt:lpstr>1_Custom Design</vt:lpstr>
      <vt:lpstr>2_Custom Design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APPENDICES</vt:lpstr>
      <vt:lpstr>PowerPoint Presentation</vt:lpstr>
      <vt:lpstr>PowerPoint Presentation</vt:lpstr>
      <vt:lpstr>PowerPoint Presentation</vt:lpstr>
    </vt:vector>
  </TitlesOfParts>
  <Company>Panoramic Resources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Evy Litopoulos</dc:creator>
  <cp:lastModifiedBy>Scott Williamson</cp:lastModifiedBy>
  <cp:revision>75</cp:revision>
  <cp:lastPrinted>2026-02-02T02:20:09Z</cp:lastPrinted>
  <dcterms:created xsi:type="dcterms:W3CDTF">2016-02-12T06:17:03Z</dcterms:created>
  <dcterms:modified xsi:type="dcterms:W3CDTF">2026-02-15T05:06:52Z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0x010100D1DF41A05892F94D9D100653E84D666E</vt:lpwstr>
  </property>
  <property fmtid="{D5CDD505-2E9C-101B-9397-08002B2CF9AE}" pid="3" name="MediaServiceImageTags">
    <vt:lpwstr/>
  </property>
</Properties>
</file>