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94" r:id="rId2"/>
    <p:sldId id="564" r:id="rId3"/>
    <p:sldId id="636" r:id="rId4"/>
    <p:sldId id="531" r:id="rId5"/>
    <p:sldId id="570" r:id="rId6"/>
    <p:sldId id="586" r:id="rId7"/>
    <p:sldId id="616" r:id="rId8"/>
    <p:sldId id="633" r:id="rId9"/>
    <p:sldId id="635" r:id="rId10"/>
    <p:sldId id="626" r:id="rId11"/>
    <p:sldId id="589" r:id="rId12"/>
    <p:sldId id="573" r:id="rId13"/>
    <p:sldId id="546" r:id="rId14"/>
    <p:sldId id="628" r:id="rId15"/>
    <p:sldId id="622" r:id="rId16"/>
    <p:sldId id="554" r:id="rId17"/>
    <p:sldId id="555" r:id="rId18"/>
    <p:sldId id="594" r:id="rId19"/>
    <p:sldId id="395" r:id="rId20"/>
    <p:sldId id="504" r:id="rId21"/>
  </p:sldIdLst>
  <p:sldSz cx="9144000" cy="5143500" type="screen16x9"/>
  <p:notesSz cx="6802438" cy="9934575"/>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41" userDrawn="1">
          <p15:clr>
            <a:srgbClr val="A4A3A4"/>
          </p15:clr>
        </p15:guide>
        <p15:guide id="2" pos="839" userDrawn="1">
          <p15:clr>
            <a:srgbClr val="A4A3A4"/>
          </p15:clr>
        </p15:guide>
        <p15:guide id="3" orient="horz" pos="1212" userDrawn="1">
          <p15:clr>
            <a:srgbClr val="A4A3A4"/>
          </p15:clr>
        </p15:guide>
        <p15:guide id="4" pos="5375" userDrawn="1">
          <p15:clr>
            <a:srgbClr val="A4A3A4"/>
          </p15:clr>
        </p15:guide>
        <p15:guide id="5" pos="2222" userDrawn="1">
          <p15:clr>
            <a:srgbClr val="A4A3A4"/>
          </p15:clr>
        </p15:guide>
        <p15:guide id="6" pos="1451" userDrawn="1">
          <p15:clr>
            <a:srgbClr val="A4A3A4"/>
          </p15:clr>
        </p15:guide>
        <p15:guide id="7" orient="horz" pos="531" userDrawn="1">
          <p15:clr>
            <a:srgbClr val="A4A3A4"/>
          </p15:clr>
        </p15:guide>
        <p15:guide id="8" pos="3628" userDrawn="1">
          <p15:clr>
            <a:srgbClr val="A4A3A4"/>
          </p15:clr>
        </p15:guide>
        <p15:guide id="9" orient="horz" pos="184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DF6FF"/>
    <a:srgbClr val="404596"/>
    <a:srgbClr val="EFFBFF"/>
    <a:srgbClr val="B3EBFF"/>
    <a:srgbClr val="4FC3F4"/>
    <a:srgbClr val="595959"/>
    <a:srgbClr val="727272"/>
    <a:srgbClr val="4567B5"/>
    <a:srgbClr val="5A6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776" autoAdjust="0"/>
    <p:restoredTop sz="94434" autoAdjust="0"/>
  </p:normalViewPr>
  <p:slideViewPr>
    <p:cSldViewPr snapToGrid="0" showGuides="1">
      <p:cViewPr varScale="1">
        <p:scale>
          <a:sx n="122" d="100"/>
          <a:sy n="122" d="100"/>
        </p:scale>
        <p:origin x="516" y="96"/>
      </p:cViewPr>
      <p:guideLst>
        <p:guide orient="horz" pos="441"/>
        <p:guide orient="horz" pos="1212"/>
        <p:guide orient="horz" pos="531"/>
        <p:guide orient="horz" pos="1847"/>
        <p:guide pos="839"/>
        <p:guide pos="5375"/>
        <p:guide pos="2222"/>
        <p:guide pos="1451"/>
        <p:guide pos="362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1" d="100"/>
          <a:sy n="91" d="100"/>
        </p:scale>
        <p:origin x="3288"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plato.corp.vesparum.com\File%20Server\Client%20Work\Clients\OSL\Work\2018\180406%20-%20OSL%20corp%20slide\Backing\180119%20Back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lato.corp.vesparum.com\File%20Server\Client%20Work\Clients\OSL\Work\170613%20Company%20update%20presentation\Excel%20files\170628%20SRX%20spreadie.xlsx" TargetMode="External"/><Relationship Id="rId2" Type="http://schemas.microsoft.com/office/2011/relationships/chartStyle" Target="style3.xml"/><Relationship Id="rId3"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58837694429"/>
          <c:y val="0.0608971998865578"/>
          <c:w val="0.780121225166954"/>
          <c:h val="0.794394305140698"/>
        </c:manualLayout>
      </c:layout>
      <c:barChart>
        <c:barDir val="col"/>
        <c:grouping val="clustered"/>
        <c:varyColors val="0"/>
        <c:ser>
          <c:idx val="2"/>
          <c:order val="1"/>
          <c:tx>
            <c:strRef>
              <c:f>Sheet3!$M$2</c:f>
              <c:strCache>
                <c:ptCount val="1"/>
                <c:pt idx="0">
                  <c:v>Volume (RHS)</c:v>
                </c:pt>
              </c:strCache>
            </c:strRef>
          </c:tx>
          <c:spPr>
            <a:solidFill>
              <a:schemeClr val="accent3"/>
            </a:solidFill>
            <a:ln>
              <a:noFill/>
            </a:ln>
            <a:effectLst/>
          </c:spPr>
          <c:invertIfNegative val="0"/>
          <c:cat>
            <c:numRef>
              <c:f>Sheet3!$J$3:$J$297</c:f>
              <c:numCache>
                <c:formatCode>d\-mmm\-yy</c:formatCode>
                <c:ptCount val="295"/>
                <c:pt idx="0">
                  <c:v>42831.0</c:v>
                </c:pt>
                <c:pt idx="1">
                  <c:v>42832.0</c:v>
                </c:pt>
                <c:pt idx="2">
                  <c:v>42835.0</c:v>
                </c:pt>
                <c:pt idx="3">
                  <c:v>42836.0</c:v>
                </c:pt>
                <c:pt idx="4">
                  <c:v>42837.0</c:v>
                </c:pt>
                <c:pt idx="5">
                  <c:v>42838.0</c:v>
                </c:pt>
                <c:pt idx="6">
                  <c:v>42839.0</c:v>
                </c:pt>
                <c:pt idx="7">
                  <c:v>42842.0</c:v>
                </c:pt>
                <c:pt idx="8">
                  <c:v>42843.0</c:v>
                </c:pt>
                <c:pt idx="9">
                  <c:v>42844.0</c:v>
                </c:pt>
                <c:pt idx="10">
                  <c:v>42845.0</c:v>
                </c:pt>
                <c:pt idx="11">
                  <c:v>42846.0</c:v>
                </c:pt>
                <c:pt idx="12">
                  <c:v>42849.0</c:v>
                </c:pt>
                <c:pt idx="13">
                  <c:v>42850.0</c:v>
                </c:pt>
                <c:pt idx="14">
                  <c:v>42851.0</c:v>
                </c:pt>
                <c:pt idx="15">
                  <c:v>42852.0</c:v>
                </c:pt>
                <c:pt idx="16">
                  <c:v>42853.0</c:v>
                </c:pt>
                <c:pt idx="17">
                  <c:v>42856.0</c:v>
                </c:pt>
                <c:pt idx="18">
                  <c:v>42857.0</c:v>
                </c:pt>
                <c:pt idx="19">
                  <c:v>42858.0</c:v>
                </c:pt>
                <c:pt idx="20">
                  <c:v>42859.0</c:v>
                </c:pt>
                <c:pt idx="21">
                  <c:v>42860.0</c:v>
                </c:pt>
                <c:pt idx="22">
                  <c:v>42863.0</c:v>
                </c:pt>
                <c:pt idx="23">
                  <c:v>42864.0</c:v>
                </c:pt>
                <c:pt idx="24">
                  <c:v>42865.0</c:v>
                </c:pt>
                <c:pt idx="25">
                  <c:v>42866.0</c:v>
                </c:pt>
                <c:pt idx="26">
                  <c:v>42867.0</c:v>
                </c:pt>
                <c:pt idx="27">
                  <c:v>42870.0</c:v>
                </c:pt>
                <c:pt idx="28">
                  <c:v>42871.0</c:v>
                </c:pt>
                <c:pt idx="29">
                  <c:v>42872.0</c:v>
                </c:pt>
                <c:pt idx="30">
                  <c:v>42873.0</c:v>
                </c:pt>
                <c:pt idx="31">
                  <c:v>42874.0</c:v>
                </c:pt>
                <c:pt idx="32">
                  <c:v>42877.0</c:v>
                </c:pt>
                <c:pt idx="33">
                  <c:v>42878.0</c:v>
                </c:pt>
                <c:pt idx="34">
                  <c:v>42879.0</c:v>
                </c:pt>
                <c:pt idx="35">
                  <c:v>42880.0</c:v>
                </c:pt>
                <c:pt idx="36">
                  <c:v>42881.0</c:v>
                </c:pt>
                <c:pt idx="37">
                  <c:v>42884.0</c:v>
                </c:pt>
                <c:pt idx="38">
                  <c:v>42885.0</c:v>
                </c:pt>
                <c:pt idx="39">
                  <c:v>42886.0</c:v>
                </c:pt>
                <c:pt idx="40">
                  <c:v>42887.0</c:v>
                </c:pt>
                <c:pt idx="41">
                  <c:v>42888.0</c:v>
                </c:pt>
                <c:pt idx="42">
                  <c:v>42891.0</c:v>
                </c:pt>
                <c:pt idx="43">
                  <c:v>42892.0</c:v>
                </c:pt>
                <c:pt idx="44">
                  <c:v>42893.0</c:v>
                </c:pt>
                <c:pt idx="45">
                  <c:v>42894.0</c:v>
                </c:pt>
                <c:pt idx="46">
                  <c:v>42895.0</c:v>
                </c:pt>
                <c:pt idx="47">
                  <c:v>42898.0</c:v>
                </c:pt>
                <c:pt idx="48">
                  <c:v>42899.0</c:v>
                </c:pt>
                <c:pt idx="49">
                  <c:v>42900.0</c:v>
                </c:pt>
                <c:pt idx="50">
                  <c:v>42901.0</c:v>
                </c:pt>
                <c:pt idx="51">
                  <c:v>42902.0</c:v>
                </c:pt>
                <c:pt idx="52">
                  <c:v>42905.0</c:v>
                </c:pt>
                <c:pt idx="53">
                  <c:v>42906.0</c:v>
                </c:pt>
                <c:pt idx="54">
                  <c:v>42907.0</c:v>
                </c:pt>
                <c:pt idx="55">
                  <c:v>42908.0</c:v>
                </c:pt>
                <c:pt idx="56">
                  <c:v>42909.0</c:v>
                </c:pt>
                <c:pt idx="57">
                  <c:v>42912.0</c:v>
                </c:pt>
                <c:pt idx="58">
                  <c:v>42913.0</c:v>
                </c:pt>
                <c:pt idx="59">
                  <c:v>42914.0</c:v>
                </c:pt>
                <c:pt idx="60">
                  <c:v>42915.0</c:v>
                </c:pt>
                <c:pt idx="61">
                  <c:v>42916.0</c:v>
                </c:pt>
                <c:pt idx="62">
                  <c:v>42919.0</c:v>
                </c:pt>
                <c:pt idx="63">
                  <c:v>42920.0</c:v>
                </c:pt>
                <c:pt idx="64">
                  <c:v>42921.0</c:v>
                </c:pt>
                <c:pt idx="65">
                  <c:v>42922.0</c:v>
                </c:pt>
                <c:pt idx="66">
                  <c:v>42923.0</c:v>
                </c:pt>
                <c:pt idx="67">
                  <c:v>42926.0</c:v>
                </c:pt>
                <c:pt idx="68">
                  <c:v>42927.0</c:v>
                </c:pt>
                <c:pt idx="69">
                  <c:v>42928.0</c:v>
                </c:pt>
                <c:pt idx="70">
                  <c:v>42929.0</c:v>
                </c:pt>
                <c:pt idx="71">
                  <c:v>42930.0</c:v>
                </c:pt>
                <c:pt idx="72">
                  <c:v>42933.0</c:v>
                </c:pt>
                <c:pt idx="73">
                  <c:v>42934.0</c:v>
                </c:pt>
                <c:pt idx="74">
                  <c:v>42935.0</c:v>
                </c:pt>
                <c:pt idx="75">
                  <c:v>42936.0</c:v>
                </c:pt>
                <c:pt idx="76">
                  <c:v>42937.0</c:v>
                </c:pt>
                <c:pt idx="77">
                  <c:v>42940.0</c:v>
                </c:pt>
                <c:pt idx="78">
                  <c:v>42941.0</c:v>
                </c:pt>
                <c:pt idx="79">
                  <c:v>42942.0</c:v>
                </c:pt>
                <c:pt idx="80">
                  <c:v>42943.0</c:v>
                </c:pt>
                <c:pt idx="81">
                  <c:v>42944.0</c:v>
                </c:pt>
                <c:pt idx="82">
                  <c:v>42947.0</c:v>
                </c:pt>
                <c:pt idx="83">
                  <c:v>42948.0</c:v>
                </c:pt>
                <c:pt idx="84">
                  <c:v>42949.0</c:v>
                </c:pt>
                <c:pt idx="85">
                  <c:v>42950.0</c:v>
                </c:pt>
                <c:pt idx="86">
                  <c:v>42951.0</c:v>
                </c:pt>
                <c:pt idx="87">
                  <c:v>42954.0</c:v>
                </c:pt>
                <c:pt idx="88">
                  <c:v>42955.0</c:v>
                </c:pt>
                <c:pt idx="89">
                  <c:v>42956.0</c:v>
                </c:pt>
                <c:pt idx="90">
                  <c:v>42957.0</c:v>
                </c:pt>
                <c:pt idx="91">
                  <c:v>42958.0</c:v>
                </c:pt>
                <c:pt idx="92">
                  <c:v>42961.0</c:v>
                </c:pt>
                <c:pt idx="93">
                  <c:v>42962.0</c:v>
                </c:pt>
                <c:pt idx="94">
                  <c:v>42963.0</c:v>
                </c:pt>
                <c:pt idx="95">
                  <c:v>42964.0</c:v>
                </c:pt>
                <c:pt idx="96">
                  <c:v>42965.0</c:v>
                </c:pt>
                <c:pt idx="97">
                  <c:v>42968.0</c:v>
                </c:pt>
                <c:pt idx="98">
                  <c:v>42969.0</c:v>
                </c:pt>
                <c:pt idx="99">
                  <c:v>42970.0</c:v>
                </c:pt>
                <c:pt idx="100">
                  <c:v>42971.0</c:v>
                </c:pt>
                <c:pt idx="101">
                  <c:v>42972.0</c:v>
                </c:pt>
                <c:pt idx="102">
                  <c:v>42975.0</c:v>
                </c:pt>
                <c:pt idx="103">
                  <c:v>42976.0</c:v>
                </c:pt>
                <c:pt idx="104">
                  <c:v>42977.0</c:v>
                </c:pt>
                <c:pt idx="105">
                  <c:v>42978.0</c:v>
                </c:pt>
                <c:pt idx="106">
                  <c:v>42979.0</c:v>
                </c:pt>
                <c:pt idx="107">
                  <c:v>42982.0</c:v>
                </c:pt>
                <c:pt idx="108">
                  <c:v>42983.0</c:v>
                </c:pt>
                <c:pt idx="109">
                  <c:v>42984.0</c:v>
                </c:pt>
                <c:pt idx="110">
                  <c:v>42985.0</c:v>
                </c:pt>
                <c:pt idx="111">
                  <c:v>42986.0</c:v>
                </c:pt>
                <c:pt idx="112">
                  <c:v>42989.0</c:v>
                </c:pt>
                <c:pt idx="113">
                  <c:v>42990.0</c:v>
                </c:pt>
                <c:pt idx="114">
                  <c:v>42991.0</c:v>
                </c:pt>
                <c:pt idx="115">
                  <c:v>42992.0</c:v>
                </c:pt>
                <c:pt idx="116">
                  <c:v>42993.0</c:v>
                </c:pt>
                <c:pt idx="117">
                  <c:v>42996.0</c:v>
                </c:pt>
                <c:pt idx="118">
                  <c:v>42997.0</c:v>
                </c:pt>
                <c:pt idx="119">
                  <c:v>42998.0</c:v>
                </c:pt>
                <c:pt idx="120">
                  <c:v>42999.0</c:v>
                </c:pt>
                <c:pt idx="121">
                  <c:v>43000.0</c:v>
                </c:pt>
                <c:pt idx="122">
                  <c:v>43003.0</c:v>
                </c:pt>
                <c:pt idx="123">
                  <c:v>43004.0</c:v>
                </c:pt>
                <c:pt idx="124">
                  <c:v>43005.0</c:v>
                </c:pt>
                <c:pt idx="125">
                  <c:v>43006.0</c:v>
                </c:pt>
                <c:pt idx="126">
                  <c:v>43007.0</c:v>
                </c:pt>
                <c:pt idx="127">
                  <c:v>43010.0</c:v>
                </c:pt>
                <c:pt idx="128">
                  <c:v>43011.0</c:v>
                </c:pt>
                <c:pt idx="129">
                  <c:v>43012.0</c:v>
                </c:pt>
                <c:pt idx="130">
                  <c:v>43013.0</c:v>
                </c:pt>
                <c:pt idx="131">
                  <c:v>43014.0</c:v>
                </c:pt>
                <c:pt idx="132">
                  <c:v>43017.0</c:v>
                </c:pt>
                <c:pt idx="133">
                  <c:v>43018.0</c:v>
                </c:pt>
                <c:pt idx="134">
                  <c:v>43019.0</c:v>
                </c:pt>
                <c:pt idx="135">
                  <c:v>43020.0</c:v>
                </c:pt>
                <c:pt idx="136">
                  <c:v>43021.0</c:v>
                </c:pt>
                <c:pt idx="137">
                  <c:v>43024.0</c:v>
                </c:pt>
                <c:pt idx="138">
                  <c:v>43025.0</c:v>
                </c:pt>
                <c:pt idx="139">
                  <c:v>43026.0</c:v>
                </c:pt>
                <c:pt idx="140">
                  <c:v>43027.0</c:v>
                </c:pt>
                <c:pt idx="141">
                  <c:v>43028.0</c:v>
                </c:pt>
                <c:pt idx="142">
                  <c:v>43031.0</c:v>
                </c:pt>
                <c:pt idx="143">
                  <c:v>43032.0</c:v>
                </c:pt>
                <c:pt idx="144">
                  <c:v>43033.0</c:v>
                </c:pt>
                <c:pt idx="145">
                  <c:v>43034.0</c:v>
                </c:pt>
                <c:pt idx="146">
                  <c:v>43035.0</c:v>
                </c:pt>
                <c:pt idx="147">
                  <c:v>43038.0</c:v>
                </c:pt>
                <c:pt idx="148">
                  <c:v>43039.0</c:v>
                </c:pt>
                <c:pt idx="149">
                  <c:v>43040.0</c:v>
                </c:pt>
                <c:pt idx="150">
                  <c:v>43041.0</c:v>
                </c:pt>
                <c:pt idx="151">
                  <c:v>43042.0</c:v>
                </c:pt>
                <c:pt idx="152">
                  <c:v>43045.0</c:v>
                </c:pt>
                <c:pt idx="153">
                  <c:v>43046.0</c:v>
                </c:pt>
                <c:pt idx="154">
                  <c:v>43047.0</c:v>
                </c:pt>
                <c:pt idx="155">
                  <c:v>43048.0</c:v>
                </c:pt>
                <c:pt idx="156">
                  <c:v>43049.0</c:v>
                </c:pt>
                <c:pt idx="157">
                  <c:v>43052.0</c:v>
                </c:pt>
                <c:pt idx="158">
                  <c:v>43053.0</c:v>
                </c:pt>
                <c:pt idx="159">
                  <c:v>43054.0</c:v>
                </c:pt>
                <c:pt idx="160">
                  <c:v>43055.0</c:v>
                </c:pt>
                <c:pt idx="161">
                  <c:v>43056.0</c:v>
                </c:pt>
                <c:pt idx="162">
                  <c:v>43059.0</c:v>
                </c:pt>
                <c:pt idx="163">
                  <c:v>43060.0</c:v>
                </c:pt>
                <c:pt idx="164">
                  <c:v>43061.0</c:v>
                </c:pt>
                <c:pt idx="165">
                  <c:v>43062.0</c:v>
                </c:pt>
                <c:pt idx="166">
                  <c:v>43063.0</c:v>
                </c:pt>
                <c:pt idx="167">
                  <c:v>43066.0</c:v>
                </c:pt>
                <c:pt idx="168">
                  <c:v>43067.0</c:v>
                </c:pt>
                <c:pt idx="169">
                  <c:v>43068.0</c:v>
                </c:pt>
                <c:pt idx="170">
                  <c:v>43069.0</c:v>
                </c:pt>
                <c:pt idx="171">
                  <c:v>43070.0</c:v>
                </c:pt>
                <c:pt idx="172">
                  <c:v>43073.0</c:v>
                </c:pt>
                <c:pt idx="173">
                  <c:v>43074.0</c:v>
                </c:pt>
                <c:pt idx="174">
                  <c:v>43075.0</c:v>
                </c:pt>
                <c:pt idx="175">
                  <c:v>43076.0</c:v>
                </c:pt>
                <c:pt idx="176">
                  <c:v>43077.0</c:v>
                </c:pt>
                <c:pt idx="177">
                  <c:v>43080.0</c:v>
                </c:pt>
                <c:pt idx="178">
                  <c:v>43081.0</c:v>
                </c:pt>
                <c:pt idx="179">
                  <c:v>43082.0</c:v>
                </c:pt>
                <c:pt idx="180">
                  <c:v>43083.0</c:v>
                </c:pt>
                <c:pt idx="181">
                  <c:v>43084.0</c:v>
                </c:pt>
                <c:pt idx="182">
                  <c:v>43087.0</c:v>
                </c:pt>
                <c:pt idx="183">
                  <c:v>43088.0</c:v>
                </c:pt>
                <c:pt idx="184">
                  <c:v>43089.0</c:v>
                </c:pt>
                <c:pt idx="185">
                  <c:v>43090.0</c:v>
                </c:pt>
                <c:pt idx="186">
                  <c:v>43091.0</c:v>
                </c:pt>
                <c:pt idx="187">
                  <c:v>43094.0</c:v>
                </c:pt>
                <c:pt idx="188">
                  <c:v>43095.0</c:v>
                </c:pt>
                <c:pt idx="189">
                  <c:v>43096.0</c:v>
                </c:pt>
                <c:pt idx="190">
                  <c:v>43097.0</c:v>
                </c:pt>
                <c:pt idx="191">
                  <c:v>43098.0</c:v>
                </c:pt>
                <c:pt idx="192">
                  <c:v>43101.0</c:v>
                </c:pt>
                <c:pt idx="193">
                  <c:v>43102.0</c:v>
                </c:pt>
                <c:pt idx="194">
                  <c:v>43103.0</c:v>
                </c:pt>
                <c:pt idx="195">
                  <c:v>43104.0</c:v>
                </c:pt>
                <c:pt idx="196">
                  <c:v>43105.0</c:v>
                </c:pt>
                <c:pt idx="197">
                  <c:v>43108.0</c:v>
                </c:pt>
                <c:pt idx="198">
                  <c:v>43109.0</c:v>
                </c:pt>
                <c:pt idx="199">
                  <c:v>43110.0</c:v>
                </c:pt>
                <c:pt idx="200">
                  <c:v>43111.0</c:v>
                </c:pt>
                <c:pt idx="201">
                  <c:v>43112.0</c:v>
                </c:pt>
                <c:pt idx="202">
                  <c:v>43115.0</c:v>
                </c:pt>
                <c:pt idx="203">
                  <c:v>43116.0</c:v>
                </c:pt>
                <c:pt idx="204">
                  <c:v>43117.0</c:v>
                </c:pt>
                <c:pt idx="205">
                  <c:v>43118.0</c:v>
                </c:pt>
                <c:pt idx="206">
                  <c:v>43119.0</c:v>
                </c:pt>
                <c:pt idx="207">
                  <c:v>43122.0</c:v>
                </c:pt>
                <c:pt idx="208">
                  <c:v>43123.0</c:v>
                </c:pt>
                <c:pt idx="209">
                  <c:v>43124.0</c:v>
                </c:pt>
                <c:pt idx="210">
                  <c:v>43125.0</c:v>
                </c:pt>
                <c:pt idx="211">
                  <c:v>43126.0</c:v>
                </c:pt>
                <c:pt idx="212">
                  <c:v>43129.0</c:v>
                </c:pt>
                <c:pt idx="213">
                  <c:v>43130.0</c:v>
                </c:pt>
                <c:pt idx="214">
                  <c:v>43131.0</c:v>
                </c:pt>
                <c:pt idx="215">
                  <c:v>43132.0</c:v>
                </c:pt>
                <c:pt idx="216">
                  <c:v>43133.0</c:v>
                </c:pt>
                <c:pt idx="217">
                  <c:v>43136.0</c:v>
                </c:pt>
                <c:pt idx="218">
                  <c:v>43137.0</c:v>
                </c:pt>
                <c:pt idx="219">
                  <c:v>43138.0</c:v>
                </c:pt>
                <c:pt idx="220">
                  <c:v>43139.0</c:v>
                </c:pt>
                <c:pt idx="221">
                  <c:v>43140.0</c:v>
                </c:pt>
                <c:pt idx="222">
                  <c:v>43143.0</c:v>
                </c:pt>
                <c:pt idx="223">
                  <c:v>43144.0</c:v>
                </c:pt>
                <c:pt idx="224">
                  <c:v>43145.0</c:v>
                </c:pt>
                <c:pt idx="225">
                  <c:v>43146.0</c:v>
                </c:pt>
                <c:pt idx="226">
                  <c:v>43147.0</c:v>
                </c:pt>
                <c:pt idx="227">
                  <c:v>43150.0</c:v>
                </c:pt>
                <c:pt idx="228">
                  <c:v>43151.0</c:v>
                </c:pt>
                <c:pt idx="229">
                  <c:v>43152.0</c:v>
                </c:pt>
                <c:pt idx="230">
                  <c:v>43153.0</c:v>
                </c:pt>
                <c:pt idx="231">
                  <c:v>43154.0</c:v>
                </c:pt>
                <c:pt idx="232">
                  <c:v>43157.0</c:v>
                </c:pt>
                <c:pt idx="233">
                  <c:v>43158.0</c:v>
                </c:pt>
                <c:pt idx="234">
                  <c:v>43159.0</c:v>
                </c:pt>
                <c:pt idx="235">
                  <c:v>43160.0</c:v>
                </c:pt>
                <c:pt idx="236">
                  <c:v>43161.0</c:v>
                </c:pt>
                <c:pt idx="237">
                  <c:v>43164.0</c:v>
                </c:pt>
                <c:pt idx="238">
                  <c:v>43165.0</c:v>
                </c:pt>
                <c:pt idx="239">
                  <c:v>43166.0</c:v>
                </c:pt>
                <c:pt idx="240">
                  <c:v>43167.0</c:v>
                </c:pt>
                <c:pt idx="241">
                  <c:v>43168.0</c:v>
                </c:pt>
                <c:pt idx="242">
                  <c:v>43171.0</c:v>
                </c:pt>
                <c:pt idx="243">
                  <c:v>43172.0</c:v>
                </c:pt>
                <c:pt idx="244">
                  <c:v>43173.0</c:v>
                </c:pt>
                <c:pt idx="245">
                  <c:v>43174.0</c:v>
                </c:pt>
                <c:pt idx="246">
                  <c:v>43175.0</c:v>
                </c:pt>
                <c:pt idx="247">
                  <c:v>43178.0</c:v>
                </c:pt>
                <c:pt idx="248">
                  <c:v>43179.0</c:v>
                </c:pt>
                <c:pt idx="249">
                  <c:v>43180.0</c:v>
                </c:pt>
                <c:pt idx="250">
                  <c:v>43181.0</c:v>
                </c:pt>
                <c:pt idx="251">
                  <c:v>43182.0</c:v>
                </c:pt>
                <c:pt idx="252">
                  <c:v>43185.0</c:v>
                </c:pt>
                <c:pt idx="253">
                  <c:v>43186.0</c:v>
                </c:pt>
                <c:pt idx="254">
                  <c:v>43187.0</c:v>
                </c:pt>
                <c:pt idx="255">
                  <c:v>43188.0</c:v>
                </c:pt>
                <c:pt idx="256">
                  <c:v>43189.0</c:v>
                </c:pt>
                <c:pt idx="257">
                  <c:v>43192.0</c:v>
                </c:pt>
                <c:pt idx="258">
                  <c:v>43193.0</c:v>
                </c:pt>
                <c:pt idx="259">
                  <c:v>43194.0</c:v>
                </c:pt>
                <c:pt idx="260">
                  <c:v>43195.0</c:v>
                </c:pt>
              </c:numCache>
            </c:numRef>
          </c:cat>
          <c:val>
            <c:numRef>
              <c:f>Sheet3!$M$3:$M$297</c:f>
              <c:numCache>
                <c:formatCode>#,##0;\(#,##0\);\-</c:formatCode>
                <c:ptCount val="295"/>
                <c:pt idx="0">
                  <c:v>4.400668</c:v>
                </c:pt>
                <c:pt idx="1">
                  <c:v>1.74779</c:v>
                </c:pt>
                <c:pt idx="2">
                  <c:v>1.08838</c:v>
                </c:pt>
                <c:pt idx="3">
                  <c:v>0.681278</c:v>
                </c:pt>
                <c:pt idx="4">
                  <c:v>1.263933</c:v>
                </c:pt>
                <c:pt idx="5">
                  <c:v>0.460563</c:v>
                </c:pt>
                <c:pt idx="6">
                  <c:v>0.0</c:v>
                </c:pt>
                <c:pt idx="7">
                  <c:v>0.0</c:v>
                </c:pt>
                <c:pt idx="8">
                  <c:v>0.248478</c:v>
                </c:pt>
                <c:pt idx="9">
                  <c:v>1.615697</c:v>
                </c:pt>
                <c:pt idx="10">
                  <c:v>0.8061</c:v>
                </c:pt>
                <c:pt idx="11">
                  <c:v>1.061339</c:v>
                </c:pt>
                <c:pt idx="12">
                  <c:v>0.532259</c:v>
                </c:pt>
                <c:pt idx="13">
                  <c:v>0.0</c:v>
                </c:pt>
                <c:pt idx="14">
                  <c:v>0.671132</c:v>
                </c:pt>
                <c:pt idx="15">
                  <c:v>0.927703</c:v>
                </c:pt>
                <c:pt idx="16">
                  <c:v>0.259996</c:v>
                </c:pt>
                <c:pt idx="17">
                  <c:v>0.281131</c:v>
                </c:pt>
                <c:pt idx="18">
                  <c:v>0.245168</c:v>
                </c:pt>
                <c:pt idx="19">
                  <c:v>1.554766</c:v>
                </c:pt>
                <c:pt idx="20">
                  <c:v>1.058295</c:v>
                </c:pt>
                <c:pt idx="21">
                  <c:v>0.440225</c:v>
                </c:pt>
                <c:pt idx="22">
                  <c:v>0.635491</c:v>
                </c:pt>
                <c:pt idx="23">
                  <c:v>0.494102</c:v>
                </c:pt>
                <c:pt idx="24">
                  <c:v>0.245693</c:v>
                </c:pt>
                <c:pt idx="25">
                  <c:v>0.322792</c:v>
                </c:pt>
                <c:pt idx="26">
                  <c:v>1.041478</c:v>
                </c:pt>
                <c:pt idx="27">
                  <c:v>1.642232</c:v>
                </c:pt>
                <c:pt idx="28">
                  <c:v>0.403034</c:v>
                </c:pt>
                <c:pt idx="29">
                  <c:v>1.764512</c:v>
                </c:pt>
                <c:pt idx="30">
                  <c:v>0.470354</c:v>
                </c:pt>
                <c:pt idx="31">
                  <c:v>0.430453</c:v>
                </c:pt>
                <c:pt idx="32">
                  <c:v>0.123257</c:v>
                </c:pt>
                <c:pt idx="33">
                  <c:v>0.228975</c:v>
                </c:pt>
                <c:pt idx="34">
                  <c:v>0.134292</c:v>
                </c:pt>
                <c:pt idx="35">
                  <c:v>0.146527</c:v>
                </c:pt>
                <c:pt idx="36">
                  <c:v>0.170012</c:v>
                </c:pt>
                <c:pt idx="37">
                  <c:v>0.133895</c:v>
                </c:pt>
                <c:pt idx="38">
                  <c:v>0.119631</c:v>
                </c:pt>
                <c:pt idx="39">
                  <c:v>0.081384</c:v>
                </c:pt>
                <c:pt idx="40">
                  <c:v>2.965162</c:v>
                </c:pt>
                <c:pt idx="41">
                  <c:v>0.035889</c:v>
                </c:pt>
                <c:pt idx="42">
                  <c:v>1.051276</c:v>
                </c:pt>
                <c:pt idx="43">
                  <c:v>0.143007</c:v>
                </c:pt>
                <c:pt idx="44">
                  <c:v>0.368287</c:v>
                </c:pt>
                <c:pt idx="45">
                  <c:v>0.435144</c:v>
                </c:pt>
                <c:pt idx="46">
                  <c:v>0.15496</c:v>
                </c:pt>
                <c:pt idx="47">
                  <c:v>0.0</c:v>
                </c:pt>
                <c:pt idx="48">
                  <c:v>1.269842</c:v>
                </c:pt>
                <c:pt idx="49">
                  <c:v>0.092105</c:v>
                </c:pt>
                <c:pt idx="50">
                  <c:v>0.230635</c:v>
                </c:pt>
                <c:pt idx="51">
                  <c:v>0.042263</c:v>
                </c:pt>
                <c:pt idx="52">
                  <c:v>0.114408</c:v>
                </c:pt>
                <c:pt idx="53">
                  <c:v>0.355</c:v>
                </c:pt>
                <c:pt idx="54">
                  <c:v>0.173879</c:v>
                </c:pt>
                <c:pt idx="55">
                  <c:v>0.273211</c:v>
                </c:pt>
                <c:pt idx="56">
                  <c:v>0.59278</c:v>
                </c:pt>
                <c:pt idx="57">
                  <c:v>0.364812</c:v>
                </c:pt>
                <c:pt idx="58">
                  <c:v>0.307062</c:v>
                </c:pt>
                <c:pt idx="59">
                  <c:v>0.508275</c:v>
                </c:pt>
                <c:pt idx="60">
                  <c:v>1.313323</c:v>
                </c:pt>
                <c:pt idx="61">
                  <c:v>0.386436</c:v>
                </c:pt>
                <c:pt idx="62">
                  <c:v>0.1</c:v>
                </c:pt>
                <c:pt idx="63">
                  <c:v>0.174809</c:v>
                </c:pt>
                <c:pt idx="64">
                  <c:v>0.173485</c:v>
                </c:pt>
                <c:pt idx="65">
                  <c:v>0.0</c:v>
                </c:pt>
                <c:pt idx="66">
                  <c:v>0.323708</c:v>
                </c:pt>
                <c:pt idx="67">
                  <c:v>0.341825</c:v>
                </c:pt>
                <c:pt idx="68">
                  <c:v>0.128933</c:v>
                </c:pt>
                <c:pt idx="69">
                  <c:v>0.712094</c:v>
                </c:pt>
                <c:pt idx="70">
                  <c:v>0.104281</c:v>
                </c:pt>
                <c:pt idx="71">
                  <c:v>0.399554</c:v>
                </c:pt>
                <c:pt idx="72">
                  <c:v>0.005</c:v>
                </c:pt>
                <c:pt idx="73">
                  <c:v>0.100259</c:v>
                </c:pt>
                <c:pt idx="74">
                  <c:v>0.354495</c:v>
                </c:pt>
                <c:pt idx="75">
                  <c:v>0.0</c:v>
                </c:pt>
                <c:pt idx="76">
                  <c:v>0.1773</c:v>
                </c:pt>
                <c:pt idx="77">
                  <c:v>0.16265</c:v>
                </c:pt>
                <c:pt idx="78">
                  <c:v>0.129186</c:v>
                </c:pt>
                <c:pt idx="79">
                  <c:v>0.101956</c:v>
                </c:pt>
                <c:pt idx="80">
                  <c:v>1.185237</c:v>
                </c:pt>
                <c:pt idx="81">
                  <c:v>0.0255</c:v>
                </c:pt>
                <c:pt idx="82">
                  <c:v>2.504055999999999</c:v>
                </c:pt>
                <c:pt idx="83">
                  <c:v>2.096686</c:v>
                </c:pt>
                <c:pt idx="84">
                  <c:v>0.332846</c:v>
                </c:pt>
                <c:pt idx="85">
                  <c:v>0.206932</c:v>
                </c:pt>
                <c:pt idx="86">
                  <c:v>0.516764</c:v>
                </c:pt>
                <c:pt idx="87">
                  <c:v>0.41</c:v>
                </c:pt>
                <c:pt idx="88">
                  <c:v>0.148464</c:v>
                </c:pt>
                <c:pt idx="89">
                  <c:v>0.097921</c:v>
                </c:pt>
                <c:pt idx="90">
                  <c:v>0.2628</c:v>
                </c:pt>
                <c:pt idx="91">
                  <c:v>0.054848</c:v>
                </c:pt>
                <c:pt idx="92">
                  <c:v>0.005</c:v>
                </c:pt>
                <c:pt idx="93">
                  <c:v>0.239181</c:v>
                </c:pt>
                <c:pt idx="94">
                  <c:v>1.141152</c:v>
                </c:pt>
                <c:pt idx="95">
                  <c:v>0.414256</c:v>
                </c:pt>
                <c:pt idx="96">
                  <c:v>0.266681</c:v>
                </c:pt>
                <c:pt idx="97">
                  <c:v>0.094638</c:v>
                </c:pt>
                <c:pt idx="98">
                  <c:v>0.341149</c:v>
                </c:pt>
                <c:pt idx="99">
                  <c:v>0.012249</c:v>
                </c:pt>
                <c:pt idx="100">
                  <c:v>0.373696</c:v>
                </c:pt>
                <c:pt idx="101">
                  <c:v>0.493284</c:v>
                </c:pt>
                <c:pt idx="102">
                  <c:v>0.186</c:v>
                </c:pt>
                <c:pt idx="103">
                  <c:v>0.532178</c:v>
                </c:pt>
                <c:pt idx="104">
                  <c:v>0.340067</c:v>
                </c:pt>
                <c:pt idx="105">
                  <c:v>0.282933</c:v>
                </c:pt>
                <c:pt idx="106">
                  <c:v>0.00423</c:v>
                </c:pt>
                <c:pt idx="107">
                  <c:v>0.284472</c:v>
                </c:pt>
                <c:pt idx="108">
                  <c:v>0.08145</c:v>
                </c:pt>
                <c:pt idx="109">
                  <c:v>0.115323</c:v>
                </c:pt>
                <c:pt idx="110">
                  <c:v>0.680847</c:v>
                </c:pt>
                <c:pt idx="111">
                  <c:v>0.108227</c:v>
                </c:pt>
                <c:pt idx="112">
                  <c:v>0.10572</c:v>
                </c:pt>
                <c:pt idx="113">
                  <c:v>0.051747</c:v>
                </c:pt>
                <c:pt idx="114">
                  <c:v>0.143139</c:v>
                </c:pt>
                <c:pt idx="115">
                  <c:v>0.178737</c:v>
                </c:pt>
                <c:pt idx="116">
                  <c:v>0.21</c:v>
                </c:pt>
                <c:pt idx="117">
                  <c:v>0.136017</c:v>
                </c:pt>
                <c:pt idx="118">
                  <c:v>0.438908</c:v>
                </c:pt>
                <c:pt idx="119">
                  <c:v>1.265032</c:v>
                </c:pt>
                <c:pt idx="120">
                  <c:v>0.137708</c:v>
                </c:pt>
                <c:pt idx="121">
                  <c:v>1.333792</c:v>
                </c:pt>
                <c:pt idx="122">
                  <c:v>0.095254</c:v>
                </c:pt>
                <c:pt idx="123">
                  <c:v>2.042749</c:v>
                </c:pt>
                <c:pt idx="124">
                  <c:v>1.663388</c:v>
                </c:pt>
                <c:pt idx="125">
                  <c:v>0.659237</c:v>
                </c:pt>
                <c:pt idx="126">
                  <c:v>0.324642</c:v>
                </c:pt>
                <c:pt idx="127">
                  <c:v>0.217546</c:v>
                </c:pt>
                <c:pt idx="128">
                  <c:v>0.181316</c:v>
                </c:pt>
                <c:pt idx="129">
                  <c:v>0.840193</c:v>
                </c:pt>
                <c:pt idx="130">
                  <c:v>1.484056</c:v>
                </c:pt>
                <c:pt idx="131">
                  <c:v>0.028209</c:v>
                </c:pt>
                <c:pt idx="132">
                  <c:v>0.671993</c:v>
                </c:pt>
                <c:pt idx="133">
                  <c:v>0.67373</c:v>
                </c:pt>
                <c:pt idx="134">
                  <c:v>1.445729</c:v>
                </c:pt>
                <c:pt idx="135">
                  <c:v>1.438346</c:v>
                </c:pt>
                <c:pt idx="136">
                  <c:v>0.33939</c:v>
                </c:pt>
                <c:pt idx="137">
                  <c:v>1.738473</c:v>
                </c:pt>
                <c:pt idx="138">
                  <c:v>2.102349999999999</c:v>
                </c:pt>
                <c:pt idx="139">
                  <c:v>3.619565</c:v>
                </c:pt>
                <c:pt idx="140">
                  <c:v>3.966188</c:v>
                </c:pt>
                <c:pt idx="141">
                  <c:v>3.248937</c:v>
                </c:pt>
                <c:pt idx="142">
                  <c:v>7.782757</c:v>
                </c:pt>
                <c:pt idx="143">
                  <c:v>4.844057999999994</c:v>
                </c:pt>
                <c:pt idx="144">
                  <c:v>5.570477</c:v>
                </c:pt>
                <c:pt idx="145">
                  <c:v>0.671922</c:v>
                </c:pt>
                <c:pt idx="146">
                  <c:v>0.529098</c:v>
                </c:pt>
                <c:pt idx="147">
                  <c:v>0.357477</c:v>
                </c:pt>
                <c:pt idx="148">
                  <c:v>2.405308999999999</c:v>
                </c:pt>
                <c:pt idx="149">
                  <c:v>0.939568</c:v>
                </c:pt>
                <c:pt idx="150">
                  <c:v>0.121125</c:v>
                </c:pt>
                <c:pt idx="151">
                  <c:v>0.900461</c:v>
                </c:pt>
                <c:pt idx="152">
                  <c:v>1.365365</c:v>
                </c:pt>
                <c:pt idx="153">
                  <c:v>0.673702</c:v>
                </c:pt>
                <c:pt idx="154">
                  <c:v>1.390654</c:v>
                </c:pt>
                <c:pt idx="155">
                  <c:v>0.381995</c:v>
                </c:pt>
                <c:pt idx="156">
                  <c:v>0.294805</c:v>
                </c:pt>
                <c:pt idx="157">
                  <c:v>0.619483</c:v>
                </c:pt>
                <c:pt idx="158">
                  <c:v>0.810852</c:v>
                </c:pt>
                <c:pt idx="159">
                  <c:v>0.498149</c:v>
                </c:pt>
                <c:pt idx="160">
                  <c:v>0.825038</c:v>
                </c:pt>
                <c:pt idx="161">
                  <c:v>0.688682</c:v>
                </c:pt>
                <c:pt idx="162">
                  <c:v>0.28191</c:v>
                </c:pt>
                <c:pt idx="163">
                  <c:v>0.335492</c:v>
                </c:pt>
                <c:pt idx="164">
                  <c:v>0.206321</c:v>
                </c:pt>
                <c:pt idx="165">
                  <c:v>1.090132</c:v>
                </c:pt>
                <c:pt idx="166">
                  <c:v>8.788998999999998</c:v>
                </c:pt>
                <c:pt idx="167">
                  <c:v>2.46534</c:v>
                </c:pt>
                <c:pt idx="168">
                  <c:v>0.989414</c:v>
                </c:pt>
                <c:pt idx="169">
                  <c:v>0.742674</c:v>
                </c:pt>
                <c:pt idx="170">
                  <c:v>1.531256</c:v>
                </c:pt>
                <c:pt idx="171">
                  <c:v>6.946666</c:v>
                </c:pt>
                <c:pt idx="172">
                  <c:v>3.544272</c:v>
                </c:pt>
                <c:pt idx="173">
                  <c:v>1.896768</c:v>
                </c:pt>
                <c:pt idx="174">
                  <c:v>1.314993</c:v>
                </c:pt>
                <c:pt idx="175">
                  <c:v>0.5345</c:v>
                </c:pt>
                <c:pt idx="176">
                  <c:v>0.158429</c:v>
                </c:pt>
                <c:pt idx="177">
                  <c:v>0.77242</c:v>
                </c:pt>
                <c:pt idx="178">
                  <c:v>0.892857</c:v>
                </c:pt>
                <c:pt idx="179">
                  <c:v>1.275101</c:v>
                </c:pt>
                <c:pt idx="180">
                  <c:v>0.390717</c:v>
                </c:pt>
                <c:pt idx="181">
                  <c:v>0.107721</c:v>
                </c:pt>
                <c:pt idx="182">
                  <c:v>0.803223</c:v>
                </c:pt>
                <c:pt idx="183">
                  <c:v>0.800415</c:v>
                </c:pt>
                <c:pt idx="184">
                  <c:v>0.622342</c:v>
                </c:pt>
                <c:pt idx="185">
                  <c:v>2.145711</c:v>
                </c:pt>
                <c:pt idx="186">
                  <c:v>1.040935</c:v>
                </c:pt>
                <c:pt idx="187">
                  <c:v>0.0</c:v>
                </c:pt>
                <c:pt idx="188">
                  <c:v>0.0</c:v>
                </c:pt>
                <c:pt idx="189">
                  <c:v>0.784193</c:v>
                </c:pt>
                <c:pt idx="190">
                  <c:v>0.399418</c:v>
                </c:pt>
                <c:pt idx="191">
                  <c:v>0.360384</c:v>
                </c:pt>
                <c:pt idx="192">
                  <c:v>0.0</c:v>
                </c:pt>
                <c:pt idx="193">
                  <c:v>0.510983</c:v>
                </c:pt>
                <c:pt idx="194">
                  <c:v>0.030961</c:v>
                </c:pt>
                <c:pt idx="195">
                  <c:v>0.712077</c:v>
                </c:pt>
                <c:pt idx="196">
                  <c:v>1.096391</c:v>
                </c:pt>
                <c:pt idx="197">
                  <c:v>0.28173</c:v>
                </c:pt>
                <c:pt idx="198">
                  <c:v>0.575866</c:v>
                </c:pt>
                <c:pt idx="199">
                  <c:v>0.697504</c:v>
                </c:pt>
                <c:pt idx="200">
                  <c:v>0.236303</c:v>
                </c:pt>
                <c:pt idx="201">
                  <c:v>0.166547</c:v>
                </c:pt>
                <c:pt idx="202">
                  <c:v>0.632199</c:v>
                </c:pt>
                <c:pt idx="203">
                  <c:v>0.153897</c:v>
                </c:pt>
                <c:pt idx="204">
                  <c:v>0.0</c:v>
                </c:pt>
                <c:pt idx="205">
                  <c:v>0.169547</c:v>
                </c:pt>
                <c:pt idx="206">
                  <c:v>0.831717</c:v>
                </c:pt>
                <c:pt idx="207">
                  <c:v>0.032832</c:v>
                </c:pt>
                <c:pt idx="208">
                  <c:v>0.374903</c:v>
                </c:pt>
                <c:pt idx="209">
                  <c:v>0.243721</c:v>
                </c:pt>
                <c:pt idx="210">
                  <c:v>0.18479</c:v>
                </c:pt>
                <c:pt idx="211">
                  <c:v>0.0</c:v>
                </c:pt>
                <c:pt idx="212">
                  <c:v>0.971335</c:v>
                </c:pt>
                <c:pt idx="213">
                  <c:v>0.263824</c:v>
                </c:pt>
                <c:pt idx="214">
                  <c:v>5.725254999999994</c:v>
                </c:pt>
                <c:pt idx="215">
                  <c:v>2.073875999999998</c:v>
                </c:pt>
                <c:pt idx="216">
                  <c:v>0.89585</c:v>
                </c:pt>
                <c:pt idx="217">
                  <c:v>3.263279</c:v>
                </c:pt>
                <c:pt idx="218">
                  <c:v>3.728717</c:v>
                </c:pt>
                <c:pt idx="219">
                  <c:v>0.906455</c:v>
                </c:pt>
                <c:pt idx="220">
                  <c:v>1.090697</c:v>
                </c:pt>
                <c:pt idx="221">
                  <c:v>2.128396</c:v>
                </c:pt>
                <c:pt idx="222">
                  <c:v>2.000858</c:v>
                </c:pt>
                <c:pt idx="223">
                  <c:v>0.576173</c:v>
                </c:pt>
                <c:pt idx="224">
                  <c:v>0.506402</c:v>
                </c:pt>
                <c:pt idx="225">
                  <c:v>0.140725</c:v>
                </c:pt>
                <c:pt idx="226">
                  <c:v>0.520583</c:v>
                </c:pt>
                <c:pt idx="227">
                  <c:v>0.731045</c:v>
                </c:pt>
                <c:pt idx="228">
                  <c:v>0.673886</c:v>
                </c:pt>
                <c:pt idx="229">
                  <c:v>0.358457</c:v>
                </c:pt>
                <c:pt idx="230">
                  <c:v>1.125812</c:v>
                </c:pt>
                <c:pt idx="231">
                  <c:v>2.880072999999998</c:v>
                </c:pt>
                <c:pt idx="232">
                  <c:v>0.844831</c:v>
                </c:pt>
                <c:pt idx="233">
                  <c:v>3.025929</c:v>
                </c:pt>
                <c:pt idx="234">
                  <c:v>4.422309</c:v>
                </c:pt>
                <c:pt idx="235">
                  <c:v>1.266235</c:v>
                </c:pt>
                <c:pt idx="236">
                  <c:v>1.818387</c:v>
                </c:pt>
                <c:pt idx="237">
                  <c:v>0.673523</c:v>
                </c:pt>
                <c:pt idx="238">
                  <c:v>0.360239</c:v>
                </c:pt>
                <c:pt idx="239">
                  <c:v>0.32266</c:v>
                </c:pt>
                <c:pt idx="240">
                  <c:v>1.015886</c:v>
                </c:pt>
                <c:pt idx="241">
                  <c:v>0.548987</c:v>
                </c:pt>
                <c:pt idx="242">
                  <c:v>0.353706</c:v>
                </c:pt>
                <c:pt idx="243">
                  <c:v>1.294273</c:v>
                </c:pt>
                <c:pt idx="244">
                  <c:v>0.328823</c:v>
                </c:pt>
                <c:pt idx="245">
                  <c:v>0.05</c:v>
                </c:pt>
                <c:pt idx="246">
                  <c:v>0.525947</c:v>
                </c:pt>
                <c:pt idx="247">
                  <c:v>1.31804</c:v>
                </c:pt>
                <c:pt idx="248">
                  <c:v>0.813844</c:v>
                </c:pt>
                <c:pt idx="249">
                  <c:v>0.0</c:v>
                </c:pt>
                <c:pt idx="250">
                  <c:v>2.380784</c:v>
                </c:pt>
                <c:pt idx="251">
                  <c:v>0.75175</c:v>
                </c:pt>
                <c:pt idx="252">
                  <c:v>1.124308</c:v>
                </c:pt>
                <c:pt idx="253">
                  <c:v>1.307223</c:v>
                </c:pt>
                <c:pt idx="254">
                  <c:v>1.466063</c:v>
                </c:pt>
                <c:pt idx="255">
                  <c:v>0.508574</c:v>
                </c:pt>
                <c:pt idx="256">
                  <c:v>0.0</c:v>
                </c:pt>
                <c:pt idx="257">
                  <c:v>0.0</c:v>
                </c:pt>
                <c:pt idx="258">
                  <c:v>3.045288999999999</c:v>
                </c:pt>
                <c:pt idx="259">
                  <c:v>0.473448</c:v>
                </c:pt>
                <c:pt idx="260">
                  <c:v>1.008293</c:v>
                </c:pt>
              </c:numCache>
            </c:numRef>
          </c:val>
          <c:extLst xmlns:c16r2="http://schemas.microsoft.com/office/drawing/2015/06/chart">
            <c:ext xmlns:c16="http://schemas.microsoft.com/office/drawing/2014/chart" uri="{C3380CC4-5D6E-409C-BE32-E72D297353CC}">
              <c16:uniqueId val="{00000000-AB1B-4E14-BC8D-6ABAAC21F0F8}"/>
            </c:ext>
          </c:extLst>
        </c:ser>
        <c:dLbls>
          <c:showLegendKey val="0"/>
          <c:showVal val="0"/>
          <c:showCatName val="0"/>
          <c:showSerName val="0"/>
          <c:showPercent val="0"/>
          <c:showBubbleSize val="0"/>
        </c:dLbls>
        <c:gapWidth val="150"/>
        <c:axId val="2128529064"/>
        <c:axId val="2128546328"/>
      </c:barChart>
      <c:lineChart>
        <c:grouping val="standard"/>
        <c:varyColors val="0"/>
        <c:ser>
          <c:idx val="0"/>
          <c:order val="0"/>
          <c:tx>
            <c:strRef>
              <c:f>Sheet3!$K$2</c:f>
              <c:strCache>
                <c:ptCount val="1"/>
                <c:pt idx="0">
                  <c:v>OSL</c:v>
                </c:pt>
              </c:strCache>
            </c:strRef>
          </c:tx>
          <c:spPr>
            <a:ln w="28575" cap="rnd">
              <a:solidFill>
                <a:srgbClr val="404596"/>
              </a:solidFill>
              <a:round/>
            </a:ln>
            <a:effectLst/>
          </c:spPr>
          <c:marker>
            <c:symbol val="none"/>
          </c:marker>
          <c:cat>
            <c:numRef>
              <c:f>Sheet3!$J$3:$J$297</c:f>
              <c:numCache>
                <c:formatCode>d\-mmm\-yy</c:formatCode>
                <c:ptCount val="295"/>
                <c:pt idx="0">
                  <c:v>42831.0</c:v>
                </c:pt>
                <c:pt idx="1">
                  <c:v>42832.0</c:v>
                </c:pt>
                <c:pt idx="2">
                  <c:v>42835.0</c:v>
                </c:pt>
                <c:pt idx="3">
                  <c:v>42836.0</c:v>
                </c:pt>
                <c:pt idx="4">
                  <c:v>42837.0</c:v>
                </c:pt>
                <c:pt idx="5">
                  <c:v>42838.0</c:v>
                </c:pt>
                <c:pt idx="6">
                  <c:v>42839.0</c:v>
                </c:pt>
                <c:pt idx="7">
                  <c:v>42842.0</c:v>
                </c:pt>
                <c:pt idx="8">
                  <c:v>42843.0</c:v>
                </c:pt>
                <c:pt idx="9">
                  <c:v>42844.0</c:v>
                </c:pt>
                <c:pt idx="10">
                  <c:v>42845.0</c:v>
                </c:pt>
                <c:pt idx="11">
                  <c:v>42846.0</c:v>
                </c:pt>
                <c:pt idx="12">
                  <c:v>42849.0</c:v>
                </c:pt>
                <c:pt idx="13">
                  <c:v>42850.0</c:v>
                </c:pt>
                <c:pt idx="14">
                  <c:v>42851.0</c:v>
                </c:pt>
                <c:pt idx="15">
                  <c:v>42852.0</c:v>
                </c:pt>
                <c:pt idx="16">
                  <c:v>42853.0</c:v>
                </c:pt>
                <c:pt idx="17">
                  <c:v>42856.0</c:v>
                </c:pt>
                <c:pt idx="18">
                  <c:v>42857.0</c:v>
                </c:pt>
                <c:pt idx="19">
                  <c:v>42858.0</c:v>
                </c:pt>
                <c:pt idx="20">
                  <c:v>42859.0</c:v>
                </c:pt>
                <c:pt idx="21">
                  <c:v>42860.0</c:v>
                </c:pt>
                <c:pt idx="22">
                  <c:v>42863.0</c:v>
                </c:pt>
                <c:pt idx="23">
                  <c:v>42864.0</c:v>
                </c:pt>
                <c:pt idx="24">
                  <c:v>42865.0</c:v>
                </c:pt>
                <c:pt idx="25">
                  <c:v>42866.0</c:v>
                </c:pt>
                <c:pt idx="26">
                  <c:v>42867.0</c:v>
                </c:pt>
                <c:pt idx="27">
                  <c:v>42870.0</c:v>
                </c:pt>
                <c:pt idx="28">
                  <c:v>42871.0</c:v>
                </c:pt>
                <c:pt idx="29">
                  <c:v>42872.0</c:v>
                </c:pt>
                <c:pt idx="30">
                  <c:v>42873.0</c:v>
                </c:pt>
                <c:pt idx="31">
                  <c:v>42874.0</c:v>
                </c:pt>
                <c:pt idx="32">
                  <c:v>42877.0</c:v>
                </c:pt>
                <c:pt idx="33">
                  <c:v>42878.0</c:v>
                </c:pt>
                <c:pt idx="34">
                  <c:v>42879.0</c:v>
                </c:pt>
                <c:pt idx="35">
                  <c:v>42880.0</c:v>
                </c:pt>
                <c:pt idx="36">
                  <c:v>42881.0</c:v>
                </c:pt>
                <c:pt idx="37">
                  <c:v>42884.0</c:v>
                </c:pt>
                <c:pt idx="38">
                  <c:v>42885.0</c:v>
                </c:pt>
                <c:pt idx="39">
                  <c:v>42886.0</c:v>
                </c:pt>
                <c:pt idx="40">
                  <c:v>42887.0</c:v>
                </c:pt>
                <c:pt idx="41">
                  <c:v>42888.0</c:v>
                </c:pt>
                <c:pt idx="42">
                  <c:v>42891.0</c:v>
                </c:pt>
                <c:pt idx="43">
                  <c:v>42892.0</c:v>
                </c:pt>
                <c:pt idx="44">
                  <c:v>42893.0</c:v>
                </c:pt>
                <c:pt idx="45">
                  <c:v>42894.0</c:v>
                </c:pt>
                <c:pt idx="46">
                  <c:v>42895.0</c:v>
                </c:pt>
                <c:pt idx="47">
                  <c:v>42898.0</c:v>
                </c:pt>
                <c:pt idx="48">
                  <c:v>42899.0</c:v>
                </c:pt>
                <c:pt idx="49">
                  <c:v>42900.0</c:v>
                </c:pt>
                <c:pt idx="50">
                  <c:v>42901.0</c:v>
                </c:pt>
                <c:pt idx="51">
                  <c:v>42902.0</c:v>
                </c:pt>
                <c:pt idx="52">
                  <c:v>42905.0</c:v>
                </c:pt>
                <c:pt idx="53">
                  <c:v>42906.0</c:v>
                </c:pt>
                <c:pt idx="54">
                  <c:v>42907.0</c:v>
                </c:pt>
                <c:pt idx="55">
                  <c:v>42908.0</c:v>
                </c:pt>
                <c:pt idx="56">
                  <c:v>42909.0</c:v>
                </c:pt>
                <c:pt idx="57">
                  <c:v>42912.0</c:v>
                </c:pt>
                <c:pt idx="58">
                  <c:v>42913.0</c:v>
                </c:pt>
                <c:pt idx="59">
                  <c:v>42914.0</c:v>
                </c:pt>
                <c:pt idx="60">
                  <c:v>42915.0</c:v>
                </c:pt>
                <c:pt idx="61">
                  <c:v>42916.0</c:v>
                </c:pt>
                <c:pt idx="62">
                  <c:v>42919.0</c:v>
                </c:pt>
                <c:pt idx="63">
                  <c:v>42920.0</c:v>
                </c:pt>
                <c:pt idx="64">
                  <c:v>42921.0</c:v>
                </c:pt>
                <c:pt idx="65">
                  <c:v>42922.0</c:v>
                </c:pt>
                <c:pt idx="66">
                  <c:v>42923.0</c:v>
                </c:pt>
                <c:pt idx="67">
                  <c:v>42926.0</c:v>
                </c:pt>
                <c:pt idx="68">
                  <c:v>42927.0</c:v>
                </c:pt>
                <c:pt idx="69">
                  <c:v>42928.0</c:v>
                </c:pt>
                <c:pt idx="70">
                  <c:v>42929.0</c:v>
                </c:pt>
                <c:pt idx="71">
                  <c:v>42930.0</c:v>
                </c:pt>
                <c:pt idx="72">
                  <c:v>42933.0</c:v>
                </c:pt>
                <c:pt idx="73">
                  <c:v>42934.0</c:v>
                </c:pt>
                <c:pt idx="74">
                  <c:v>42935.0</c:v>
                </c:pt>
                <c:pt idx="75">
                  <c:v>42936.0</c:v>
                </c:pt>
                <c:pt idx="76">
                  <c:v>42937.0</c:v>
                </c:pt>
                <c:pt idx="77">
                  <c:v>42940.0</c:v>
                </c:pt>
                <c:pt idx="78">
                  <c:v>42941.0</c:v>
                </c:pt>
                <c:pt idx="79">
                  <c:v>42942.0</c:v>
                </c:pt>
                <c:pt idx="80">
                  <c:v>42943.0</c:v>
                </c:pt>
                <c:pt idx="81">
                  <c:v>42944.0</c:v>
                </c:pt>
                <c:pt idx="82">
                  <c:v>42947.0</c:v>
                </c:pt>
                <c:pt idx="83">
                  <c:v>42948.0</c:v>
                </c:pt>
                <c:pt idx="84">
                  <c:v>42949.0</c:v>
                </c:pt>
                <c:pt idx="85">
                  <c:v>42950.0</c:v>
                </c:pt>
                <c:pt idx="86">
                  <c:v>42951.0</c:v>
                </c:pt>
                <c:pt idx="87">
                  <c:v>42954.0</c:v>
                </c:pt>
                <c:pt idx="88">
                  <c:v>42955.0</c:v>
                </c:pt>
                <c:pt idx="89">
                  <c:v>42956.0</c:v>
                </c:pt>
                <c:pt idx="90">
                  <c:v>42957.0</c:v>
                </c:pt>
                <c:pt idx="91">
                  <c:v>42958.0</c:v>
                </c:pt>
                <c:pt idx="92">
                  <c:v>42961.0</c:v>
                </c:pt>
                <c:pt idx="93">
                  <c:v>42962.0</c:v>
                </c:pt>
                <c:pt idx="94">
                  <c:v>42963.0</c:v>
                </c:pt>
                <c:pt idx="95">
                  <c:v>42964.0</c:v>
                </c:pt>
                <c:pt idx="96">
                  <c:v>42965.0</c:v>
                </c:pt>
                <c:pt idx="97">
                  <c:v>42968.0</c:v>
                </c:pt>
                <c:pt idx="98">
                  <c:v>42969.0</c:v>
                </c:pt>
                <c:pt idx="99">
                  <c:v>42970.0</c:v>
                </c:pt>
                <c:pt idx="100">
                  <c:v>42971.0</c:v>
                </c:pt>
                <c:pt idx="101">
                  <c:v>42972.0</c:v>
                </c:pt>
                <c:pt idx="102">
                  <c:v>42975.0</c:v>
                </c:pt>
                <c:pt idx="103">
                  <c:v>42976.0</c:v>
                </c:pt>
                <c:pt idx="104">
                  <c:v>42977.0</c:v>
                </c:pt>
                <c:pt idx="105">
                  <c:v>42978.0</c:v>
                </c:pt>
                <c:pt idx="106">
                  <c:v>42979.0</c:v>
                </c:pt>
                <c:pt idx="107">
                  <c:v>42982.0</c:v>
                </c:pt>
                <c:pt idx="108">
                  <c:v>42983.0</c:v>
                </c:pt>
                <c:pt idx="109">
                  <c:v>42984.0</c:v>
                </c:pt>
                <c:pt idx="110">
                  <c:v>42985.0</c:v>
                </c:pt>
                <c:pt idx="111">
                  <c:v>42986.0</c:v>
                </c:pt>
                <c:pt idx="112">
                  <c:v>42989.0</c:v>
                </c:pt>
                <c:pt idx="113">
                  <c:v>42990.0</c:v>
                </c:pt>
                <c:pt idx="114">
                  <c:v>42991.0</c:v>
                </c:pt>
                <c:pt idx="115">
                  <c:v>42992.0</c:v>
                </c:pt>
                <c:pt idx="116">
                  <c:v>42993.0</c:v>
                </c:pt>
                <c:pt idx="117">
                  <c:v>42996.0</c:v>
                </c:pt>
                <c:pt idx="118">
                  <c:v>42997.0</c:v>
                </c:pt>
                <c:pt idx="119">
                  <c:v>42998.0</c:v>
                </c:pt>
                <c:pt idx="120">
                  <c:v>42999.0</c:v>
                </c:pt>
                <c:pt idx="121">
                  <c:v>43000.0</c:v>
                </c:pt>
                <c:pt idx="122">
                  <c:v>43003.0</c:v>
                </c:pt>
                <c:pt idx="123">
                  <c:v>43004.0</c:v>
                </c:pt>
                <c:pt idx="124">
                  <c:v>43005.0</c:v>
                </c:pt>
                <c:pt idx="125">
                  <c:v>43006.0</c:v>
                </c:pt>
                <c:pt idx="126">
                  <c:v>43007.0</c:v>
                </c:pt>
                <c:pt idx="127">
                  <c:v>43010.0</c:v>
                </c:pt>
                <c:pt idx="128">
                  <c:v>43011.0</c:v>
                </c:pt>
                <c:pt idx="129">
                  <c:v>43012.0</c:v>
                </c:pt>
                <c:pt idx="130">
                  <c:v>43013.0</c:v>
                </c:pt>
                <c:pt idx="131">
                  <c:v>43014.0</c:v>
                </c:pt>
                <c:pt idx="132">
                  <c:v>43017.0</c:v>
                </c:pt>
                <c:pt idx="133">
                  <c:v>43018.0</c:v>
                </c:pt>
                <c:pt idx="134">
                  <c:v>43019.0</c:v>
                </c:pt>
                <c:pt idx="135">
                  <c:v>43020.0</c:v>
                </c:pt>
                <c:pt idx="136">
                  <c:v>43021.0</c:v>
                </c:pt>
                <c:pt idx="137">
                  <c:v>43024.0</c:v>
                </c:pt>
                <c:pt idx="138">
                  <c:v>43025.0</c:v>
                </c:pt>
                <c:pt idx="139">
                  <c:v>43026.0</c:v>
                </c:pt>
                <c:pt idx="140">
                  <c:v>43027.0</c:v>
                </c:pt>
                <c:pt idx="141">
                  <c:v>43028.0</c:v>
                </c:pt>
                <c:pt idx="142">
                  <c:v>43031.0</c:v>
                </c:pt>
                <c:pt idx="143">
                  <c:v>43032.0</c:v>
                </c:pt>
                <c:pt idx="144">
                  <c:v>43033.0</c:v>
                </c:pt>
                <c:pt idx="145">
                  <c:v>43034.0</c:v>
                </c:pt>
                <c:pt idx="146">
                  <c:v>43035.0</c:v>
                </c:pt>
                <c:pt idx="147">
                  <c:v>43038.0</c:v>
                </c:pt>
                <c:pt idx="148">
                  <c:v>43039.0</c:v>
                </c:pt>
                <c:pt idx="149">
                  <c:v>43040.0</c:v>
                </c:pt>
                <c:pt idx="150">
                  <c:v>43041.0</c:v>
                </c:pt>
                <c:pt idx="151">
                  <c:v>43042.0</c:v>
                </c:pt>
                <c:pt idx="152">
                  <c:v>43045.0</c:v>
                </c:pt>
                <c:pt idx="153">
                  <c:v>43046.0</c:v>
                </c:pt>
                <c:pt idx="154">
                  <c:v>43047.0</c:v>
                </c:pt>
                <c:pt idx="155">
                  <c:v>43048.0</c:v>
                </c:pt>
                <c:pt idx="156">
                  <c:v>43049.0</c:v>
                </c:pt>
                <c:pt idx="157">
                  <c:v>43052.0</c:v>
                </c:pt>
                <c:pt idx="158">
                  <c:v>43053.0</c:v>
                </c:pt>
                <c:pt idx="159">
                  <c:v>43054.0</c:v>
                </c:pt>
                <c:pt idx="160">
                  <c:v>43055.0</c:v>
                </c:pt>
                <c:pt idx="161">
                  <c:v>43056.0</c:v>
                </c:pt>
                <c:pt idx="162">
                  <c:v>43059.0</c:v>
                </c:pt>
                <c:pt idx="163">
                  <c:v>43060.0</c:v>
                </c:pt>
                <c:pt idx="164">
                  <c:v>43061.0</c:v>
                </c:pt>
                <c:pt idx="165">
                  <c:v>43062.0</c:v>
                </c:pt>
                <c:pt idx="166">
                  <c:v>43063.0</c:v>
                </c:pt>
                <c:pt idx="167">
                  <c:v>43066.0</c:v>
                </c:pt>
                <c:pt idx="168">
                  <c:v>43067.0</c:v>
                </c:pt>
                <c:pt idx="169">
                  <c:v>43068.0</c:v>
                </c:pt>
                <c:pt idx="170">
                  <c:v>43069.0</c:v>
                </c:pt>
                <c:pt idx="171">
                  <c:v>43070.0</c:v>
                </c:pt>
                <c:pt idx="172">
                  <c:v>43073.0</c:v>
                </c:pt>
                <c:pt idx="173">
                  <c:v>43074.0</c:v>
                </c:pt>
                <c:pt idx="174">
                  <c:v>43075.0</c:v>
                </c:pt>
                <c:pt idx="175">
                  <c:v>43076.0</c:v>
                </c:pt>
                <c:pt idx="176">
                  <c:v>43077.0</c:v>
                </c:pt>
                <c:pt idx="177">
                  <c:v>43080.0</c:v>
                </c:pt>
                <c:pt idx="178">
                  <c:v>43081.0</c:v>
                </c:pt>
                <c:pt idx="179">
                  <c:v>43082.0</c:v>
                </c:pt>
                <c:pt idx="180">
                  <c:v>43083.0</c:v>
                </c:pt>
                <c:pt idx="181">
                  <c:v>43084.0</c:v>
                </c:pt>
                <c:pt idx="182">
                  <c:v>43087.0</c:v>
                </c:pt>
                <c:pt idx="183">
                  <c:v>43088.0</c:v>
                </c:pt>
                <c:pt idx="184">
                  <c:v>43089.0</c:v>
                </c:pt>
                <c:pt idx="185">
                  <c:v>43090.0</c:v>
                </c:pt>
                <c:pt idx="186">
                  <c:v>43091.0</c:v>
                </c:pt>
                <c:pt idx="187">
                  <c:v>43094.0</c:v>
                </c:pt>
                <c:pt idx="188">
                  <c:v>43095.0</c:v>
                </c:pt>
                <c:pt idx="189">
                  <c:v>43096.0</c:v>
                </c:pt>
                <c:pt idx="190">
                  <c:v>43097.0</c:v>
                </c:pt>
                <c:pt idx="191">
                  <c:v>43098.0</c:v>
                </c:pt>
                <c:pt idx="192">
                  <c:v>43101.0</c:v>
                </c:pt>
                <c:pt idx="193">
                  <c:v>43102.0</c:v>
                </c:pt>
                <c:pt idx="194">
                  <c:v>43103.0</c:v>
                </c:pt>
                <c:pt idx="195">
                  <c:v>43104.0</c:v>
                </c:pt>
                <c:pt idx="196">
                  <c:v>43105.0</c:v>
                </c:pt>
                <c:pt idx="197">
                  <c:v>43108.0</c:v>
                </c:pt>
                <c:pt idx="198">
                  <c:v>43109.0</c:v>
                </c:pt>
                <c:pt idx="199">
                  <c:v>43110.0</c:v>
                </c:pt>
                <c:pt idx="200">
                  <c:v>43111.0</c:v>
                </c:pt>
                <c:pt idx="201">
                  <c:v>43112.0</c:v>
                </c:pt>
                <c:pt idx="202">
                  <c:v>43115.0</c:v>
                </c:pt>
                <c:pt idx="203">
                  <c:v>43116.0</c:v>
                </c:pt>
                <c:pt idx="204">
                  <c:v>43117.0</c:v>
                </c:pt>
                <c:pt idx="205">
                  <c:v>43118.0</c:v>
                </c:pt>
                <c:pt idx="206">
                  <c:v>43119.0</c:v>
                </c:pt>
                <c:pt idx="207">
                  <c:v>43122.0</c:v>
                </c:pt>
                <c:pt idx="208">
                  <c:v>43123.0</c:v>
                </c:pt>
                <c:pt idx="209">
                  <c:v>43124.0</c:v>
                </c:pt>
                <c:pt idx="210">
                  <c:v>43125.0</c:v>
                </c:pt>
                <c:pt idx="211">
                  <c:v>43126.0</c:v>
                </c:pt>
                <c:pt idx="212">
                  <c:v>43129.0</c:v>
                </c:pt>
                <c:pt idx="213">
                  <c:v>43130.0</c:v>
                </c:pt>
                <c:pt idx="214">
                  <c:v>43131.0</c:v>
                </c:pt>
                <c:pt idx="215">
                  <c:v>43132.0</c:v>
                </c:pt>
                <c:pt idx="216">
                  <c:v>43133.0</c:v>
                </c:pt>
                <c:pt idx="217">
                  <c:v>43136.0</c:v>
                </c:pt>
                <c:pt idx="218">
                  <c:v>43137.0</c:v>
                </c:pt>
                <c:pt idx="219">
                  <c:v>43138.0</c:v>
                </c:pt>
                <c:pt idx="220">
                  <c:v>43139.0</c:v>
                </c:pt>
                <c:pt idx="221">
                  <c:v>43140.0</c:v>
                </c:pt>
                <c:pt idx="222">
                  <c:v>43143.0</c:v>
                </c:pt>
                <c:pt idx="223">
                  <c:v>43144.0</c:v>
                </c:pt>
                <c:pt idx="224">
                  <c:v>43145.0</c:v>
                </c:pt>
                <c:pt idx="225">
                  <c:v>43146.0</c:v>
                </c:pt>
                <c:pt idx="226">
                  <c:v>43147.0</c:v>
                </c:pt>
                <c:pt idx="227">
                  <c:v>43150.0</c:v>
                </c:pt>
                <c:pt idx="228">
                  <c:v>43151.0</c:v>
                </c:pt>
                <c:pt idx="229">
                  <c:v>43152.0</c:v>
                </c:pt>
                <c:pt idx="230">
                  <c:v>43153.0</c:v>
                </c:pt>
                <c:pt idx="231">
                  <c:v>43154.0</c:v>
                </c:pt>
                <c:pt idx="232">
                  <c:v>43157.0</c:v>
                </c:pt>
                <c:pt idx="233">
                  <c:v>43158.0</c:v>
                </c:pt>
                <c:pt idx="234">
                  <c:v>43159.0</c:v>
                </c:pt>
                <c:pt idx="235">
                  <c:v>43160.0</c:v>
                </c:pt>
                <c:pt idx="236">
                  <c:v>43161.0</c:v>
                </c:pt>
                <c:pt idx="237">
                  <c:v>43164.0</c:v>
                </c:pt>
                <c:pt idx="238">
                  <c:v>43165.0</c:v>
                </c:pt>
                <c:pt idx="239">
                  <c:v>43166.0</c:v>
                </c:pt>
                <c:pt idx="240">
                  <c:v>43167.0</c:v>
                </c:pt>
                <c:pt idx="241">
                  <c:v>43168.0</c:v>
                </c:pt>
                <c:pt idx="242">
                  <c:v>43171.0</c:v>
                </c:pt>
                <c:pt idx="243">
                  <c:v>43172.0</c:v>
                </c:pt>
                <c:pt idx="244">
                  <c:v>43173.0</c:v>
                </c:pt>
                <c:pt idx="245">
                  <c:v>43174.0</c:v>
                </c:pt>
                <c:pt idx="246">
                  <c:v>43175.0</c:v>
                </c:pt>
                <c:pt idx="247">
                  <c:v>43178.0</c:v>
                </c:pt>
                <c:pt idx="248">
                  <c:v>43179.0</c:v>
                </c:pt>
                <c:pt idx="249">
                  <c:v>43180.0</c:v>
                </c:pt>
                <c:pt idx="250">
                  <c:v>43181.0</c:v>
                </c:pt>
                <c:pt idx="251">
                  <c:v>43182.0</c:v>
                </c:pt>
                <c:pt idx="252">
                  <c:v>43185.0</c:v>
                </c:pt>
                <c:pt idx="253">
                  <c:v>43186.0</c:v>
                </c:pt>
                <c:pt idx="254">
                  <c:v>43187.0</c:v>
                </c:pt>
                <c:pt idx="255">
                  <c:v>43188.0</c:v>
                </c:pt>
                <c:pt idx="256">
                  <c:v>43189.0</c:v>
                </c:pt>
                <c:pt idx="257">
                  <c:v>43192.0</c:v>
                </c:pt>
                <c:pt idx="258">
                  <c:v>43193.0</c:v>
                </c:pt>
                <c:pt idx="259">
                  <c:v>43194.0</c:v>
                </c:pt>
                <c:pt idx="260">
                  <c:v>43195.0</c:v>
                </c:pt>
              </c:numCache>
            </c:numRef>
          </c:cat>
          <c:val>
            <c:numRef>
              <c:f>Sheet3!$K$3:$K$297</c:f>
              <c:numCache>
                <c:formatCode>#,##0;\(#,##0\);\-</c:formatCode>
                <c:ptCount val="295"/>
                <c:pt idx="0">
                  <c:v>12.0</c:v>
                </c:pt>
                <c:pt idx="1">
                  <c:v>13.0</c:v>
                </c:pt>
                <c:pt idx="2">
                  <c:v>12.5</c:v>
                </c:pt>
                <c:pt idx="3">
                  <c:v>12.0</c:v>
                </c:pt>
                <c:pt idx="4">
                  <c:v>11.5</c:v>
                </c:pt>
                <c:pt idx="5">
                  <c:v>12.0</c:v>
                </c:pt>
                <c:pt idx="6">
                  <c:v>12.0</c:v>
                </c:pt>
                <c:pt idx="7">
                  <c:v>12.0</c:v>
                </c:pt>
                <c:pt idx="8">
                  <c:v>12.5</c:v>
                </c:pt>
                <c:pt idx="9">
                  <c:v>12.5</c:v>
                </c:pt>
                <c:pt idx="10">
                  <c:v>12.0</c:v>
                </c:pt>
                <c:pt idx="11">
                  <c:v>12.0</c:v>
                </c:pt>
                <c:pt idx="12">
                  <c:v>12.5</c:v>
                </c:pt>
                <c:pt idx="13">
                  <c:v>12.5</c:v>
                </c:pt>
                <c:pt idx="14">
                  <c:v>13.0</c:v>
                </c:pt>
                <c:pt idx="15">
                  <c:v>13.0</c:v>
                </c:pt>
                <c:pt idx="16">
                  <c:v>12.5</c:v>
                </c:pt>
                <c:pt idx="17">
                  <c:v>12.5</c:v>
                </c:pt>
                <c:pt idx="18">
                  <c:v>12.0</c:v>
                </c:pt>
                <c:pt idx="19">
                  <c:v>11.5</c:v>
                </c:pt>
                <c:pt idx="20">
                  <c:v>12.5</c:v>
                </c:pt>
                <c:pt idx="21">
                  <c:v>12.0</c:v>
                </c:pt>
                <c:pt idx="22">
                  <c:v>12.0</c:v>
                </c:pt>
                <c:pt idx="23">
                  <c:v>11.5</c:v>
                </c:pt>
                <c:pt idx="24">
                  <c:v>11.5</c:v>
                </c:pt>
                <c:pt idx="25">
                  <c:v>11.5</c:v>
                </c:pt>
                <c:pt idx="26">
                  <c:v>13.0</c:v>
                </c:pt>
                <c:pt idx="27">
                  <c:v>11.5</c:v>
                </c:pt>
                <c:pt idx="28">
                  <c:v>11.5</c:v>
                </c:pt>
                <c:pt idx="29">
                  <c:v>11.5</c:v>
                </c:pt>
                <c:pt idx="30">
                  <c:v>11.0</c:v>
                </c:pt>
                <c:pt idx="31">
                  <c:v>11.0</c:v>
                </c:pt>
                <c:pt idx="32">
                  <c:v>11.0</c:v>
                </c:pt>
                <c:pt idx="33">
                  <c:v>11.0</c:v>
                </c:pt>
                <c:pt idx="34">
                  <c:v>11.0</c:v>
                </c:pt>
                <c:pt idx="35">
                  <c:v>11.5</c:v>
                </c:pt>
                <c:pt idx="36">
                  <c:v>11.0</c:v>
                </c:pt>
                <c:pt idx="37">
                  <c:v>11.5</c:v>
                </c:pt>
                <c:pt idx="38">
                  <c:v>11.0</c:v>
                </c:pt>
                <c:pt idx="39">
                  <c:v>11.0</c:v>
                </c:pt>
                <c:pt idx="40">
                  <c:v>11.0</c:v>
                </c:pt>
                <c:pt idx="41">
                  <c:v>10.5</c:v>
                </c:pt>
                <c:pt idx="42">
                  <c:v>10.0</c:v>
                </c:pt>
                <c:pt idx="43">
                  <c:v>10.0</c:v>
                </c:pt>
                <c:pt idx="44">
                  <c:v>10.0</c:v>
                </c:pt>
                <c:pt idx="45">
                  <c:v>10.0</c:v>
                </c:pt>
                <c:pt idx="46">
                  <c:v>10.0</c:v>
                </c:pt>
                <c:pt idx="47">
                  <c:v>10.0</c:v>
                </c:pt>
                <c:pt idx="48">
                  <c:v>9.6</c:v>
                </c:pt>
                <c:pt idx="49">
                  <c:v>9.8</c:v>
                </c:pt>
                <c:pt idx="50">
                  <c:v>9.8</c:v>
                </c:pt>
                <c:pt idx="51">
                  <c:v>9.8</c:v>
                </c:pt>
                <c:pt idx="52">
                  <c:v>9.700000000000001</c:v>
                </c:pt>
                <c:pt idx="53">
                  <c:v>9.6</c:v>
                </c:pt>
                <c:pt idx="54">
                  <c:v>9.6</c:v>
                </c:pt>
                <c:pt idx="55">
                  <c:v>9.4</c:v>
                </c:pt>
                <c:pt idx="56">
                  <c:v>9.3</c:v>
                </c:pt>
                <c:pt idx="57">
                  <c:v>9.5</c:v>
                </c:pt>
                <c:pt idx="58">
                  <c:v>9.3</c:v>
                </c:pt>
                <c:pt idx="59">
                  <c:v>9.5</c:v>
                </c:pt>
                <c:pt idx="60">
                  <c:v>10.0</c:v>
                </c:pt>
                <c:pt idx="61">
                  <c:v>9.700000000000001</c:v>
                </c:pt>
                <c:pt idx="62">
                  <c:v>9.9</c:v>
                </c:pt>
                <c:pt idx="63">
                  <c:v>10.0</c:v>
                </c:pt>
                <c:pt idx="64">
                  <c:v>10.5</c:v>
                </c:pt>
                <c:pt idx="65">
                  <c:v>10.5</c:v>
                </c:pt>
                <c:pt idx="66">
                  <c:v>10.5</c:v>
                </c:pt>
                <c:pt idx="67">
                  <c:v>10.5</c:v>
                </c:pt>
                <c:pt idx="68">
                  <c:v>10.0</c:v>
                </c:pt>
                <c:pt idx="69">
                  <c:v>9.5</c:v>
                </c:pt>
                <c:pt idx="70">
                  <c:v>9.6</c:v>
                </c:pt>
                <c:pt idx="71">
                  <c:v>9.700000000000001</c:v>
                </c:pt>
                <c:pt idx="72">
                  <c:v>9.9</c:v>
                </c:pt>
                <c:pt idx="73">
                  <c:v>10.0</c:v>
                </c:pt>
                <c:pt idx="74">
                  <c:v>9.6</c:v>
                </c:pt>
                <c:pt idx="75">
                  <c:v>9.6</c:v>
                </c:pt>
                <c:pt idx="76">
                  <c:v>9.700000000000001</c:v>
                </c:pt>
                <c:pt idx="77">
                  <c:v>9.8</c:v>
                </c:pt>
                <c:pt idx="78">
                  <c:v>9.8</c:v>
                </c:pt>
                <c:pt idx="79">
                  <c:v>9.700000000000001</c:v>
                </c:pt>
                <c:pt idx="80">
                  <c:v>10.0</c:v>
                </c:pt>
                <c:pt idx="81">
                  <c:v>10.25</c:v>
                </c:pt>
                <c:pt idx="82">
                  <c:v>8.8</c:v>
                </c:pt>
                <c:pt idx="83">
                  <c:v>8.700000000000001</c:v>
                </c:pt>
                <c:pt idx="84">
                  <c:v>10.0</c:v>
                </c:pt>
                <c:pt idx="85">
                  <c:v>9.6</c:v>
                </c:pt>
                <c:pt idx="86">
                  <c:v>9.8</c:v>
                </c:pt>
                <c:pt idx="87">
                  <c:v>9.9</c:v>
                </c:pt>
                <c:pt idx="88">
                  <c:v>9.8</c:v>
                </c:pt>
                <c:pt idx="89">
                  <c:v>9.8</c:v>
                </c:pt>
                <c:pt idx="90">
                  <c:v>9.4</c:v>
                </c:pt>
                <c:pt idx="91">
                  <c:v>9.4</c:v>
                </c:pt>
                <c:pt idx="92">
                  <c:v>9.5</c:v>
                </c:pt>
                <c:pt idx="93">
                  <c:v>9.4</c:v>
                </c:pt>
                <c:pt idx="94">
                  <c:v>9.0</c:v>
                </c:pt>
                <c:pt idx="95">
                  <c:v>9.0</c:v>
                </c:pt>
                <c:pt idx="96">
                  <c:v>9.0</c:v>
                </c:pt>
                <c:pt idx="97">
                  <c:v>8.9</c:v>
                </c:pt>
                <c:pt idx="98">
                  <c:v>9.1</c:v>
                </c:pt>
                <c:pt idx="99">
                  <c:v>9.200000000000001</c:v>
                </c:pt>
                <c:pt idx="100">
                  <c:v>9.1</c:v>
                </c:pt>
                <c:pt idx="101">
                  <c:v>9.3</c:v>
                </c:pt>
                <c:pt idx="102">
                  <c:v>9.3</c:v>
                </c:pt>
                <c:pt idx="103">
                  <c:v>9.8</c:v>
                </c:pt>
                <c:pt idx="104">
                  <c:v>9.5</c:v>
                </c:pt>
                <c:pt idx="105">
                  <c:v>9.3</c:v>
                </c:pt>
                <c:pt idx="106">
                  <c:v>9.4</c:v>
                </c:pt>
                <c:pt idx="107">
                  <c:v>9.1</c:v>
                </c:pt>
                <c:pt idx="108">
                  <c:v>9.1</c:v>
                </c:pt>
                <c:pt idx="109">
                  <c:v>9.05</c:v>
                </c:pt>
                <c:pt idx="110">
                  <c:v>9.5</c:v>
                </c:pt>
                <c:pt idx="111">
                  <c:v>9.5</c:v>
                </c:pt>
                <c:pt idx="112">
                  <c:v>9.5</c:v>
                </c:pt>
                <c:pt idx="113">
                  <c:v>9.5</c:v>
                </c:pt>
                <c:pt idx="114">
                  <c:v>9.5</c:v>
                </c:pt>
                <c:pt idx="115">
                  <c:v>9.200000000000001</c:v>
                </c:pt>
                <c:pt idx="116">
                  <c:v>9.200000000000001</c:v>
                </c:pt>
                <c:pt idx="117">
                  <c:v>9.200000000000001</c:v>
                </c:pt>
                <c:pt idx="118">
                  <c:v>9.5</c:v>
                </c:pt>
                <c:pt idx="119">
                  <c:v>10.0</c:v>
                </c:pt>
                <c:pt idx="120">
                  <c:v>10.0</c:v>
                </c:pt>
                <c:pt idx="121">
                  <c:v>10.0</c:v>
                </c:pt>
                <c:pt idx="122">
                  <c:v>10.0</c:v>
                </c:pt>
                <c:pt idx="123">
                  <c:v>11.5</c:v>
                </c:pt>
                <c:pt idx="124">
                  <c:v>11.5</c:v>
                </c:pt>
                <c:pt idx="125">
                  <c:v>11.0</c:v>
                </c:pt>
                <c:pt idx="126">
                  <c:v>11.5</c:v>
                </c:pt>
                <c:pt idx="127">
                  <c:v>11.5</c:v>
                </c:pt>
                <c:pt idx="128">
                  <c:v>11.0</c:v>
                </c:pt>
                <c:pt idx="129">
                  <c:v>11.5</c:v>
                </c:pt>
                <c:pt idx="130">
                  <c:v>11.5</c:v>
                </c:pt>
                <c:pt idx="131">
                  <c:v>12.0</c:v>
                </c:pt>
                <c:pt idx="132">
                  <c:v>11.5</c:v>
                </c:pt>
                <c:pt idx="133">
                  <c:v>12.0</c:v>
                </c:pt>
                <c:pt idx="134">
                  <c:v>12.5</c:v>
                </c:pt>
                <c:pt idx="135">
                  <c:v>12.5</c:v>
                </c:pt>
                <c:pt idx="136">
                  <c:v>12.5</c:v>
                </c:pt>
                <c:pt idx="137">
                  <c:v>12.5</c:v>
                </c:pt>
                <c:pt idx="138">
                  <c:v>13.5</c:v>
                </c:pt>
                <c:pt idx="139">
                  <c:v>15.5</c:v>
                </c:pt>
                <c:pt idx="140">
                  <c:v>16.0</c:v>
                </c:pt>
                <c:pt idx="141">
                  <c:v>16.5</c:v>
                </c:pt>
                <c:pt idx="142">
                  <c:v>15.5</c:v>
                </c:pt>
                <c:pt idx="143">
                  <c:v>15.0</c:v>
                </c:pt>
                <c:pt idx="144">
                  <c:v>13.0</c:v>
                </c:pt>
                <c:pt idx="145">
                  <c:v>13.0</c:v>
                </c:pt>
                <c:pt idx="146">
                  <c:v>12.5</c:v>
                </c:pt>
                <c:pt idx="147">
                  <c:v>12.5</c:v>
                </c:pt>
                <c:pt idx="148">
                  <c:v>13.5</c:v>
                </c:pt>
                <c:pt idx="149">
                  <c:v>13.5</c:v>
                </c:pt>
                <c:pt idx="150">
                  <c:v>14.0</c:v>
                </c:pt>
                <c:pt idx="151">
                  <c:v>13.5</c:v>
                </c:pt>
                <c:pt idx="152">
                  <c:v>14.0</c:v>
                </c:pt>
                <c:pt idx="153">
                  <c:v>14.5</c:v>
                </c:pt>
                <c:pt idx="154">
                  <c:v>14.0</c:v>
                </c:pt>
                <c:pt idx="155">
                  <c:v>13.5</c:v>
                </c:pt>
                <c:pt idx="156">
                  <c:v>13.5</c:v>
                </c:pt>
                <c:pt idx="157">
                  <c:v>14.5</c:v>
                </c:pt>
                <c:pt idx="158">
                  <c:v>14.5</c:v>
                </c:pt>
                <c:pt idx="159">
                  <c:v>13.5</c:v>
                </c:pt>
                <c:pt idx="160">
                  <c:v>13.5</c:v>
                </c:pt>
                <c:pt idx="161">
                  <c:v>13.5</c:v>
                </c:pt>
                <c:pt idx="162">
                  <c:v>13.5</c:v>
                </c:pt>
                <c:pt idx="163">
                  <c:v>13.5</c:v>
                </c:pt>
                <c:pt idx="164">
                  <c:v>13.5</c:v>
                </c:pt>
                <c:pt idx="165">
                  <c:v>13.0</c:v>
                </c:pt>
                <c:pt idx="166">
                  <c:v>15.5</c:v>
                </c:pt>
                <c:pt idx="167">
                  <c:v>15.0</c:v>
                </c:pt>
                <c:pt idx="168">
                  <c:v>14.5</c:v>
                </c:pt>
                <c:pt idx="169">
                  <c:v>15.0</c:v>
                </c:pt>
                <c:pt idx="170">
                  <c:v>15.0</c:v>
                </c:pt>
                <c:pt idx="171">
                  <c:v>16.0</c:v>
                </c:pt>
                <c:pt idx="172">
                  <c:v>17.5</c:v>
                </c:pt>
                <c:pt idx="173">
                  <c:v>17.0</c:v>
                </c:pt>
                <c:pt idx="174">
                  <c:v>17.0</c:v>
                </c:pt>
                <c:pt idx="175">
                  <c:v>16.5</c:v>
                </c:pt>
                <c:pt idx="176">
                  <c:v>16.5</c:v>
                </c:pt>
                <c:pt idx="177">
                  <c:v>16.0</c:v>
                </c:pt>
                <c:pt idx="178">
                  <c:v>16.5</c:v>
                </c:pt>
                <c:pt idx="179">
                  <c:v>16.5</c:v>
                </c:pt>
                <c:pt idx="180">
                  <c:v>16.0</c:v>
                </c:pt>
                <c:pt idx="181">
                  <c:v>16.0</c:v>
                </c:pt>
                <c:pt idx="182">
                  <c:v>16.0</c:v>
                </c:pt>
                <c:pt idx="183">
                  <c:v>15.0</c:v>
                </c:pt>
                <c:pt idx="184">
                  <c:v>15.5</c:v>
                </c:pt>
                <c:pt idx="185">
                  <c:v>16.0</c:v>
                </c:pt>
                <c:pt idx="186">
                  <c:v>15.0</c:v>
                </c:pt>
                <c:pt idx="187">
                  <c:v>15.0</c:v>
                </c:pt>
                <c:pt idx="188">
                  <c:v>15.0</c:v>
                </c:pt>
                <c:pt idx="189">
                  <c:v>14.5</c:v>
                </c:pt>
                <c:pt idx="190">
                  <c:v>15.0</c:v>
                </c:pt>
                <c:pt idx="191">
                  <c:v>15.5</c:v>
                </c:pt>
                <c:pt idx="192">
                  <c:v>15.5</c:v>
                </c:pt>
                <c:pt idx="193">
                  <c:v>15.5</c:v>
                </c:pt>
                <c:pt idx="194">
                  <c:v>15.0</c:v>
                </c:pt>
                <c:pt idx="195">
                  <c:v>15.0</c:v>
                </c:pt>
                <c:pt idx="196">
                  <c:v>15.0</c:v>
                </c:pt>
                <c:pt idx="197">
                  <c:v>14.5</c:v>
                </c:pt>
                <c:pt idx="198">
                  <c:v>14.5</c:v>
                </c:pt>
                <c:pt idx="199">
                  <c:v>14.5</c:v>
                </c:pt>
                <c:pt idx="200">
                  <c:v>14.5</c:v>
                </c:pt>
                <c:pt idx="201">
                  <c:v>14.5</c:v>
                </c:pt>
                <c:pt idx="202">
                  <c:v>14.5</c:v>
                </c:pt>
                <c:pt idx="203">
                  <c:v>14.5</c:v>
                </c:pt>
                <c:pt idx="204">
                  <c:v>14.5</c:v>
                </c:pt>
                <c:pt idx="205">
                  <c:v>14.5</c:v>
                </c:pt>
                <c:pt idx="206">
                  <c:v>14.5</c:v>
                </c:pt>
                <c:pt idx="207">
                  <c:v>14.0</c:v>
                </c:pt>
                <c:pt idx="208">
                  <c:v>14.5</c:v>
                </c:pt>
                <c:pt idx="209">
                  <c:v>14.0</c:v>
                </c:pt>
                <c:pt idx="210">
                  <c:v>14.5</c:v>
                </c:pt>
                <c:pt idx="211">
                  <c:v>14.5</c:v>
                </c:pt>
                <c:pt idx="212">
                  <c:v>14.0</c:v>
                </c:pt>
                <c:pt idx="213">
                  <c:v>14.5</c:v>
                </c:pt>
                <c:pt idx="214">
                  <c:v>16.5</c:v>
                </c:pt>
                <c:pt idx="215">
                  <c:v>15.5</c:v>
                </c:pt>
                <c:pt idx="216">
                  <c:v>16.0</c:v>
                </c:pt>
                <c:pt idx="217">
                  <c:v>14.5</c:v>
                </c:pt>
                <c:pt idx="218">
                  <c:v>13.5</c:v>
                </c:pt>
                <c:pt idx="219">
                  <c:v>14.0</c:v>
                </c:pt>
                <c:pt idx="220">
                  <c:v>14.0</c:v>
                </c:pt>
                <c:pt idx="221">
                  <c:v>13.5</c:v>
                </c:pt>
                <c:pt idx="222">
                  <c:v>13.0</c:v>
                </c:pt>
                <c:pt idx="223">
                  <c:v>13.0</c:v>
                </c:pt>
                <c:pt idx="224">
                  <c:v>13.0</c:v>
                </c:pt>
                <c:pt idx="225">
                  <c:v>13.0</c:v>
                </c:pt>
                <c:pt idx="226">
                  <c:v>13.0</c:v>
                </c:pt>
                <c:pt idx="227">
                  <c:v>13.0</c:v>
                </c:pt>
                <c:pt idx="228">
                  <c:v>12.5</c:v>
                </c:pt>
                <c:pt idx="229">
                  <c:v>13.0</c:v>
                </c:pt>
                <c:pt idx="230">
                  <c:v>14.5</c:v>
                </c:pt>
                <c:pt idx="231">
                  <c:v>14.5</c:v>
                </c:pt>
                <c:pt idx="232">
                  <c:v>15.0</c:v>
                </c:pt>
                <c:pt idx="233">
                  <c:v>14.5</c:v>
                </c:pt>
                <c:pt idx="234">
                  <c:v>14.5</c:v>
                </c:pt>
                <c:pt idx="235">
                  <c:v>14.0</c:v>
                </c:pt>
                <c:pt idx="236">
                  <c:v>13.5</c:v>
                </c:pt>
                <c:pt idx="237">
                  <c:v>13.5</c:v>
                </c:pt>
                <c:pt idx="238">
                  <c:v>14.0</c:v>
                </c:pt>
                <c:pt idx="239">
                  <c:v>13.5</c:v>
                </c:pt>
                <c:pt idx="240">
                  <c:v>14.0</c:v>
                </c:pt>
                <c:pt idx="241">
                  <c:v>14.0</c:v>
                </c:pt>
                <c:pt idx="242">
                  <c:v>14.0</c:v>
                </c:pt>
                <c:pt idx="243">
                  <c:v>14.0</c:v>
                </c:pt>
                <c:pt idx="244">
                  <c:v>14.0</c:v>
                </c:pt>
                <c:pt idx="245">
                  <c:v>14.0</c:v>
                </c:pt>
                <c:pt idx="246">
                  <c:v>14.0</c:v>
                </c:pt>
                <c:pt idx="247">
                  <c:v>14.0</c:v>
                </c:pt>
                <c:pt idx="248">
                  <c:v>14.0</c:v>
                </c:pt>
                <c:pt idx="249">
                  <c:v>14.0</c:v>
                </c:pt>
                <c:pt idx="250">
                  <c:v>13.0</c:v>
                </c:pt>
                <c:pt idx="251">
                  <c:v>13.0</c:v>
                </c:pt>
                <c:pt idx="252">
                  <c:v>13.5</c:v>
                </c:pt>
                <c:pt idx="253">
                  <c:v>13.5</c:v>
                </c:pt>
                <c:pt idx="254">
                  <c:v>12.5</c:v>
                </c:pt>
                <c:pt idx="255">
                  <c:v>13.0</c:v>
                </c:pt>
                <c:pt idx="256">
                  <c:v>13.0</c:v>
                </c:pt>
                <c:pt idx="257">
                  <c:v>13.0</c:v>
                </c:pt>
                <c:pt idx="258">
                  <c:v>12.0</c:v>
                </c:pt>
                <c:pt idx="259">
                  <c:v>12.5</c:v>
                </c:pt>
                <c:pt idx="260">
                  <c:v>12.5</c:v>
                </c:pt>
              </c:numCache>
            </c:numRef>
          </c:val>
          <c:smooth val="0"/>
          <c:extLst xmlns:c16r2="http://schemas.microsoft.com/office/drawing/2015/06/chart">
            <c:ext xmlns:c16="http://schemas.microsoft.com/office/drawing/2014/chart" uri="{C3380CC4-5D6E-409C-BE32-E72D297353CC}">
              <c16:uniqueId val="{00000001-AB1B-4E14-BC8D-6ABAAC21F0F8}"/>
            </c:ext>
          </c:extLst>
        </c:ser>
        <c:dLbls>
          <c:showLegendKey val="0"/>
          <c:showVal val="0"/>
          <c:showCatName val="0"/>
          <c:showSerName val="0"/>
          <c:showPercent val="0"/>
          <c:showBubbleSize val="0"/>
        </c:dLbls>
        <c:marker val="1"/>
        <c:smooth val="0"/>
        <c:axId val="2133852312"/>
        <c:axId val="2128553288"/>
      </c:lineChart>
      <c:dateAx>
        <c:axId val="2133852312"/>
        <c:scaling>
          <c:orientation val="minMax"/>
          <c:max val="43196.0"/>
          <c:min val="42831.0"/>
        </c:scaling>
        <c:delete val="0"/>
        <c:axPos val="b"/>
        <c:numFmt formatCode="mmm\-yy" sourceLinked="0"/>
        <c:majorTickMark val="out"/>
        <c:minorTickMark val="none"/>
        <c:tickLblPos val="nextTo"/>
        <c:spPr>
          <a:noFill/>
          <a:ln w="9525" cap="flat" cmpd="sng" algn="ctr">
            <a:solidFill>
              <a:sysClr val="windowText" lastClr="000000"/>
            </a:solidFill>
            <a:round/>
          </a:ln>
          <a:effectLst/>
        </c:spPr>
        <c:txPr>
          <a:bodyPr rot="0" spcFirstLastPara="1" vertOverflow="ellipsis" wrap="square" anchor="t" anchorCtr="0"/>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128553288"/>
        <c:crosses val="autoZero"/>
        <c:auto val="1"/>
        <c:lblOffset val="100"/>
        <c:baseTimeUnit val="days"/>
        <c:majorUnit val="3.0"/>
        <c:majorTimeUnit val="months"/>
      </c:dateAx>
      <c:valAx>
        <c:axId val="2128553288"/>
        <c:scaling>
          <c:orientation val="minMax"/>
          <c:max val="20.0"/>
          <c:min val="5.0"/>
        </c:scaling>
        <c:delete val="0"/>
        <c:axPos val="l"/>
        <c:majorGridlines>
          <c:spPr>
            <a:ln w="9525" cap="flat" cmpd="sng" algn="ctr">
              <a:solidFill>
                <a:schemeClr val="tx1">
                  <a:lumMod val="15000"/>
                  <a:lumOff val="85000"/>
                </a:schemeClr>
              </a:solidFill>
              <a:prstDash val="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133852312"/>
        <c:crosses val="autoZero"/>
        <c:crossBetween val="midCat"/>
        <c:majorUnit val="5.0"/>
      </c:valAx>
      <c:valAx>
        <c:axId val="2128546328"/>
        <c:scaling>
          <c:orientation val="minMax"/>
          <c:max val="12.0"/>
          <c:min val="0.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128529064"/>
        <c:crosses val="max"/>
        <c:crossBetween val="between"/>
        <c:majorUnit val="4.0"/>
      </c:valAx>
      <c:dateAx>
        <c:axId val="2128529064"/>
        <c:scaling>
          <c:orientation val="minMax"/>
        </c:scaling>
        <c:delete val="1"/>
        <c:axPos val="b"/>
        <c:numFmt formatCode="d\-mmm\-yy" sourceLinked="1"/>
        <c:majorTickMark val="out"/>
        <c:minorTickMark val="none"/>
        <c:tickLblPos val="nextTo"/>
        <c:crossAx val="2128546328"/>
        <c:crosses val="autoZero"/>
        <c:auto val="1"/>
        <c:lblOffset val="100"/>
        <c:baseTimeUnit val="days"/>
      </c:date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1"/>
          <c:order val="1"/>
          <c:tx>
            <c:strRef>
              <c:f>'Analysis A'!$F$21</c:f>
              <c:strCache>
                <c:ptCount val="1"/>
                <c:pt idx="0">
                  <c:v>Revenue (RHS)</c:v>
                </c:pt>
              </c:strCache>
            </c:strRef>
          </c:tx>
          <c:spPr>
            <a:solidFill>
              <a:schemeClr val="accent5">
                <a:shade val="76000"/>
              </a:schemeClr>
            </a:solidFill>
            <a:ln>
              <a:noFill/>
            </a:ln>
            <a:effectLst/>
          </c:spPr>
          <c:invertIfNegative val="0"/>
          <c:cat>
            <c:numRef>
              <c:f>'Analysis A'!$D$22:$D$740</c:f>
              <c:numCache>
                <c:formatCode>mmm\-yy</c:formatCode>
                <c:ptCount val="719"/>
                <c:pt idx="0">
                  <c:v>36762.0</c:v>
                </c:pt>
                <c:pt idx="1">
                  <c:v>36763.0</c:v>
                </c:pt>
                <c:pt idx="2">
                  <c:v>36766.0</c:v>
                </c:pt>
                <c:pt idx="3">
                  <c:v>36767.0</c:v>
                </c:pt>
                <c:pt idx="4">
                  <c:v>36768.0</c:v>
                </c:pt>
                <c:pt idx="5">
                  <c:v>36769.0</c:v>
                </c:pt>
                <c:pt idx="6">
                  <c:v>36770.0</c:v>
                </c:pt>
                <c:pt idx="7">
                  <c:v>36773.0</c:v>
                </c:pt>
                <c:pt idx="8">
                  <c:v>36774.0</c:v>
                </c:pt>
                <c:pt idx="9">
                  <c:v>36775.0</c:v>
                </c:pt>
                <c:pt idx="10">
                  <c:v>36776.0</c:v>
                </c:pt>
                <c:pt idx="11">
                  <c:v>36777.0</c:v>
                </c:pt>
                <c:pt idx="12">
                  <c:v>36780.0</c:v>
                </c:pt>
                <c:pt idx="13">
                  <c:v>36781.0</c:v>
                </c:pt>
                <c:pt idx="14">
                  <c:v>36782.0</c:v>
                </c:pt>
                <c:pt idx="15">
                  <c:v>36783.0</c:v>
                </c:pt>
                <c:pt idx="16">
                  <c:v>36784.0</c:v>
                </c:pt>
                <c:pt idx="17">
                  <c:v>36787.0</c:v>
                </c:pt>
                <c:pt idx="18">
                  <c:v>36788.0</c:v>
                </c:pt>
                <c:pt idx="19">
                  <c:v>36789.0</c:v>
                </c:pt>
                <c:pt idx="20">
                  <c:v>36790.0</c:v>
                </c:pt>
                <c:pt idx="21">
                  <c:v>36791.0</c:v>
                </c:pt>
                <c:pt idx="22">
                  <c:v>36794.0</c:v>
                </c:pt>
                <c:pt idx="23">
                  <c:v>36795.0</c:v>
                </c:pt>
                <c:pt idx="24">
                  <c:v>36796.0</c:v>
                </c:pt>
                <c:pt idx="25">
                  <c:v>36797.0</c:v>
                </c:pt>
                <c:pt idx="26">
                  <c:v>36798.0</c:v>
                </c:pt>
                <c:pt idx="27">
                  <c:v>36801.0</c:v>
                </c:pt>
                <c:pt idx="28">
                  <c:v>36802.0</c:v>
                </c:pt>
                <c:pt idx="29">
                  <c:v>36803.0</c:v>
                </c:pt>
                <c:pt idx="30">
                  <c:v>36804.0</c:v>
                </c:pt>
                <c:pt idx="31">
                  <c:v>36805.0</c:v>
                </c:pt>
                <c:pt idx="32">
                  <c:v>36808.0</c:v>
                </c:pt>
                <c:pt idx="33">
                  <c:v>36809.0</c:v>
                </c:pt>
                <c:pt idx="34">
                  <c:v>36810.0</c:v>
                </c:pt>
                <c:pt idx="35">
                  <c:v>36811.0</c:v>
                </c:pt>
                <c:pt idx="36">
                  <c:v>36812.0</c:v>
                </c:pt>
                <c:pt idx="37">
                  <c:v>36815.0</c:v>
                </c:pt>
                <c:pt idx="38">
                  <c:v>36816.0</c:v>
                </c:pt>
                <c:pt idx="39">
                  <c:v>36817.0</c:v>
                </c:pt>
                <c:pt idx="40">
                  <c:v>36818.0</c:v>
                </c:pt>
                <c:pt idx="41">
                  <c:v>36819.0</c:v>
                </c:pt>
                <c:pt idx="42">
                  <c:v>36822.0</c:v>
                </c:pt>
                <c:pt idx="43">
                  <c:v>36823.0</c:v>
                </c:pt>
                <c:pt idx="44">
                  <c:v>36824.0</c:v>
                </c:pt>
                <c:pt idx="45">
                  <c:v>36825.0</c:v>
                </c:pt>
                <c:pt idx="46">
                  <c:v>36826.0</c:v>
                </c:pt>
                <c:pt idx="47">
                  <c:v>36829.0</c:v>
                </c:pt>
                <c:pt idx="48">
                  <c:v>36830.0</c:v>
                </c:pt>
                <c:pt idx="49">
                  <c:v>36831.0</c:v>
                </c:pt>
                <c:pt idx="50">
                  <c:v>36832.0</c:v>
                </c:pt>
                <c:pt idx="51">
                  <c:v>36833.0</c:v>
                </c:pt>
                <c:pt idx="52">
                  <c:v>36836.0</c:v>
                </c:pt>
                <c:pt idx="53">
                  <c:v>36837.0</c:v>
                </c:pt>
                <c:pt idx="54">
                  <c:v>36838.0</c:v>
                </c:pt>
                <c:pt idx="55">
                  <c:v>36839.0</c:v>
                </c:pt>
                <c:pt idx="56">
                  <c:v>36840.0</c:v>
                </c:pt>
                <c:pt idx="57">
                  <c:v>36843.0</c:v>
                </c:pt>
                <c:pt idx="58">
                  <c:v>36844.0</c:v>
                </c:pt>
                <c:pt idx="59">
                  <c:v>36845.0</c:v>
                </c:pt>
                <c:pt idx="60">
                  <c:v>36846.0</c:v>
                </c:pt>
                <c:pt idx="61">
                  <c:v>36847.0</c:v>
                </c:pt>
                <c:pt idx="62">
                  <c:v>36850.0</c:v>
                </c:pt>
                <c:pt idx="63">
                  <c:v>36851.0</c:v>
                </c:pt>
                <c:pt idx="64">
                  <c:v>36852.0</c:v>
                </c:pt>
                <c:pt idx="65">
                  <c:v>36853.0</c:v>
                </c:pt>
                <c:pt idx="66">
                  <c:v>36854.0</c:v>
                </c:pt>
                <c:pt idx="67">
                  <c:v>36857.0</c:v>
                </c:pt>
                <c:pt idx="68">
                  <c:v>36858.0</c:v>
                </c:pt>
                <c:pt idx="69">
                  <c:v>36859.0</c:v>
                </c:pt>
                <c:pt idx="70">
                  <c:v>36860.0</c:v>
                </c:pt>
                <c:pt idx="71">
                  <c:v>36861.0</c:v>
                </c:pt>
                <c:pt idx="72">
                  <c:v>36864.0</c:v>
                </c:pt>
                <c:pt idx="73">
                  <c:v>36865.0</c:v>
                </c:pt>
                <c:pt idx="74">
                  <c:v>36866.0</c:v>
                </c:pt>
                <c:pt idx="75">
                  <c:v>36867.0</c:v>
                </c:pt>
                <c:pt idx="76">
                  <c:v>36868.0</c:v>
                </c:pt>
                <c:pt idx="77">
                  <c:v>36871.0</c:v>
                </c:pt>
                <c:pt idx="78">
                  <c:v>36872.0</c:v>
                </c:pt>
                <c:pt idx="79">
                  <c:v>36873.0</c:v>
                </c:pt>
                <c:pt idx="80">
                  <c:v>36874.0</c:v>
                </c:pt>
                <c:pt idx="81">
                  <c:v>36875.0</c:v>
                </c:pt>
                <c:pt idx="82">
                  <c:v>36878.0</c:v>
                </c:pt>
                <c:pt idx="83">
                  <c:v>36879.0</c:v>
                </c:pt>
                <c:pt idx="84">
                  <c:v>36880.0</c:v>
                </c:pt>
                <c:pt idx="85">
                  <c:v>36881.0</c:v>
                </c:pt>
                <c:pt idx="86">
                  <c:v>36882.0</c:v>
                </c:pt>
                <c:pt idx="87">
                  <c:v>36887.0</c:v>
                </c:pt>
                <c:pt idx="88">
                  <c:v>36888.0</c:v>
                </c:pt>
                <c:pt idx="89">
                  <c:v>36889.0</c:v>
                </c:pt>
                <c:pt idx="90">
                  <c:v>36893.0</c:v>
                </c:pt>
                <c:pt idx="91">
                  <c:v>36894.0</c:v>
                </c:pt>
                <c:pt idx="92">
                  <c:v>36895.0</c:v>
                </c:pt>
                <c:pt idx="93">
                  <c:v>36896.0</c:v>
                </c:pt>
                <c:pt idx="94">
                  <c:v>36899.0</c:v>
                </c:pt>
                <c:pt idx="95">
                  <c:v>36900.0</c:v>
                </c:pt>
                <c:pt idx="96">
                  <c:v>36901.0</c:v>
                </c:pt>
                <c:pt idx="97">
                  <c:v>36902.0</c:v>
                </c:pt>
                <c:pt idx="98">
                  <c:v>36903.0</c:v>
                </c:pt>
                <c:pt idx="99">
                  <c:v>36906.0</c:v>
                </c:pt>
                <c:pt idx="100">
                  <c:v>36907.0</c:v>
                </c:pt>
                <c:pt idx="101">
                  <c:v>36908.0</c:v>
                </c:pt>
                <c:pt idx="102">
                  <c:v>36909.0</c:v>
                </c:pt>
                <c:pt idx="103">
                  <c:v>36910.0</c:v>
                </c:pt>
                <c:pt idx="104">
                  <c:v>36913.0</c:v>
                </c:pt>
                <c:pt idx="105">
                  <c:v>36914.0</c:v>
                </c:pt>
                <c:pt idx="106">
                  <c:v>36915.0</c:v>
                </c:pt>
                <c:pt idx="107">
                  <c:v>36916.0</c:v>
                </c:pt>
                <c:pt idx="108">
                  <c:v>36920.0</c:v>
                </c:pt>
                <c:pt idx="109">
                  <c:v>36921.0</c:v>
                </c:pt>
                <c:pt idx="110">
                  <c:v>36922.0</c:v>
                </c:pt>
                <c:pt idx="111">
                  <c:v>36923.0</c:v>
                </c:pt>
                <c:pt idx="112">
                  <c:v>36924.0</c:v>
                </c:pt>
                <c:pt idx="113">
                  <c:v>36927.0</c:v>
                </c:pt>
                <c:pt idx="114">
                  <c:v>36928.0</c:v>
                </c:pt>
                <c:pt idx="115">
                  <c:v>36929.0</c:v>
                </c:pt>
                <c:pt idx="116">
                  <c:v>36930.0</c:v>
                </c:pt>
                <c:pt idx="117">
                  <c:v>36931.0</c:v>
                </c:pt>
                <c:pt idx="118">
                  <c:v>36934.0</c:v>
                </c:pt>
                <c:pt idx="119">
                  <c:v>36935.0</c:v>
                </c:pt>
                <c:pt idx="120">
                  <c:v>36936.0</c:v>
                </c:pt>
                <c:pt idx="121">
                  <c:v>36937.0</c:v>
                </c:pt>
                <c:pt idx="122">
                  <c:v>36938.0</c:v>
                </c:pt>
                <c:pt idx="123">
                  <c:v>36941.0</c:v>
                </c:pt>
                <c:pt idx="124">
                  <c:v>36942.0</c:v>
                </c:pt>
                <c:pt idx="125">
                  <c:v>36943.0</c:v>
                </c:pt>
                <c:pt idx="126">
                  <c:v>36944.0</c:v>
                </c:pt>
                <c:pt idx="127">
                  <c:v>36945.0</c:v>
                </c:pt>
                <c:pt idx="128">
                  <c:v>36948.0</c:v>
                </c:pt>
                <c:pt idx="129">
                  <c:v>36949.0</c:v>
                </c:pt>
                <c:pt idx="130">
                  <c:v>36950.0</c:v>
                </c:pt>
                <c:pt idx="131">
                  <c:v>36951.0</c:v>
                </c:pt>
                <c:pt idx="132">
                  <c:v>36952.0</c:v>
                </c:pt>
                <c:pt idx="133">
                  <c:v>36955.0</c:v>
                </c:pt>
                <c:pt idx="134">
                  <c:v>36956.0</c:v>
                </c:pt>
                <c:pt idx="135">
                  <c:v>36957.0</c:v>
                </c:pt>
                <c:pt idx="136">
                  <c:v>36958.0</c:v>
                </c:pt>
                <c:pt idx="137">
                  <c:v>36959.0</c:v>
                </c:pt>
                <c:pt idx="138">
                  <c:v>36962.0</c:v>
                </c:pt>
                <c:pt idx="139">
                  <c:v>36963.0</c:v>
                </c:pt>
                <c:pt idx="140">
                  <c:v>36964.0</c:v>
                </c:pt>
                <c:pt idx="141">
                  <c:v>36965.0</c:v>
                </c:pt>
                <c:pt idx="142">
                  <c:v>36966.0</c:v>
                </c:pt>
                <c:pt idx="143">
                  <c:v>36969.0</c:v>
                </c:pt>
                <c:pt idx="144">
                  <c:v>36970.0</c:v>
                </c:pt>
                <c:pt idx="145">
                  <c:v>36971.0</c:v>
                </c:pt>
                <c:pt idx="146">
                  <c:v>36972.0</c:v>
                </c:pt>
                <c:pt idx="147">
                  <c:v>36973.0</c:v>
                </c:pt>
                <c:pt idx="148">
                  <c:v>36976.0</c:v>
                </c:pt>
                <c:pt idx="149">
                  <c:v>36977.0</c:v>
                </c:pt>
                <c:pt idx="150">
                  <c:v>36978.0</c:v>
                </c:pt>
                <c:pt idx="151">
                  <c:v>36979.0</c:v>
                </c:pt>
                <c:pt idx="152">
                  <c:v>36980.0</c:v>
                </c:pt>
                <c:pt idx="153">
                  <c:v>36983.0</c:v>
                </c:pt>
                <c:pt idx="154">
                  <c:v>36984.0</c:v>
                </c:pt>
                <c:pt idx="155">
                  <c:v>36985.0</c:v>
                </c:pt>
                <c:pt idx="156">
                  <c:v>36986.0</c:v>
                </c:pt>
                <c:pt idx="157">
                  <c:v>36987.0</c:v>
                </c:pt>
                <c:pt idx="158">
                  <c:v>36990.0</c:v>
                </c:pt>
                <c:pt idx="159">
                  <c:v>36991.0</c:v>
                </c:pt>
                <c:pt idx="160">
                  <c:v>36992.0</c:v>
                </c:pt>
                <c:pt idx="161">
                  <c:v>36993.0</c:v>
                </c:pt>
                <c:pt idx="162">
                  <c:v>36998.0</c:v>
                </c:pt>
                <c:pt idx="163">
                  <c:v>36999.0</c:v>
                </c:pt>
                <c:pt idx="164">
                  <c:v>37000.0</c:v>
                </c:pt>
                <c:pt idx="165">
                  <c:v>37001.0</c:v>
                </c:pt>
                <c:pt idx="166">
                  <c:v>37004.0</c:v>
                </c:pt>
                <c:pt idx="167">
                  <c:v>37005.0</c:v>
                </c:pt>
                <c:pt idx="168">
                  <c:v>37007.0</c:v>
                </c:pt>
                <c:pt idx="169">
                  <c:v>37008.0</c:v>
                </c:pt>
                <c:pt idx="170">
                  <c:v>37011.0</c:v>
                </c:pt>
                <c:pt idx="171">
                  <c:v>37012.0</c:v>
                </c:pt>
                <c:pt idx="172">
                  <c:v>37013.0</c:v>
                </c:pt>
                <c:pt idx="173">
                  <c:v>37014.0</c:v>
                </c:pt>
                <c:pt idx="174">
                  <c:v>37015.0</c:v>
                </c:pt>
                <c:pt idx="175">
                  <c:v>37018.0</c:v>
                </c:pt>
                <c:pt idx="176">
                  <c:v>37019.0</c:v>
                </c:pt>
                <c:pt idx="177">
                  <c:v>37020.0</c:v>
                </c:pt>
                <c:pt idx="178">
                  <c:v>37021.0</c:v>
                </c:pt>
                <c:pt idx="179">
                  <c:v>37022.0</c:v>
                </c:pt>
                <c:pt idx="180">
                  <c:v>37025.0</c:v>
                </c:pt>
                <c:pt idx="181">
                  <c:v>37026.0</c:v>
                </c:pt>
                <c:pt idx="182">
                  <c:v>37027.0</c:v>
                </c:pt>
                <c:pt idx="183">
                  <c:v>37028.0</c:v>
                </c:pt>
                <c:pt idx="184">
                  <c:v>37029.0</c:v>
                </c:pt>
                <c:pt idx="185">
                  <c:v>37032.0</c:v>
                </c:pt>
                <c:pt idx="186">
                  <c:v>37033.0</c:v>
                </c:pt>
                <c:pt idx="187">
                  <c:v>37034.0</c:v>
                </c:pt>
                <c:pt idx="188">
                  <c:v>37035.0</c:v>
                </c:pt>
                <c:pt idx="189">
                  <c:v>37036.0</c:v>
                </c:pt>
                <c:pt idx="190">
                  <c:v>37039.0</c:v>
                </c:pt>
                <c:pt idx="191">
                  <c:v>37040.0</c:v>
                </c:pt>
                <c:pt idx="192">
                  <c:v>37041.0</c:v>
                </c:pt>
                <c:pt idx="193">
                  <c:v>37042.0</c:v>
                </c:pt>
                <c:pt idx="194">
                  <c:v>37043.0</c:v>
                </c:pt>
                <c:pt idx="195">
                  <c:v>37046.0</c:v>
                </c:pt>
                <c:pt idx="196">
                  <c:v>37047.0</c:v>
                </c:pt>
                <c:pt idx="197">
                  <c:v>37048.0</c:v>
                </c:pt>
                <c:pt idx="198">
                  <c:v>37049.0</c:v>
                </c:pt>
                <c:pt idx="199">
                  <c:v>37050.0</c:v>
                </c:pt>
                <c:pt idx="200">
                  <c:v>37054.0</c:v>
                </c:pt>
                <c:pt idx="201">
                  <c:v>37055.0</c:v>
                </c:pt>
                <c:pt idx="202">
                  <c:v>37056.0</c:v>
                </c:pt>
                <c:pt idx="203">
                  <c:v>37057.0</c:v>
                </c:pt>
                <c:pt idx="204">
                  <c:v>37060.0</c:v>
                </c:pt>
                <c:pt idx="205">
                  <c:v>37061.0</c:v>
                </c:pt>
                <c:pt idx="206">
                  <c:v>37062.0</c:v>
                </c:pt>
                <c:pt idx="207">
                  <c:v>37063.0</c:v>
                </c:pt>
                <c:pt idx="208">
                  <c:v>37064.0</c:v>
                </c:pt>
                <c:pt idx="209">
                  <c:v>37067.0</c:v>
                </c:pt>
                <c:pt idx="210">
                  <c:v>37068.0</c:v>
                </c:pt>
                <c:pt idx="211">
                  <c:v>37069.0</c:v>
                </c:pt>
                <c:pt idx="212">
                  <c:v>37070.0</c:v>
                </c:pt>
                <c:pt idx="213">
                  <c:v>37071.0</c:v>
                </c:pt>
                <c:pt idx="214">
                  <c:v>37074.0</c:v>
                </c:pt>
                <c:pt idx="215">
                  <c:v>37075.0</c:v>
                </c:pt>
                <c:pt idx="216">
                  <c:v>37076.0</c:v>
                </c:pt>
                <c:pt idx="217">
                  <c:v>37077.0</c:v>
                </c:pt>
                <c:pt idx="218">
                  <c:v>37078.0</c:v>
                </c:pt>
                <c:pt idx="219">
                  <c:v>37081.0</c:v>
                </c:pt>
                <c:pt idx="220">
                  <c:v>37082.0</c:v>
                </c:pt>
                <c:pt idx="221">
                  <c:v>37083.0</c:v>
                </c:pt>
                <c:pt idx="222">
                  <c:v>37084.0</c:v>
                </c:pt>
                <c:pt idx="223">
                  <c:v>37085.0</c:v>
                </c:pt>
                <c:pt idx="224">
                  <c:v>37088.0</c:v>
                </c:pt>
                <c:pt idx="225">
                  <c:v>37089.0</c:v>
                </c:pt>
                <c:pt idx="226">
                  <c:v>37090.0</c:v>
                </c:pt>
                <c:pt idx="227">
                  <c:v>37091.0</c:v>
                </c:pt>
                <c:pt idx="228">
                  <c:v>37092.0</c:v>
                </c:pt>
                <c:pt idx="229">
                  <c:v>37095.0</c:v>
                </c:pt>
                <c:pt idx="230">
                  <c:v>37096.0</c:v>
                </c:pt>
                <c:pt idx="231">
                  <c:v>37097.0</c:v>
                </c:pt>
                <c:pt idx="232">
                  <c:v>37098.0</c:v>
                </c:pt>
                <c:pt idx="233">
                  <c:v>37099.0</c:v>
                </c:pt>
                <c:pt idx="234">
                  <c:v>37102.0</c:v>
                </c:pt>
                <c:pt idx="235">
                  <c:v>37103.0</c:v>
                </c:pt>
                <c:pt idx="236">
                  <c:v>37104.0</c:v>
                </c:pt>
                <c:pt idx="237">
                  <c:v>37105.0</c:v>
                </c:pt>
                <c:pt idx="238">
                  <c:v>37106.0</c:v>
                </c:pt>
                <c:pt idx="239">
                  <c:v>37109.0</c:v>
                </c:pt>
                <c:pt idx="240">
                  <c:v>37110.0</c:v>
                </c:pt>
                <c:pt idx="241">
                  <c:v>37111.0</c:v>
                </c:pt>
                <c:pt idx="242">
                  <c:v>37112.0</c:v>
                </c:pt>
                <c:pt idx="243">
                  <c:v>37113.0</c:v>
                </c:pt>
                <c:pt idx="244">
                  <c:v>37116.0</c:v>
                </c:pt>
                <c:pt idx="245">
                  <c:v>37117.0</c:v>
                </c:pt>
                <c:pt idx="246">
                  <c:v>37118.0</c:v>
                </c:pt>
                <c:pt idx="247">
                  <c:v>37119.0</c:v>
                </c:pt>
                <c:pt idx="248">
                  <c:v>37120.0</c:v>
                </c:pt>
                <c:pt idx="249">
                  <c:v>37123.0</c:v>
                </c:pt>
                <c:pt idx="250">
                  <c:v>37124.0</c:v>
                </c:pt>
                <c:pt idx="251">
                  <c:v>37125.0</c:v>
                </c:pt>
                <c:pt idx="252">
                  <c:v>37126.0</c:v>
                </c:pt>
                <c:pt idx="253">
                  <c:v>37127.0</c:v>
                </c:pt>
                <c:pt idx="254">
                  <c:v>37130.0</c:v>
                </c:pt>
                <c:pt idx="255">
                  <c:v>37131.0</c:v>
                </c:pt>
                <c:pt idx="256">
                  <c:v>37132.0</c:v>
                </c:pt>
                <c:pt idx="257">
                  <c:v>37133.0</c:v>
                </c:pt>
                <c:pt idx="258">
                  <c:v>37134.0</c:v>
                </c:pt>
                <c:pt idx="259">
                  <c:v>37137.0</c:v>
                </c:pt>
                <c:pt idx="260">
                  <c:v>37138.0</c:v>
                </c:pt>
                <c:pt idx="261">
                  <c:v>37139.0</c:v>
                </c:pt>
                <c:pt idx="262">
                  <c:v>37140.0</c:v>
                </c:pt>
                <c:pt idx="263">
                  <c:v>37141.0</c:v>
                </c:pt>
                <c:pt idx="264">
                  <c:v>37144.0</c:v>
                </c:pt>
                <c:pt idx="265">
                  <c:v>37145.0</c:v>
                </c:pt>
                <c:pt idx="266">
                  <c:v>37146.0</c:v>
                </c:pt>
                <c:pt idx="267">
                  <c:v>37147.0</c:v>
                </c:pt>
                <c:pt idx="268">
                  <c:v>37148.0</c:v>
                </c:pt>
                <c:pt idx="269">
                  <c:v>37151.0</c:v>
                </c:pt>
                <c:pt idx="270">
                  <c:v>37152.0</c:v>
                </c:pt>
                <c:pt idx="271">
                  <c:v>37153.0</c:v>
                </c:pt>
                <c:pt idx="272">
                  <c:v>37154.0</c:v>
                </c:pt>
                <c:pt idx="273">
                  <c:v>37155.0</c:v>
                </c:pt>
                <c:pt idx="274">
                  <c:v>37158.0</c:v>
                </c:pt>
                <c:pt idx="275">
                  <c:v>37159.0</c:v>
                </c:pt>
                <c:pt idx="276">
                  <c:v>37160.0</c:v>
                </c:pt>
                <c:pt idx="277">
                  <c:v>37161.0</c:v>
                </c:pt>
                <c:pt idx="278">
                  <c:v>37162.0</c:v>
                </c:pt>
                <c:pt idx="279">
                  <c:v>37165.0</c:v>
                </c:pt>
                <c:pt idx="280">
                  <c:v>37166.0</c:v>
                </c:pt>
                <c:pt idx="281">
                  <c:v>37167.0</c:v>
                </c:pt>
                <c:pt idx="282">
                  <c:v>37168.0</c:v>
                </c:pt>
                <c:pt idx="283">
                  <c:v>37169.0</c:v>
                </c:pt>
                <c:pt idx="284">
                  <c:v>37172.0</c:v>
                </c:pt>
                <c:pt idx="285">
                  <c:v>37173.0</c:v>
                </c:pt>
                <c:pt idx="286">
                  <c:v>37174.0</c:v>
                </c:pt>
                <c:pt idx="287">
                  <c:v>37175.0</c:v>
                </c:pt>
                <c:pt idx="288">
                  <c:v>37176.0</c:v>
                </c:pt>
                <c:pt idx="289">
                  <c:v>37179.0</c:v>
                </c:pt>
                <c:pt idx="290">
                  <c:v>37180.0</c:v>
                </c:pt>
                <c:pt idx="291">
                  <c:v>37181.0</c:v>
                </c:pt>
                <c:pt idx="292">
                  <c:v>37182.0</c:v>
                </c:pt>
                <c:pt idx="293">
                  <c:v>37183.0</c:v>
                </c:pt>
                <c:pt idx="294">
                  <c:v>37186.0</c:v>
                </c:pt>
                <c:pt idx="295">
                  <c:v>37187.0</c:v>
                </c:pt>
                <c:pt idx="296">
                  <c:v>37188.0</c:v>
                </c:pt>
                <c:pt idx="297">
                  <c:v>37189.0</c:v>
                </c:pt>
                <c:pt idx="298">
                  <c:v>37190.0</c:v>
                </c:pt>
                <c:pt idx="299">
                  <c:v>37193.0</c:v>
                </c:pt>
                <c:pt idx="300">
                  <c:v>37194.0</c:v>
                </c:pt>
                <c:pt idx="301">
                  <c:v>37195.0</c:v>
                </c:pt>
                <c:pt idx="302">
                  <c:v>37196.0</c:v>
                </c:pt>
                <c:pt idx="303">
                  <c:v>37197.0</c:v>
                </c:pt>
                <c:pt idx="304">
                  <c:v>37200.0</c:v>
                </c:pt>
                <c:pt idx="305">
                  <c:v>37201.0</c:v>
                </c:pt>
                <c:pt idx="306">
                  <c:v>37202.0</c:v>
                </c:pt>
                <c:pt idx="307">
                  <c:v>37203.0</c:v>
                </c:pt>
                <c:pt idx="308">
                  <c:v>37204.0</c:v>
                </c:pt>
                <c:pt idx="309">
                  <c:v>37207.0</c:v>
                </c:pt>
                <c:pt idx="310">
                  <c:v>37208.0</c:v>
                </c:pt>
                <c:pt idx="311">
                  <c:v>37209.0</c:v>
                </c:pt>
                <c:pt idx="312">
                  <c:v>37210.0</c:v>
                </c:pt>
                <c:pt idx="313">
                  <c:v>37211.0</c:v>
                </c:pt>
                <c:pt idx="314">
                  <c:v>37214.0</c:v>
                </c:pt>
                <c:pt idx="315">
                  <c:v>37215.0</c:v>
                </c:pt>
                <c:pt idx="316">
                  <c:v>37216.0</c:v>
                </c:pt>
                <c:pt idx="317">
                  <c:v>37217.0</c:v>
                </c:pt>
                <c:pt idx="318">
                  <c:v>37218.0</c:v>
                </c:pt>
                <c:pt idx="319">
                  <c:v>37221.0</c:v>
                </c:pt>
                <c:pt idx="320">
                  <c:v>37222.0</c:v>
                </c:pt>
                <c:pt idx="321">
                  <c:v>37223.0</c:v>
                </c:pt>
                <c:pt idx="322">
                  <c:v>37224.0</c:v>
                </c:pt>
                <c:pt idx="323">
                  <c:v>37225.0</c:v>
                </c:pt>
                <c:pt idx="324">
                  <c:v>37228.0</c:v>
                </c:pt>
                <c:pt idx="325">
                  <c:v>37229.0</c:v>
                </c:pt>
                <c:pt idx="326">
                  <c:v>37230.0</c:v>
                </c:pt>
                <c:pt idx="327">
                  <c:v>37231.0</c:v>
                </c:pt>
                <c:pt idx="328">
                  <c:v>37232.0</c:v>
                </c:pt>
                <c:pt idx="329">
                  <c:v>37235.0</c:v>
                </c:pt>
                <c:pt idx="330">
                  <c:v>37236.0</c:v>
                </c:pt>
                <c:pt idx="331">
                  <c:v>37237.0</c:v>
                </c:pt>
                <c:pt idx="332">
                  <c:v>37238.0</c:v>
                </c:pt>
                <c:pt idx="333">
                  <c:v>37239.0</c:v>
                </c:pt>
                <c:pt idx="334">
                  <c:v>37242.0</c:v>
                </c:pt>
                <c:pt idx="335">
                  <c:v>37243.0</c:v>
                </c:pt>
                <c:pt idx="336">
                  <c:v>37244.0</c:v>
                </c:pt>
                <c:pt idx="337">
                  <c:v>37245.0</c:v>
                </c:pt>
                <c:pt idx="338">
                  <c:v>37246.0</c:v>
                </c:pt>
                <c:pt idx="339">
                  <c:v>37249.0</c:v>
                </c:pt>
                <c:pt idx="340">
                  <c:v>37252.0</c:v>
                </c:pt>
                <c:pt idx="341">
                  <c:v>37253.0</c:v>
                </c:pt>
                <c:pt idx="342">
                  <c:v>37256.0</c:v>
                </c:pt>
                <c:pt idx="343">
                  <c:v>37258.0</c:v>
                </c:pt>
                <c:pt idx="344">
                  <c:v>37259.0</c:v>
                </c:pt>
                <c:pt idx="345">
                  <c:v>37260.0</c:v>
                </c:pt>
                <c:pt idx="346">
                  <c:v>37263.0</c:v>
                </c:pt>
                <c:pt idx="347">
                  <c:v>37264.0</c:v>
                </c:pt>
                <c:pt idx="348">
                  <c:v>37265.0</c:v>
                </c:pt>
                <c:pt idx="349">
                  <c:v>37266.0</c:v>
                </c:pt>
                <c:pt idx="350">
                  <c:v>37267.0</c:v>
                </c:pt>
                <c:pt idx="351">
                  <c:v>37270.0</c:v>
                </c:pt>
                <c:pt idx="352">
                  <c:v>37271.0</c:v>
                </c:pt>
                <c:pt idx="353">
                  <c:v>37272.0</c:v>
                </c:pt>
                <c:pt idx="354">
                  <c:v>37273.0</c:v>
                </c:pt>
                <c:pt idx="355">
                  <c:v>37274.0</c:v>
                </c:pt>
                <c:pt idx="356">
                  <c:v>37277.0</c:v>
                </c:pt>
                <c:pt idx="357">
                  <c:v>37278.0</c:v>
                </c:pt>
                <c:pt idx="358">
                  <c:v>37279.0</c:v>
                </c:pt>
                <c:pt idx="359">
                  <c:v>37280.0</c:v>
                </c:pt>
                <c:pt idx="360">
                  <c:v>37281.0</c:v>
                </c:pt>
                <c:pt idx="361">
                  <c:v>37285.0</c:v>
                </c:pt>
                <c:pt idx="362">
                  <c:v>37286.0</c:v>
                </c:pt>
                <c:pt idx="363">
                  <c:v>37287.0</c:v>
                </c:pt>
                <c:pt idx="364">
                  <c:v>37288.0</c:v>
                </c:pt>
                <c:pt idx="365">
                  <c:v>37291.0</c:v>
                </c:pt>
                <c:pt idx="366">
                  <c:v>37292.0</c:v>
                </c:pt>
                <c:pt idx="367">
                  <c:v>37293.0</c:v>
                </c:pt>
                <c:pt idx="368">
                  <c:v>37294.0</c:v>
                </c:pt>
                <c:pt idx="369">
                  <c:v>37295.0</c:v>
                </c:pt>
                <c:pt idx="370">
                  <c:v>37298.0</c:v>
                </c:pt>
                <c:pt idx="371">
                  <c:v>37299.0</c:v>
                </c:pt>
                <c:pt idx="372">
                  <c:v>37300.0</c:v>
                </c:pt>
                <c:pt idx="373">
                  <c:v>37301.0</c:v>
                </c:pt>
                <c:pt idx="374">
                  <c:v>37302.0</c:v>
                </c:pt>
                <c:pt idx="375">
                  <c:v>37305.0</c:v>
                </c:pt>
                <c:pt idx="376">
                  <c:v>37306.0</c:v>
                </c:pt>
                <c:pt idx="377">
                  <c:v>37307.0</c:v>
                </c:pt>
                <c:pt idx="378">
                  <c:v>37308.0</c:v>
                </c:pt>
                <c:pt idx="379">
                  <c:v>37309.0</c:v>
                </c:pt>
                <c:pt idx="380">
                  <c:v>37312.0</c:v>
                </c:pt>
                <c:pt idx="381">
                  <c:v>37313.0</c:v>
                </c:pt>
                <c:pt idx="382">
                  <c:v>37314.0</c:v>
                </c:pt>
                <c:pt idx="383">
                  <c:v>37315.0</c:v>
                </c:pt>
                <c:pt idx="384">
                  <c:v>37316.0</c:v>
                </c:pt>
                <c:pt idx="385">
                  <c:v>37319.0</c:v>
                </c:pt>
                <c:pt idx="386">
                  <c:v>37320.0</c:v>
                </c:pt>
                <c:pt idx="387">
                  <c:v>37321.0</c:v>
                </c:pt>
                <c:pt idx="388">
                  <c:v>37322.0</c:v>
                </c:pt>
                <c:pt idx="389">
                  <c:v>37323.0</c:v>
                </c:pt>
                <c:pt idx="390">
                  <c:v>37326.0</c:v>
                </c:pt>
                <c:pt idx="391">
                  <c:v>37327.0</c:v>
                </c:pt>
                <c:pt idx="392">
                  <c:v>37328.0</c:v>
                </c:pt>
                <c:pt idx="393">
                  <c:v>37329.0</c:v>
                </c:pt>
                <c:pt idx="394">
                  <c:v>37330.0</c:v>
                </c:pt>
                <c:pt idx="395">
                  <c:v>37333.0</c:v>
                </c:pt>
                <c:pt idx="396">
                  <c:v>37334.0</c:v>
                </c:pt>
                <c:pt idx="397">
                  <c:v>37335.0</c:v>
                </c:pt>
                <c:pt idx="398">
                  <c:v>37336.0</c:v>
                </c:pt>
                <c:pt idx="399">
                  <c:v>37337.0</c:v>
                </c:pt>
                <c:pt idx="400">
                  <c:v>37340.0</c:v>
                </c:pt>
                <c:pt idx="401">
                  <c:v>37341.0</c:v>
                </c:pt>
                <c:pt idx="402">
                  <c:v>37342.0</c:v>
                </c:pt>
                <c:pt idx="403">
                  <c:v>37343.0</c:v>
                </c:pt>
                <c:pt idx="404">
                  <c:v>37348.0</c:v>
                </c:pt>
                <c:pt idx="405">
                  <c:v>37349.0</c:v>
                </c:pt>
                <c:pt idx="406">
                  <c:v>37350.0</c:v>
                </c:pt>
                <c:pt idx="407">
                  <c:v>37351.0</c:v>
                </c:pt>
                <c:pt idx="408">
                  <c:v>37354.0</c:v>
                </c:pt>
                <c:pt idx="409">
                  <c:v>37355.0</c:v>
                </c:pt>
                <c:pt idx="410">
                  <c:v>37356.0</c:v>
                </c:pt>
                <c:pt idx="411">
                  <c:v>37357.0</c:v>
                </c:pt>
                <c:pt idx="412">
                  <c:v>37358.0</c:v>
                </c:pt>
                <c:pt idx="413">
                  <c:v>37361.0</c:v>
                </c:pt>
                <c:pt idx="414">
                  <c:v>37362.0</c:v>
                </c:pt>
                <c:pt idx="415">
                  <c:v>37363.0</c:v>
                </c:pt>
                <c:pt idx="416">
                  <c:v>37364.0</c:v>
                </c:pt>
                <c:pt idx="417">
                  <c:v>37365.0</c:v>
                </c:pt>
                <c:pt idx="418">
                  <c:v>37368.0</c:v>
                </c:pt>
                <c:pt idx="419">
                  <c:v>37369.0</c:v>
                </c:pt>
                <c:pt idx="420">
                  <c:v>37370.0</c:v>
                </c:pt>
                <c:pt idx="421">
                  <c:v>37372.0</c:v>
                </c:pt>
                <c:pt idx="422">
                  <c:v>37375.0</c:v>
                </c:pt>
                <c:pt idx="423">
                  <c:v>37376.0</c:v>
                </c:pt>
                <c:pt idx="424">
                  <c:v>37377.0</c:v>
                </c:pt>
                <c:pt idx="425">
                  <c:v>37378.0</c:v>
                </c:pt>
                <c:pt idx="426">
                  <c:v>37379.0</c:v>
                </c:pt>
                <c:pt idx="427">
                  <c:v>37382.0</c:v>
                </c:pt>
                <c:pt idx="428">
                  <c:v>37383.0</c:v>
                </c:pt>
                <c:pt idx="429">
                  <c:v>37384.0</c:v>
                </c:pt>
                <c:pt idx="430">
                  <c:v>37385.0</c:v>
                </c:pt>
                <c:pt idx="431">
                  <c:v>37386.0</c:v>
                </c:pt>
                <c:pt idx="432">
                  <c:v>37389.0</c:v>
                </c:pt>
                <c:pt idx="433">
                  <c:v>37390.0</c:v>
                </c:pt>
                <c:pt idx="434">
                  <c:v>37391.0</c:v>
                </c:pt>
                <c:pt idx="435">
                  <c:v>37392.0</c:v>
                </c:pt>
                <c:pt idx="436">
                  <c:v>37393.0</c:v>
                </c:pt>
                <c:pt idx="437">
                  <c:v>37396.0</c:v>
                </c:pt>
                <c:pt idx="438">
                  <c:v>37397.0</c:v>
                </c:pt>
                <c:pt idx="439">
                  <c:v>37398.0</c:v>
                </c:pt>
                <c:pt idx="440">
                  <c:v>37399.0</c:v>
                </c:pt>
                <c:pt idx="441">
                  <c:v>37400.0</c:v>
                </c:pt>
                <c:pt idx="442">
                  <c:v>37403.0</c:v>
                </c:pt>
                <c:pt idx="443">
                  <c:v>37404.0</c:v>
                </c:pt>
                <c:pt idx="444">
                  <c:v>37405.0</c:v>
                </c:pt>
                <c:pt idx="445">
                  <c:v>37406.0</c:v>
                </c:pt>
                <c:pt idx="446">
                  <c:v>37407.0</c:v>
                </c:pt>
                <c:pt idx="447">
                  <c:v>37410.0</c:v>
                </c:pt>
                <c:pt idx="448">
                  <c:v>37411.0</c:v>
                </c:pt>
                <c:pt idx="449">
                  <c:v>37412.0</c:v>
                </c:pt>
                <c:pt idx="450">
                  <c:v>37413.0</c:v>
                </c:pt>
                <c:pt idx="451">
                  <c:v>37414.0</c:v>
                </c:pt>
                <c:pt idx="452">
                  <c:v>37418.0</c:v>
                </c:pt>
                <c:pt idx="453">
                  <c:v>37419.0</c:v>
                </c:pt>
                <c:pt idx="454">
                  <c:v>37420.0</c:v>
                </c:pt>
                <c:pt idx="455">
                  <c:v>37421.0</c:v>
                </c:pt>
                <c:pt idx="456">
                  <c:v>37424.0</c:v>
                </c:pt>
                <c:pt idx="457">
                  <c:v>37425.0</c:v>
                </c:pt>
                <c:pt idx="458">
                  <c:v>37426.0</c:v>
                </c:pt>
                <c:pt idx="459">
                  <c:v>37427.0</c:v>
                </c:pt>
                <c:pt idx="460">
                  <c:v>37428.0</c:v>
                </c:pt>
                <c:pt idx="461">
                  <c:v>37431.0</c:v>
                </c:pt>
                <c:pt idx="462">
                  <c:v>37432.0</c:v>
                </c:pt>
                <c:pt idx="463">
                  <c:v>37433.0</c:v>
                </c:pt>
                <c:pt idx="464">
                  <c:v>37434.0</c:v>
                </c:pt>
                <c:pt idx="465">
                  <c:v>37435.0</c:v>
                </c:pt>
                <c:pt idx="466">
                  <c:v>37438.0</c:v>
                </c:pt>
                <c:pt idx="467">
                  <c:v>37439.0</c:v>
                </c:pt>
                <c:pt idx="468">
                  <c:v>37440.0</c:v>
                </c:pt>
                <c:pt idx="469">
                  <c:v>37441.0</c:v>
                </c:pt>
                <c:pt idx="470">
                  <c:v>37442.0</c:v>
                </c:pt>
                <c:pt idx="471">
                  <c:v>37445.0</c:v>
                </c:pt>
                <c:pt idx="472">
                  <c:v>37446.0</c:v>
                </c:pt>
                <c:pt idx="473">
                  <c:v>37447.0</c:v>
                </c:pt>
                <c:pt idx="474">
                  <c:v>37448.0</c:v>
                </c:pt>
                <c:pt idx="475">
                  <c:v>37449.0</c:v>
                </c:pt>
                <c:pt idx="476">
                  <c:v>37452.0</c:v>
                </c:pt>
                <c:pt idx="477">
                  <c:v>37453.0</c:v>
                </c:pt>
                <c:pt idx="478">
                  <c:v>37454.0</c:v>
                </c:pt>
                <c:pt idx="479">
                  <c:v>37455.0</c:v>
                </c:pt>
                <c:pt idx="480">
                  <c:v>37456.0</c:v>
                </c:pt>
                <c:pt idx="481">
                  <c:v>37459.0</c:v>
                </c:pt>
                <c:pt idx="482">
                  <c:v>37460.0</c:v>
                </c:pt>
                <c:pt idx="483">
                  <c:v>37461.0</c:v>
                </c:pt>
                <c:pt idx="484">
                  <c:v>37462.0</c:v>
                </c:pt>
                <c:pt idx="485">
                  <c:v>37463.0</c:v>
                </c:pt>
                <c:pt idx="486">
                  <c:v>37466.0</c:v>
                </c:pt>
                <c:pt idx="487">
                  <c:v>37467.0</c:v>
                </c:pt>
                <c:pt idx="488">
                  <c:v>37468.0</c:v>
                </c:pt>
                <c:pt idx="489">
                  <c:v>37469.0</c:v>
                </c:pt>
                <c:pt idx="490">
                  <c:v>37470.0</c:v>
                </c:pt>
                <c:pt idx="491">
                  <c:v>37473.0</c:v>
                </c:pt>
                <c:pt idx="492">
                  <c:v>37474.0</c:v>
                </c:pt>
                <c:pt idx="493">
                  <c:v>37475.0</c:v>
                </c:pt>
                <c:pt idx="494">
                  <c:v>37476.0</c:v>
                </c:pt>
                <c:pt idx="495">
                  <c:v>37477.0</c:v>
                </c:pt>
                <c:pt idx="496">
                  <c:v>37480.0</c:v>
                </c:pt>
                <c:pt idx="497">
                  <c:v>37481.0</c:v>
                </c:pt>
                <c:pt idx="498">
                  <c:v>37482.0</c:v>
                </c:pt>
                <c:pt idx="499">
                  <c:v>37483.0</c:v>
                </c:pt>
                <c:pt idx="500">
                  <c:v>37484.0</c:v>
                </c:pt>
                <c:pt idx="501">
                  <c:v>37487.0</c:v>
                </c:pt>
                <c:pt idx="502">
                  <c:v>37488.0</c:v>
                </c:pt>
                <c:pt idx="503">
                  <c:v>37489.0</c:v>
                </c:pt>
                <c:pt idx="504">
                  <c:v>37490.0</c:v>
                </c:pt>
                <c:pt idx="505">
                  <c:v>37491.0</c:v>
                </c:pt>
                <c:pt idx="506">
                  <c:v>37494.0</c:v>
                </c:pt>
                <c:pt idx="507">
                  <c:v>37495.0</c:v>
                </c:pt>
                <c:pt idx="508">
                  <c:v>37496.0</c:v>
                </c:pt>
                <c:pt idx="509">
                  <c:v>37497.0</c:v>
                </c:pt>
                <c:pt idx="510">
                  <c:v>37498.0</c:v>
                </c:pt>
                <c:pt idx="511">
                  <c:v>37501.0</c:v>
                </c:pt>
                <c:pt idx="512">
                  <c:v>37502.0</c:v>
                </c:pt>
                <c:pt idx="513">
                  <c:v>37503.0</c:v>
                </c:pt>
                <c:pt idx="514">
                  <c:v>37504.0</c:v>
                </c:pt>
                <c:pt idx="515">
                  <c:v>37505.0</c:v>
                </c:pt>
                <c:pt idx="516">
                  <c:v>37508.0</c:v>
                </c:pt>
                <c:pt idx="517">
                  <c:v>37509.0</c:v>
                </c:pt>
                <c:pt idx="518">
                  <c:v>37510.0</c:v>
                </c:pt>
                <c:pt idx="519">
                  <c:v>37511.0</c:v>
                </c:pt>
                <c:pt idx="520">
                  <c:v>37512.0</c:v>
                </c:pt>
                <c:pt idx="521">
                  <c:v>37515.0</c:v>
                </c:pt>
                <c:pt idx="522">
                  <c:v>37516.0</c:v>
                </c:pt>
                <c:pt idx="523">
                  <c:v>37517.0</c:v>
                </c:pt>
                <c:pt idx="524">
                  <c:v>37518.0</c:v>
                </c:pt>
                <c:pt idx="525">
                  <c:v>37519.0</c:v>
                </c:pt>
                <c:pt idx="526">
                  <c:v>37522.0</c:v>
                </c:pt>
                <c:pt idx="527">
                  <c:v>37523.0</c:v>
                </c:pt>
                <c:pt idx="528">
                  <c:v>37524.0</c:v>
                </c:pt>
                <c:pt idx="529">
                  <c:v>37525.0</c:v>
                </c:pt>
                <c:pt idx="530">
                  <c:v>37526.0</c:v>
                </c:pt>
                <c:pt idx="531">
                  <c:v>37529.0</c:v>
                </c:pt>
                <c:pt idx="532">
                  <c:v>37530.0</c:v>
                </c:pt>
                <c:pt idx="533">
                  <c:v>37531.0</c:v>
                </c:pt>
                <c:pt idx="534">
                  <c:v>37532.0</c:v>
                </c:pt>
                <c:pt idx="535">
                  <c:v>37533.0</c:v>
                </c:pt>
                <c:pt idx="536">
                  <c:v>37536.0</c:v>
                </c:pt>
                <c:pt idx="537">
                  <c:v>37537.0</c:v>
                </c:pt>
                <c:pt idx="538">
                  <c:v>37538.0</c:v>
                </c:pt>
                <c:pt idx="539">
                  <c:v>37539.0</c:v>
                </c:pt>
                <c:pt idx="540">
                  <c:v>37540.0</c:v>
                </c:pt>
                <c:pt idx="541">
                  <c:v>37543.0</c:v>
                </c:pt>
                <c:pt idx="542">
                  <c:v>37544.0</c:v>
                </c:pt>
                <c:pt idx="543">
                  <c:v>37545.0</c:v>
                </c:pt>
                <c:pt idx="544">
                  <c:v>37546.0</c:v>
                </c:pt>
                <c:pt idx="545">
                  <c:v>37547.0</c:v>
                </c:pt>
                <c:pt idx="546">
                  <c:v>37550.0</c:v>
                </c:pt>
                <c:pt idx="547">
                  <c:v>37551.0</c:v>
                </c:pt>
                <c:pt idx="548">
                  <c:v>37552.0</c:v>
                </c:pt>
                <c:pt idx="549">
                  <c:v>37553.0</c:v>
                </c:pt>
                <c:pt idx="550">
                  <c:v>37554.0</c:v>
                </c:pt>
                <c:pt idx="551">
                  <c:v>37557.0</c:v>
                </c:pt>
                <c:pt idx="552">
                  <c:v>37558.0</c:v>
                </c:pt>
                <c:pt idx="553">
                  <c:v>37559.0</c:v>
                </c:pt>
                <c:pt idx="554">
                  <c:v>37560.0</c:v>
                </c:pt>
                <c:pt idx="555">
                  <c:v>37561.0</c:v>
                </c:pt>
                <c:pt idx="556">
                  <c:v>37564.0</c:v>
                </c:pt>
                <c:pt idx="557">
                  <c:v>37565.0</c:v>
                </c:pt>
                <c:pt idx="558">
                  <c:v>37566.0</c:v>
                </c:pt>
                <c:pt idx="559">
                  <c:v>37567.0</c:v>
                </c:pt>
                <c:pt idx="560">
                  <c:v>37568.0</c:v>
                </c:pt>
                <c:pt idx="561">
                  <c:v>37571.0</c:v>
                </c:pt>
                <c:pt idx="562">
                  <c:v>37572.0</c:v>
                </c:pt>
                <c:pt idx="563">
                  <c:v>37573.0</c:v>
                </c:pt>
                <c:pt idx="564">
                  <c:v>37574.0</c:v>
                </c:pt>
                <c:pt idx="565">
                  <c:v>37575.0</c:v>
                </c:pt>
                <c:pt idx="566">
                  <c:v>37578.0</c:v>
                </c:pt>
                <c:pt idx="567">
                  <c:v>37579.0</c:v>
                </c:pt>
                <c:pt idx="568">
                  <c:v>37580.0</c:v>
                </c:pt>
                <c:pt idx="569">
                  <c:v>37581.0</c:v>
                </c:pt>
                <c:pt idx="570">
                  <c:v>37582.0</c:v>
                </c:pt>
                <c:pt idx="571">
                  <c:v>37585.0</c:v>
                </c:pt>
                <c:pt idx="572">
                  <c:v>37586.0</c:v>
                </c:pt>
                <c:pt idx="573">
                  <c:v>37587.0</c:v>
                </c:pt>
                <c:pt idx="574">
                  <c:v>37588.0</c:v>
                </c:pt>
                <c:pt idx="575">
                  <c:v>37589.0</c:v>
                </c:pt>
                <c:pt idx="576">
                  <c:v>37592.0</c:v>
                </c:pt>
                <c:pt idx="577">
                  <c:v>37593.0</c:v>
                </c:pt>
                <c:pt idx="578">
                  <c:v>37594.0</c:v>
                </c:pt>
                <c:pt idx="579">
                  <c:v>37595.0</c:v>
                </c:pt>
                <c:pt idx="580">
                  <c:v>37596.0</c:v>
                </c:pt>
                <c:pt idx="581">
                  <c:v>37599.0</c:v>
                </c:pt>
                <c:pt idx="582">
                  <c:v>37600.0</c:v>
                </c:pt>
                <c:pt idx="583">
                  <c:v>37601.0</c:v>
                </c:pt>
                <c:pt idx="584">
                  <c:v>37602.0</c:v>
                </c:pt>
                <c:pt idx="585">
                  <c:v>37603.0</c:v>
                </c:pt>
                <c:pt idx="586">
                  <c:v>37606.0</c:v>
                </c:pt>
                <c:pt idx="587">
                  <c:v>37607.0</c:v>
                </c:pt>
                <c:pt idx="588">
                  <c:v>37608.0</c:v>
                </c:pt>
                <c:pt idx="589">
                  <c:v>37609.0</c:v>
                </c:pt>
                <c:pt idx="590">
                  <c:v>37610.0</c:v>
                </c:pt>
                <c:pt idx="591">
                  <c:v>37613.0</c:v>
                </c:pt>
                <c:pt idx="592">
                  <c:v>37614.0</c:v>
                </c:pt>
                <c:pt idx="593">
                  <c:v>37617.0</c:v>
                </c:pt>
                <c:pt idx="594">
                  <c:v>37620.0</c:v>
                </c:pt>
                <c:pt idx="595">
                  <c:v>37621.0</c:v>
                </c:pt>
                <c:pt idx="596">
                  <c:v>37623.0</c:v>
                </c:pt>
                <c:pt idx="597">
                  <c:v>37624.0</c:v>
                </c:pt>
                <c:pt idx="598">
                  <c:v>37627.0</c:v>
                </c:pt>
                <c:pt idx="599">
                  <c:v>37628.0</c:v>
                </c:pt>
                <c:pt idx="600">
                  <c:v>37629.0</c:v>
                </c:pt>
                <c:pt idx="601">
                  <c:v>37630.0</c:v>
                </c:pt>
                <c:pt idx="602">
                  <c:v>37631.0</c:v>
                </c:pt>
                <c:pt idx="603">
                  <c:v>37634.0</c:v>
                </c:pt>
                <c:pt idx="604">
                  <c:v>37635.0</c:v>
                </c:pt>
                <c:pt idx="605">
                  <c:v>37636.0</c:v>
                </c:pt>
                <c:pt idx="606">
                  <c:v>37637.0</c:v>
                </c:pt>
                <c:pt idx="607">
                  <c:v>37638.0</c:v>
                </c:pt>
                <c:pt idx="608">
                  <c:v>37641.0</c:v>
                </c:pt>
                <c:pt idx="609">
                  <c:v>37642.0</c:v>
                </c:pt>
                <c:pt idx="610">
                  <c:v>37643.0</c:v>
                </c:pt>
                <c:pt idx="611">
                  <c:v>37644.0</c:v>
                </c:pt>
                <c:pt idx="612">
                  <c:v>37645.0</c:v>
                </c:pt>
                <c:pt idx="613">
                  <c:v>37649.0</c:v>
                </c:pt>
                <c:pt idx="614">
                  <c:v>37650.0</c:v>
                </c:pt>
                <c:pt idx="615">
                  <c:v>37651.0</c:v>
                </c:pt>
                <c:pt idx="616">
                  <c:v>37652.0</c:v>
                </c:pt>
                <c:pt idx="617">
                  <c:v>37655.0</c:v>
                </c:pt>
                <c:pt idx="618">
                  <c:v>37656.0</c:v>
                </c:pt>
                <c:pt idx="619">
                  <c:v>37657.0</c:v>
                </c:pt>
                <c:pt idx="620">
                  <c:v>37658.0</c:v>
                </c:pt>
                <c:pt idx="621">
                  <c:v>37659.0</c:v>
                </c:pt>
                <c:pt idx="622">
                  <c:v>37662.0</c:v>
                </c:pt>
                <c:pt idx="623">
                  <c:v>37663.0</c:v>
                </c:pt>
                <c:pt idx="624">
                  <c:v>37664.0</c:v>
                </c:pt>
                <c:pt idx="625">
                  <c:v>37665.0</c:v>
                </c:pt>
                <c:pt idx="626">
                  <c:v>37666.0</c:v>
                </c:pt>
                <c:pt idx="627">
                  <c:v>37669.0</c:v>
                </c:pt>
                <c:pt idx="628">
                  <c:v>37670.0</c:v>
                </c:pt>
                <c:pt idx="629">
                  <c:v>37671.0</c:v>
                </c:pt>
                <c:pt idx="630">
                  <c:v>37672.0</c:v>
                </c:pt>
                <c:pt idx="631">
                  <c:v>37673.0</c:v>
                </c:pt>
                <c:pt idx="632">
                  <c:v>37676.0</c:v>
                </c:pt>
                <c:pt idx="633">
                  <c:v>37677.0</c:v>
                </c:pt>
                <c:pt idx="634">
                  <c:v>37678.0</c:v>
                </c:pt>
                <c:pt idx="635">
                  <c:v>37679.0</c:v>
                </c:pt>
                <c:pt idx="636">
                  <c:v>37680.0</c:v>
                </c:pt>
                <c:pt idx="637">
                  <c:v>37683.0</c:v>
                </c:pt>
                <c:pt idx="638">
                  <c:v>37684.0</c:v>
                </c:pt>
                <c:pt idx="639">
                  <c:v>37685.0</c:v>
                </c:pt>
                <c:pt idx="640">
                  <c:v>37686.0</c:v>
                </c:pt>
                <c:pt idx="641">
                  <c:v>37687.0</c:v>
                </c:pt>
                <c:pt idx="642">
                  <c:v>37690.0</c:v>
                </c:pt>
                <c:pt idx="643">
                  <c:v>37691.0</c:v>
                </c:pt>
                <c:pt idx="644">
                  <c:v>37692.0</c:v>
                </c:pt>
                <c:pt idx="645">
                  <c:v>37693.0</c:v>
                </c:pt>
                <c:pt idx="646">
                  <c:v>37694.0</c:v>
                </c:pt>
                <c:pt idx="647">
                  <c:v>37697.0</c:v>
                </c:pt>
                <c:pt idx="648">
                  <c:v>37698.0</c:v>
                </c:pt>
                <c:pt idx="649">
                  <c:v>37699.0</c:v>
                </c:pt>
                <c:pt idx="650">
                  <c:v>37700.0</c:v>
                </c:pt>
                <c:pt idx="651">
                  <c:v>37701.0</c:v>
                </c:pt>
                <c:pt idx="652">
                  <c:v>37704.0</c:v>
                </c:pt>
                <c:pt idx="653">
                  <c:v>37705.0</c:v>
                </c:pt>
                <c:pt idx="654">
                  <c:v>37706.0</c:v>
                </c:pt>
                <c:pt idx="655">
                  <c:v>37707.0</c:v>
                </c:pt>
                <c:pt idx="656">
                  <c:v>37708.0</c:v>
                </c:pt>
                <c:pt idx="657">
                  <c:v>37711.0</c:v>
                </c:pt>
                <c:pt idx="658">
                  <c:v>37712.0</c:v>
                </c:pt>
                <c:pt idx="659">
                  <c:v>37713.0</c:v>
                </c:pt>
                <c:pt idx="660">
                  <c:v>37714.0</c:v>
                </c:pt>
                <c:pt idx="661">
                  <c:v>37715.0</c:v>
                </c:pt>
                <c:pt idx="662">
                  <c:v>37718.0</c:v>
                </c:pt>
                <c:pt idx="663">
                  <c:v>37719.0</c:v>
                </c:pt>
                <c:pt idx="664">
                  <c:v>37720.0</c:v>
                </c:pt>
                <c:pt idx="665">
                  <c:v>37721.0</c:v>
                </c:pt>
                <c:pt idx="666">
                  <c:v>37722.0</c:v>
                </c:pt>
                <c:pt idx="667">
                  <c:v>37725.0</c:v>
                </c:pt>
                <c:pt idx="668">
                  <c:v>37726.0</c:v>
                </c:pt>
                <c:pt idx="669">
                  <c:v>37727.0</c:v>
                </c:pt>
                <c:pt idx="670">
                  <c:v>37728.0</c:v>
                </c:pt>
                <c:pt idx="671">
                  <c:v>37733.0</c:v>
                </c:pt>
                <c:pt idx="672">
                  <c:v>37734.0</c:v>
                </c:pt>
                <c:pt idx="673">
                  <c:v>37735.0</c:v>
                </c:pt>
                <c:pt idx="674">
                  <c:v>37739.0</c:v>
                </c:pt>
                <c:pt idx="675">
                  <c:v>37740.0</c:v>
                </c:pt>
                <c:pt idx="676">
                  <c:v>37741.0</c:v>
                </c:pt>
                <c:pt idx="677">
                  <c:v>37742.0</c:v>
                </c:pt>
                <c:pt idx="678">
                  <c:v>37743.0</c:v>
                </c:pt>
                <c:pt idx="679">
                  <c:v>37746.0</c:v>
                </c:pt>
                <c:pt idx="680">
                  <c:v>37747.0</c:v>
                </c:pt>
                <c:pt idx="681">
                  <c:v>37748.0</c:v>
                </c:pt>
                <c:pt idx="682">
                  <c:v>37749.0</c:v>
                </c:pt>
                <c:pt idx="683">
                  <c:v>37750.0</c:v>
                </c:pt>
                <c:pt idx="684">
                  <c:v>37753.0</c:v>
                </c:pt>
                <c:pt idx="685">
                  <c:v>37754.0</c:v>
                </c:pt>
                <c:pt idx="686">
                  <c:v>37755.0</c:v>
                </c:pt>
                <c:pt idx="687">
                  <c:v>37756.0</c:v>
                </c:pt>
                <c:pt idx="688">
                  <c:v>37757.0</c:v>
                </c:pt>
                <c:pt idx="689">
                  <c:v>37760.0</c:v>
                </c:pt>
                <c:pt idx="690">
                  <c:v>37761.0</c:v>
                </c:pt>
                <c:pt idx="691">
                  <c:v>37762.0</c:v>
                </c:pt>
                <c:pt idx="692">
                  <c:v>37763.0</c:v>
                </c:pt>
                <c:pt idx="693">
                  <c:v>37764.0</c:v>
                </c:pt>
                <c:pt idx="694">
                  <c:v>37767.0</c:v>
                </c:pt>
                <c:pt idx="695">
                  <c:v>37768.0</c:v>
                </c:pt>
                <c:pt idx="696">
                  <c:v>37769.0</c:v>
                </c:pt>
                <c:pt idx="697">
                  <c:v>37770.0</c:v>
                </c:pt>
                <c:pt idx="698">
                  <c:v>37771.0</c:v>
                </c:pt>
                <c:pt idx="699">
                  <c:v>37774.0</c:v>
                </c:pt>
                <c:pt idx="700">
                  <c:v>37775.0</c:v>
                </c:pt>
                <c:pt idx="701">
                  <c:v>37776.0</c:v>
                </c:pt>
                <c:pt idx="702">
                  <c:v>37777.0</c:v>
                </c:pt>
                <c:pt idx="703">
                  <c:v>37778.0</c:v>
                </c:pt>
                <c:pt idx="704">
                  <c:v>37782.0</c:v>
                </c:pt>
                <c:pt idx="705">
                  <c:v>37783.0</c:v>
                </c:pt>
                <c:pt idx="706">
                  <c:v>37784.0</c:v>
                </c:pt>
                <c:pt idx="707">
                  <c:v>37785.0</c:v>
                </c:pt>
                <c:pt idx="708">
                  <c:v>37788.0</c:v>
                </c:pt>
                <c:pt idx="709">
                  <c:v>37789.0</c:v>
                </c:pt>
                <c:pt idx="710">
                  <c:v>37790.0</c:v>
                </c:pt>
                <c:pt idx="711">
                  <c:v>37791.0</c:v>
                </c:pt>
                <c:pt idx="712">
                  <c:v>37792.0</c:v>
                </c:pt>
                <c:pt idx="713">
                  <c:v>37795.0</c:v>
                </c:pt>
                <c:pt idx="714">
                  <c:v>37796.0</c:v>
                </c:pt>
                <c:pt idx="715">
                  <c:v>37797.0</c:v>
                </c:pt>
                <c:pt idx="716">
                  <c:v>37798.0</c:v>
                </c:pt>
                <c:pt idx="717">
                  <c:v>37799.0</c:v>
                </c:pt>
                <c:pt idx="718">
                  <c:v>37802.0</c:v>
                </c:pt>
              </c:numCache>
            </c:numRef>
          </c:cat>
          <c:val>
            <c:numRef>
              <c:f>'Analysis A'!$F$22:$F$740</c:f>
              <c:numCache>
                <c:formatCode>#,##0;\(#,##0\);\-</c:formatCode>
                <c:ptCount val="719"/>
                <c:pt idx="1">
                  <c:v>0.609</c:v>
                </c:pt>
                <c:pt idx="2">
                  <c:v>0.609</c:v>
                </c:pt>
                <c:pt idx="3">
                  <c:v>0.609</c:v>
                </c:pt>
                <c:pt idx="4">
                  <c:v>0.609</c:v>
                </c:pt>
                <c:pt idx="5">
                  <c:v>0.609</c:v>
                </c:pt>
                <c:pt idx="6">
                  <c:v>0.609</c:v>
                </c:pt>
                <c:pt idx="7">
                  <c:v>0.609</c:v>
                </c:pt>
                <c:pt idx="8">
                  <c:v>0.609</c:v>
                </c:pt>
                <c:pt idx="9">
                  <c:v>0.609</c:v>
                </c:pt>
                <c:pt idx="10">
                  <c:v>0.609</c:v>
                </c:pt>
                <c:pt idx="11">
                  <c:v>0.609</c:v>
                </c:pt>
                <c:pt idx="12">
                  <c:v>0.609</c:v>
                </c:pt>
                <c:pt idx="13">
                  <c:v>0.609</c:v>
                </c:pt>
                <c:pt idx="14">
                  <c:v>0.609</c:v>
                </c:pt>
                <c:pt idx="15">
                  <c:v>0.609</c:v>
                </c:pt>
                <c:pt idx="16">
                  <c:v>0.609</c:v>
                </c:pt>
                <c:pt idx="17">
                  <c:v>0.609</c:v>
                </c:pt>
                <c:pt idx="18">
                  <c:v>0.609</c:v>
                </c:pt>
                <c:pt idx="19">
                  <c:v>0.609</c:v>
                </c:pt>
                <c:pt idx="20">
                  <c:v>0.609</c:v>
                </c:pt>
                <c:pt idx="21">
                  <c:v>0.609</c:v>
                </c:pt>
                <c:pt idx="22">
                  <c:v>0.609</c:v>
                </c:pt>
                <c:pt idx="23">
                  <c:v>0.609</c:v>
                </c:pt>
                <c:pt idx="24">
                  <c:v>0.609</c:v>
                </c:pt>
                <c:pt idx="25">
                  <c:v>0.609</c:v>
                </c:pt>
                <c:pt idx="26">
                  <c:v>0.609</c:v>
                </c:pt>
                <c:pt idx="27">
                  <c:v>0.609</c:v>
                </c:pt>
                <c:pt idx="28">
                  <c:v>0.609</c:v>
                </c:pt>
                <c:pt idx="29">
                  <c:v>0.609</c:v>
                </c:pt>
                <c:pt idx="30">
                  <c:v>0.609</c:v>
                </c:pt>
                <c:pt idx="31">
                  <c:v>0.609</c:v>
                </c:pt>
                <c:pt idx="32">
                  <c:v>0.609</c:v>
                </c:pt>
                <c:pt idx="33">
                  <c:v>0.609</c:v>
                </c:pt>
                <c:pt idx="34">
                  <c:v>0.609</c:v>
                </c:pt>
                <c:pt idx="35">
                  <c:v>0.609</c:v>
                </c:pt>
                <c:pt idx="36">
                  <c:v>0.609</c:v>
                </c:pt>
                <c:pt idx="37">
                  <c:v>0.609</c:v>
                </c:pt>
                <c:pt idx="38">
                  <c:v>0.609</c:v>
                </c:pt>
                <c:pt idx="39">
                  <c:v>0.609</c:v>
                </c:pt>
                <c:pt idx="40">
                  <c:v>0.609</c:v>
                </c:pt>
                <c:pt idx="41">
                  <c:v>0.609</c:v>
                </c:pt>
                <c:pt idx="42">
                  <c:v>0.609</c:v>
                </c:pt>
                <c:pt idx="43">
                  <c:v>0.609</c:v>
                </c:pt>
                <c:pt idx="44">
                  <c:v>0.609</c:v>
                </c:pt>
                <c:pt idx="45">
                  <c:v>0.609</c:v>
                </c:pt>
                <c:pt idx="46">
                  <c:v>0.609</c:v>
                </c:pt>
                <c:pt idx="47">
                  <c:v>0.609</c:v>
                </c:pt>
                <c:pt idx="48">
                  <c:v>0.609</c:v>
                </c:pt>
                <c:pt idx="49">
                  <c:v>0.609</c:v>
                </c:pt>
                <c:pt idx="50">
                  <c:v>0.609</c:v>
                </c:pt>
                <c:pt idx="51">
                  <c:v>0.609</c:v>
                </c:pt>
                <c:pt idx="52">
                  <c:v>0.609</c:v>
                </c:pt>
                <c:pt idx="53">
                  <c:v>0.609</c:v>
                </c:pt>
                <c:pt idx="54">
                  <c:v>0.609</c:v>
                </c:pt>
                <c:pt idx="55">
                  <c:v>0.609</c:v>
                </c:pt>
                <c:pt idx="56">
                  <c:v>0.609</c:v>
                </c:pt>
                <c:pt idx="57">
                  <c:v>0.609</c:v>
                </c:pt>
                <c:pt idx="58">
                  <c:v>0.609</c:v>
                </c:pt>
                <c:pt idx="59">
                  <c:v>0.609</c:v>
                </c:pt>
                <c:pt idx="60">
                  <c:v>0.609</c:v>
                </c:pt>
                <c:pt idx="61">
                  <c:v>0.609</c:v>
                </c:pt>
                <c:pt idx="62">
                  <c:v>0.609</c:v>
                </c:pt>
                <c:pt idx="63">
                  <c:v>0.609</c:v>
                </c:pt>
                <c:pt idx="64">
                  <c:v>0.609</c:v>
                </c:pt>
                <c:pt idx="65">
                  <c:v>0.609</c:v>
                </c:pt>
                <c:pt idx="66">
                  <c:v>0.609</c:v>
                </c:pt>
                <c:pt idx="67">
                  <c:v>0.609</c:v>
                </c:pt>
                <c:pt idx="68">
                  <c:v>0.609</c:v>
                </c:pt>
                <c:pt idx="69">
                  <c:v>0.609</c:v>
                </c:pt>
                <c:pt idx="70">
                  <c:v>0.609</c:v>
                </c:pt>
                <c:pt idx="71">
                  <c:v>0.609</c:v>
                </c:pt>
                <c:pt idx="72">
                  <c:v>0.609</c:v>
                </c:pt>
                <c:pt idx="73">
                  <c:v>0.609</c:v>
                </c:pt>
                <c:pt idx="74">
                  <c:v>0.609</c:v>
                </c:pt>
                <c:pt idx="75">
                  <c:v>0.609</c:v>
                </c:pt>
                <c:pt idx="76">
                  <c:v>0.609</c:v>
                </c:pt>
                <c:pt idx="77">
                  <c:v>0.609</c:v>
                </c:pt>
                <c:pt idx="78">
                  <c:v>0.609</c:v>
                </c:pt>
                <c:pt idx="79">
                  <c:v>0.609</c:v>
                </c:pt>
                <c:pt idx="80">
                  <c:v>0.609</c:v>
                </c:pt>
                <c:pt idx="81">
                  <c:v>0.609</c:v>
                </c:pt>
                <c:pt idx="82">
                  <c:v>0.609</c:v>
                </c:pt>
                <c:pt idx="83">
                  <c:v>0.609</c:v>
                </c:pt>
                <c:pt idx="84">
                  <c:v>0.609</c:v>
                </c:pt>
                <c:pt idx="85">
                  <c:v>0.609</c:v>
                </c:pt>
                <c:pt idx="86">
                  <c:v>0.609</c:v>
                </c:pt>
                <c:pt idx="87">
                  <c:v>0.609</c:v>
                </c:pt>
                <c:pt idx="88">
                  <c:v>0.609</c:v>
                </c:pt>
                <c:pt idx="89">
                  <c:v>0.609</c:v>
                </c:pt>
                <c:pt idx="90">
                  <c:v>0.609</c:v>
                </c:pt>
                <c:pt idx="91">
                  <c:v>-0.231</c:v>
                </c:pt>
                <c:pt idx="92">
                  <c:v>-0.231</c:v>
                </c:pt>
                <c:pt idx="93">
                  <c:v>-0.231</c:v>
                </c:pt>
                <c:pt idx="94">
                  <c:v>-0.231</c:v>
                </c:pt>
                <c:pt idx="95">
                  <c:v>-0.231</c:v>
                </c:pt>
                <c:pt idx="96">
                  <c:v>-0.231</c:v>
                </c:pt>
                <c:pt idx="97">
                  <c:v>-0.231</c:v>
                </c:pt>
                <c:pt idx="98">
                  <c:v>-0.231</c:v>
                </c:pt>
                <c:pt idx="99">
                  <c:v>-0.231</c:v>
                </c:pt>
                <c:pt idx="100">
                  <c:v>-0.231</c:v>
                </c:pt>
                <c:pt idx="101">
                  <c:v>-0.231</c:v>
                </c:pt>
                <c:pt idx="102">
                  <c:v>-0.231</c:v>
                </c:pt>
                <c:pt idx="103">
                  <c:v>-0.231</c:v>
                </c:pt>
                <c:pt idx="104">
                  <c:v>-0.231</c:v>
                </c:pt>
                <c:pt idx="105">
                  <c:v>-0.231</c:v>
                </c:pt>
                <c:pt idx="106">
                  <c:v>-0.231</c:v>
                </c:pt>
                <c:pt idx="107">
                  <c:v>-0.231</c:v>
                </c:pt>
                <c:pt idx="108">
                  <c:v>-0.231</c:v>
                </c:pt>
                <c:pt idx="109">
                  <c:v>-0.231</c:v>
                </c:pt>
                <c:pt idx="110">
                  <c:v>-0.231</c:v>
                </c:pt>
                <c:pt idx="111">
                  <c:v>-0.231</c:v>
                </c:pt>
                <c:pt idx="112">
                  <c:v>-0.231</c:v>
                </c:pt>
                <c:pt idx="113">
                  <c:v>-0.231</c:v>
                </c:pt>
                <c:pt idx="114">
                  <c:v>-0.231</c:v>
                </c:pt>
                <c:pt idx="115">
                  <c:v>-0.231</c:v>
                </c:pt>
                <c:pt idx="116">
                  <c:v>-0.231</c:v>
                </c:pt>
                <c:pt idx="117">
                  <c:v>-0.231</c:v>
                </c:pt>
                <c:pt idx="118">
                  <c:v>-0.231</c:v>
                </c:pt>
                <c:pt idx="119">
                  <c:v>-0.231</c:v>
                </c:pt>
                <c:pt idx="120">
                  <c:v>-0.231</c:v>
                </c:pt>
                <c:pt idx="121">
                  <c:v>-0.231</c:v>
                </c:pt>
                <c:pt idx="122">
                  <c:v>-0.231</c:v>
                </c:pt>
                <c:pt idx="123">
                  <c:v>-0.231</c:v>
                </c:pt>
                <c:pt idx="124">
                  <c:v>-0.231</c:v>
                </c:pt>
                <c:pt idx="125">
                  <c:v>-0.231</c:v>
                </c:pt>
                <c:pt idx="126">
                  <c:v>-0.231</c:v>
                </c:pt>
                <c:pt idx="127">
                  <c:v>-0.231</c:v>
                </c:pt>
                <c:pt idx="128">
                  <c:v>-0.231</c:v>
                </c:pt>
                <c:pt idx="129">
                  <c:v>-0.231</c:v>
                </c:pt>
                <c:pt idx="130">
                  <c:v>-0.231</c:v>
                </c:pt>
                <c:pt idx="131">
                  <c:v>-0.231</c:v>
                </c:pt>
                <c:pt idx="132">
                  <c:v>-0.231</c:v>
                </c:pt>
                <c:pt idx="133">
                  <c:v>-0.231</c:v>
                </c:pt>
                <c:pt idx="134">
                  <c:v>-0.231</c:v>
                </c:pt>
                <c:pt idx="135">
                  <c:v>-0.231</c:v>
                </c:pt>
                <c:pt idx="136">
                  <c:v>-0.231</c:v>
                </c:pt>
                <c:pt idx="137">
                  <c:v>-0.231</c:v>
                </c:pt>
                <c:pt idx="138">
                  <c:v>-0.231</c:v>
                </c:pt>
                <c:pt idx="139">
                  <c:v>-0.231</c:v>
                </c:pt>
                <c:pt idx="140">
                  <c:v>-0.231</c:v>
                </c:pt>
                <c:pt idx="141">
                  <c:v>-0.231</c:v>
                </c:pt>
                <c:pt idx="142">
                  <c:v>-0.231</c:v>
                </c:pt>
                <c:pt idx="143">
                  <c:v>-0.231</c:v>
                </c:pt>
                <c:pt idx="144">
                  <c:v>-0.231</c:v>
                </c:pt>
                <c:pt idx="145">
                  <c:v>-0.231</c:v>
                </c:pt>
                <c:pt idx="146">
                  <c:v>-0.231</c:v>
                </c:pt>
                <c:pt idx="147">
                  <c:v>-0.231</c:v>
                </c:pt>
                <c:pt idx="148">
                  <c:v>-0.231</c:v>
                </c:pt>
                <c:pt idx="149">
                  <c:v>-0.231</c:v>
                </c:pt>
                <c:pt idx="150">
                  <c:v>-0.231</c:v>
                </c:pt>
                <c:pt idx="151">
                  <c:v>-0.231</c:v>
                </c:pt>
                <c:pt idx="152">
                  <c:v>-0.231</c:v>
                </c:pt>
                <c:pt idx="153">
                  <c:v>-0.231</c:v>
                </c:pt>
                <c:pt idx="154">
                  <c:v>-0.231</c:v>
                </c:pt>
                <c:pt idx="155">
                  <c:v>-0.231</c:v>
                </c:pt>
                <c:pt idx="156">
                  <c:v>-0.231</c:v>
                </c:pt>
                <c:pt idx="157">
                  <c:v>-0.231</c:v>
                </c:pt>
                <c:pt idx="158">
                  <c:v>-0.231</c:v>
                </c:pt>
                <c:pt idx="159">
                  <c:v>-0.231</c:v>
                </c:pt>
                <c:pt idx="160">
                  <c:v>-0.231</c:v>
                </c:pt>
                <c:pt idx="161">
                  <c:v>-0.231</c:v>
                </c:pt>
                <c:pt idx="162">
                  <c:v>-0.231</c:v>
                </c:pt>
                <c:pt idx="163">
                  <c:v>-0.231</c:v>
                </c:pt>
                <c:pt idx="164">
                  <c:v>-0.231</c:v>
                </c:pt>
                <c:pt idx="165">
                  <c:v>-0.231</c:v>
                </c:pt>
                <c:pt idx="166">
                  <c:v>-0.231</c:v>
                </c:pt>
                <c:pt idx="167">
                  <c:v>-0.231</c:v>
                </c:pt>
                <c:pt idx="168">
                  <c:v>-0.231</c:v>
                </c:pt>
                <c:pt idx="169">
                  <c:v>-0.231</c:v>
                </c:pt>
                <c:pt idx="170">
                  <c:v>-0.231</c:v>
                </c:pt>
                <c:pt idx="171">
                  <c:v>-0.231</c:v>
                </c:pt>
                <c:pt idx="172">
                  <c:v>-0.231</c:v>
                </c:pt>
                <c:pt idx="173">
                  <c:v>-0.231</c:v>
                </c:pt>
                <c:pt idx="174">
                  <c:v>-0.231</c:v>
                </c:pt>
                <c:pt idx="175">
                  <c:v>-0.231</c:v>
                </c:pt>
                <c:pt idx="176">
                  <c:v>-0.231</c:v>
                </c:pt>
                <c:pt idx="177">
                  <c:v>-0.231</c:v>
                </c:pt>
                <c:pt idx="178">
                  <c:v>-0.231</c:v>
                </c:pt>
                <c:pt idx="179">
                  <c:v>-0.231</c:v>
                </c:pt>
                <c:pt idx="180">
                  <c:v>-0.231</c:v>
                </c:pt>
                <c:pt idx="181">
                  <c:v>-0.231</c:v>
                </c:pt>
                <c:pt idx="182">
                  <c:v>-0.231</c:v>
                </c:pt>
                <c:pt idx="183">
                  <c:v>-0.231</c:v>
                </c:pt>
                <c:pt idx="184">
                  <c:v>-0.231</c:v>
                </c:pt>
                <c:pt idx="185">
                  <c:v>-0.231</c:v>
                </c:pt>
                <c:pt idx="186">
                  <c:v>-0.231</c:v>
                </c:pt>
                <c:pt idx="187">
                  <c:v>-0.231</c:v>
                </c:pt>
                <c:pt idx="188">
                  <c:v>-0.231</c:v>
                </c:pt>
                <c:pt idx="189">
                  <c:v>-0.231</c:v>
                </c:pt>
                <c:pt idx="190">
                  <c:v>-0.231</c:v>
                </c:pt>
                <c:pt idx="191">
                  <c:v>-0.231</c:v>
                </c:pt>
                <c:pt idx="192">
                  <c:v>-0.231</c:v>
                </c:pt>
                <c:pt idx="193">
                  <c:v>-0.231</c:v>
                </c:pt>
                <c:pt idx="194">
                  <c:v>-0.231</c:v>
                </c:pt>
                <c:pt idx="195">
                  <c:v>-0.231</c:v>
                </c:pt>
                <c:pt idx="196">
                  <c:v>-0.231</c:v>
                </c:pt>
                <c:pt idx="197">
                  <c:v>-0.231</c:v>
                </c:pt>
                <c:pt idx="198">
                  <c:v>-0.231</c:v>
                </c:pt>
                <c:pt idx="199">
                  <c:v>-0.231</c:v>
                </c:pt>
                <c:pt idx="200">
                  <c:v>-0.231</c:v>
                </c:pt>
                <c:pt idx="201">
                  <c:v>-0.231</c:v>
                </c:pt>
                <c:pt idx="202">
                  <c:v>-0.231</c:v>
                </c:pt>
                <c:pt idx="203">
                  <c:v>-0.231</c:v>
                </c:pt>
                <c:pt idx="204">
                  <c:v>-0.231</c:v>
                </c:pt>
                <c:pt idx="205">
                  <c:v>-0.231</c:v>
                </c:pt>
                <c:pt idx="206">
                  <c:v>-0.231</c:v>
                </c:pt>
                <c:pt idx="207">
                  <c:v>-0.231</c:v>
                </c:pt>
                <c:pt idx="208">
                  <c:v>-0.231</c:v>
                </c:pt>
                <c:pt idx="209">
                  <c:v>-0.231</c:v>
                </c:pt>
                <c:pt idx="210">
                  <c:v>-0.231</c:v>
                </c:pt>
                <c:pt idx="211">
                  <c:v>-0.231</c:v>
                </c:pt>
                <c:pt idx="212">
                  <c:v>-0.231</c:v>
                </c:pt>
                <c:pt idx="213">
                  <c:v>-0.231</c:v>
                </c:pt>
                <c:pt idx="214">
                  <c:v>-0.231</c:v>
                </c:pt>
                <c:pt idx="215">
                  <c:v>0.648</c:v>
                </c:pt>
                <c:pt idx="216">
                  <c:v>0.648</c:v>
                </c:pt>
                <c:pt idx="217">
                  <c:v>0.648</c:v>
                </c:pt>
                <c:pt idx="218">
                  <c:v>0.648</c:v>
                </c:pt>
                <c:pt idx="219">
                  <c:v>0.648</c:v>
                </c:pt>
                <c:pt idx="220">
                  <c:v>0.648</c:v>
                </c:pt>
                <c:pt idx="221">
                  <c:v>0.648</c:v>
                </c:pt>
                <c:pt idx="222">
                  <c:v>0.648</c:v>
                </c:pt>
                <c:pt idx="223">
                  <c:v>0.648</c:v>
                </c:pt>
                <c:pt idx="224">
                  <c:v>0.648</c:v>
                </c:pt>
                <c:pt idx="225">
                  <c:v>0.648</c:v>
                </c:pt>
                <c:pt idx="226">
                  <c:v>0.648</c:v>
                </c:pt>
                <c:pt idx="227">
                  <c:v>0.648</c:v>
                </c:pt>
                <c:pt idx="228">
                  <c:v>0.648</c:v>
                </c:pt>
                <c:pt idx="229">
                  <c:v>0.648</c:v>
                </c:pt>
                <c:pt idx="230">
                  <c:v>0.648</c:v>
                </c:pt>
                <c:pt idx="231">
                  <c:v>0.648</c:v>
                </c:pt>
                <c:pt idx="232">
                  <c:v>0.648</c:v>
                </c:pt>
                <c:pt idx="233">
                  <c:v>0.648</c:v>
                </c:pt>
                <c:pt idx="234">
                  <c:v>0.648</c:v>
                </c:pt>
                <c:pt idx="235">
                  <c:v>0.648</c:v>
                </c:pt>
                <c:pt idx="236">
                  <c:v>0.648</c:v>
                </c:pt>
                <c:pt idx="237">
                  <c:v>0.648</c:v>
                </c:pt>
                <c:pt idx="238">
                  <c:v>0.648</c:v>
                </c:pt>
                <c:pt idx="239">
                  <c:v>0.648</c:v>
                </c:pt>
                <c:pt idx="240">
                  <c:v>0.648</c:v>
                </c:pt>
                <c:pt idx="241">
                  <c:v>0.648</c:v>
                </c:pt>
                <c:pt idx="242">
                  <c:v>0.648</c:v>
                </c:pt>
                <c:pt idx="243">
                  <c:v>0.648</c:v>
                </c:pt>
                <c:pt idx="244">
                  <c:v>0.648</c:v>
                </c:pt>
                <c:pt idx="245">
                  <c:v>0.648</c:v>
                </c:pt>
                <c:pt idx="246">
                  <c:v>0.648</c:v>
                </c:pt>
                <c:pt idx="247">
                  <c:v>0.648</c:v>
                </c:pt>
                <c:pt idx="248">
                  <c:v>0.648</c:v>
                </c:pt>
                <c:pt idx="249">
                  <c:v>0.648</c:v>
                </c:pt>
                <c:pt idx="250">
                  <c:v>0.648</c:v>
                </c:pt>
                <c:pt idx="251">
                  <c:v>0.648</c:v>
                </c:pt>
                <c:pt idx="252">
                  <c:v>0.648</c:v>
                </c:pt>
                <c:pt idx="253">
                  <c:v>0.648</c:v>
                </c:pt>
                <c:pt idx="254">
                  <c:v>0.648</c:v>
                </c:pt>
                <c:pt idx="255">
                  <c:v>0.648</c:v>
                </c:pt>
                <c:pt idx="256">
                  <c:v>0.648</c:v>
                </c:pt>
                <c:pt idx="257">
                  <c:v>0.648</c:v>
                </c:pt>
                <c:pt idx="258">
                  <c:v>0.648</c:v>
                </c:pt>
                <c:pt idx="259">
                  <c:v>0.648</c:v>
                </c:pt>
                <c:pt idx="260">
                  <c:v>0.648</c:v>
                </c:pt>
                <c:pt idx="261">
                  <c:v>0.648</c:v>
                </c:pt>
                <c:pt idx="262">
                  <c:v>0.648</c:v>
                </c:pt>
                <c:pt idx="263">
                  <c:v>0.648</c:v>
                </c:pt>
                <c:pt idx="264">
                  <c:v>0.648</c:v>
                </c:pt>
                <c:pt idx="265">
                  <c:v>0.648</c:v>
                </c:pt>
                <c:pt idx="266">
                  <c:v>0.648</c:v>
                </c:pt>
                <c:pt idx="267">
                  <c:v>0.648</c:v>
                </c:pt>
                <c:pt idx="268">
                  <c:v>0.648</c:v>
                </c:pt>
                <c:pt idx="269">
                  <c:v>0.648</c:v>
                </c:pt>
                <c:pt idx="270">
                  <c:v>0.648</c:v>
                </c:pt>
                <c:pt idx="271">
                  <c:v>0.648</c:v>
                </c:pt>
                <c:pt idx="272">
                  <c:v>0.648</c:v>
                </c:pt>
                <c:pt idx="273">
                  <c:v>0.648</c:v>
                </c:pt>
                <c:pt idx="274">
                  <c:v>0.648</c:v>
                </c:pt>
                <c:pt idx="275">
                  <c:v>0.648</c:v>
                </c:pt>
                <c:pt idx="276">
                  <c:v>0.648</c:v>
                </c:pt>
                <c:pt idx="277">
                  <c:v>0.648</c:v>
                </c:pt>
                <c:pt idx="278">
                  <c:v>0.648</c:v>
                </c:pt>
                <c:pt idx="279">
                  <c:v>0.648</c:v>
                </c:pt>
                <c:pt idx="280">
                  <c:v>0.648</c:v>
                </c:pt>
                <c:pt idx="281">
                  <c:v>0.648</c:v>
                </c:pt>
                <c:pt idx="282">
                  <c:v>0.648</c:v>
                </c:pt>
                <c:pt idx="283">
                  <c:v>0.648</c:v>
                </c:pt>
                <c:pt idx="284">
                  <c:v>0.648</c:v>
                </c:pt>
                <c:pt idx="285">
                  <c:v>0.648</c:v>
                </c:pt>
                <c:pt idx="286">
                  <c:v>0.648</c:v>
                </c:pt>
                <c:pt idx="287">
                  <c:v>0.648</c:v>
                </c:pt>
                <c:pt idx="288">
                  <c:v>0.648</c:v>
                </c:pt>
                <c:pt idx="289">
                  <c:v>0.648</c:v>
                </c:pt>
                <c:pt idx="290">
                  <c:v>0.648</c:v>
                </c:pt>
                <c:pt idx="291">
                  <c:v>0.648</c:v>
                </c:pt>
                <c:pt idx="292">
                  <c:v>0.648</c:v>
                </c:pt>
                <c:pt idx="293">
                  <c:v>0.648</c:v>
                </c:pt>
                <c:pt idx="294">
                  <c:v>0.648</c:v>
                </c:pt>
                <c:pt idx="295">
                  <c:v>0.648</c:v>
                </c:pt>
                <c:pt idx="296">
                  <c:v>0.648</c:v>
                </c:pt>
                <c:pt idx="297">
                  <c:v>0.648</c:v>
                </c:pt>
                <c:pt idx="298">
                  <c:v>0.648</c:v>
                </c:pt>
                <c:pt idx="299">
                  <c:v>0.648</c:v>
                </c:pt>
                <c:pt idx="300">
                  <c:v>0.648</c:v>
                </c:pt>
                <c:pt idx="301">
                  <c:v>0.648</c:v>
                </c:pt>
                <c:pt idx="302">
                  <c:v>0.648</c:v>
                </c:pt>
                <c:pt idx="303">
                  <c:v>0.648</c:v>
                </c:pt>
                <c:pt idx="304">
                  <c:v>0.648</c:v>
                </c:pt>
                <c:pt idx="305">
                  <c:v>0.648</c:v>
                </c:pt>
                <c:pt idx="306">
                  <c:v>0.648</c:v>
                </c:pt>
                <c:pt idx="307">
                  <c:v>0.648</c:v>
                </c:pt>
                <c:pt idx="308">
                  <c:v>0.648</c:v>
                </c:pt>
                <c:pt idx="309">
                  <c:v>0.648</c:v>
                </c:pt>
                <c:pt idx="310">
                  <c:v>0.648</c:v>
                </c:pt>
                <c:pt idx="311">
                  <c:v>0.648</c:v>
                </c:pt>
                <c:pt idx="312">
                  <c:v>0.648</c:v>
                </c:pt>
                <c:pt idx="313">
                  <c:v>0.648</c:v>
                </c:pt>
                <c:pt idx="314">
                  <c:v>0.648</c:v>
                </c:pt>
                <c:pt idx="315">
                  <c:v>0.648</c:v>
                </c:pt>
                <c:pt idx="316">
                  <c:v>0.648</c:v>
                </c:pt>
                <c:pt idx="317">
                  <c:v>0.648</c:v>
                </c:pt>
                <c:pt idx="318">
                  <c:v>0.648</c:v>
                </c:pt>
                <c:pt idx="319">
                  <c:v>0.648</c:v>
                </c:pt>
                <c:pt idx="320">
                  <c:v>0.648</c:v>
                </c:pt>
                <c:pt idx="321">
                  <c:v>0.648</c:v>
                </c:pt>
                <c:pt idx="322">
                  <c:v>0.648</c:v>
                </c:pt>
                <c:pt idx="323">
                  <c:v>0.648</c:v>
                </c:pt>
                <c:pt idx="324">
                  <c:v>0.648</c:v>
                </c:pt>
                <c:pt idx="325">
                  <c:v>0.648</c:v>
                </c:pt>
                <c:pt idx="326">
                  <c:v>0.648</c:v>
                </c:pt>
                <c:pt idx="327">
                  <c:v>0.648</c:v>
                </c:pt>
                <c:pt idx="328">
                  <c:v>0.648</c:v>
                </c:pt>
                <c:pt idx="329">
                  <c:v>0.648</c:v>
                </c:pt>
                <c:pt idx="330">
                  <c:v>0.648</c:v>
                </c:pt>
                <c:pt idx="331">
                  <c:v>0.648</c:v>
                </c:pt>
                <c:pt idx="332">
                  <c:v>0.648</c:v>
                </c:pt>
                <c:pt idx="333">
                  <c:v>0.648</c:v>
                </c:pt>
                <c:pt idx="334">
                  <c:v>0.648</c:v>
                </c:pt>
                <c:pt idx="335">
                  <c:v>0.648</c:v>
                </c:pt>
                <c:pt idx="336">
                  <c:v>0.648</c:v>
                </c:pt>
                <c:pt idx="337">
                  <c:v>0.648</c:v>
                </c:pt>
                <c:pt idx="338">
                  <c:v>0.648</c:v>
                </c:pt>
                <c:pt idx="339">
                  <c:v>0.648</c:v>
                </c:pt>
                <c:pt idx="340">
                  <c:v>0.648</c:v>
                </c:pt>
                <c:pt idx="341">
                  <c:v>0.648</c:v>
                </c:pt>
                <c:pt idx="342">
                  <c:v>0.648</c:v>
                </c:pt>
                <c:pt idx="343">
                  <c:v>0.048</c:v>
                </c:pt>
                <c:pt idx="344">
                  <c:v>0.048</c:v>
                </c:pt>
                <c:pt idx="345">
                  <c:v>0.048</c:v>
                </c:pt>
                <c:pt idx="346">
                  <c:v>0.048</c:v>
                </c:pt>
                <c:pt idx="347">
                  <c:v>0.048</c:v>
                </c:pt>
                <c:pt idx="348">
                  <c:v>0.048</c:v>
                </c:pt>
                <c:pt idx="349">
                  <c:v>0.048</c:v>
                </c:pt>
                <c:pt idx="350">
                  <c:v>0.048</c:v>
                </c:pt>
                <c:pt idx="351">
                  <c:v>0.048</c:v>
                </c:pt>
                <c:pt idx="352">
                  <c:v>0.048</c:v>
                </c:pt>
                <c:pt idx="353">
                  <c:v>0.048</c:v>
                </c:pt>
                <c:pt idx="354">
                  <c:v>0.048</c:v>
                </c:pt>
                <c:pt idx="355">
                  <c:v>0.048</c:v>
                </c:pt>
                <c:pt idx="356">
                  <c:v>0.048</c:v>
                </c:pt>
                <c:pt idx="357">
                  <c:v>0.048</c:v>
                </c:pt>
                <c:pt idx="358">
                  <c:v>0.048</c:v>
                </c:pt>
                <c:pt idx="359">
                  <c:v>0.048</c:v>
                </c:pt>
                <c:pt idx="360">
                  <c:v>0.048</c:v>
                </c:pt>
                <c:pt idx="361">
                  <c:v>0.048</c:v>
                </c:pt>
                <c:pt idx="362">
                  <c:v>0.048</c:v>
                </c:pt>
                <c:pt idx="363">
                  <c:v>0.048</c:v>
                </c:pt>
                <c:pt idx="364">
                  <c:v>0.048</c:v>
                </c:pt>
                <c:pt idx="365">
                  <c:v>0.048</c:v>
                </c:pt>
                <c:pt idx="366">
                  <c:v>0.048</c:v>
                </c:pt>
                <c:pt idx="367">
                  <c:v>0.048</c:v>
                </c:pt>
                <c:pt idx="368">
                  <c:v>0.048</c:v>
                </c:pt>
                <c:pt idx="369">
                  <c:v>0.048</c:v>
                </c:pt>
                <c:pt idx="370">
                  <c:v>0.048</c:v>
                </c:pt>
                <c:pt idx="371">
                  <c:v>0.048</c:v>
                </c:pt>
                <c:pt idx="372">
                  <c:v>0.048</c:v>
                </c:pt>
                <c:pt idx="373">
                  <c:v>0.048</c:v>
                </c:pt>
                <c:pt idx="374">
                  <c:v>0.048</c:v>
                </c:pt>
                <c:pt idx="375">
                  <c:v>0.048</c:v>
                </c:pt>
                <c:pt idx="376">
                  <c:v>0.048</c:v>
                </c:pt>
                <c:pt idx="377">
                  <c:v>0.048</c:v>
                </c:pt>
                <c:pt idx="378">
                  <c:v>0.048</c:v>
                </c:pt>
                <c:pt idx="379">
                  <c:v>0.048</c:v>
                </c:pt>
                <c:pt idx="380">
                  <c:v>0.048</c:v>
                </c:pt>
                <c:pt idx="381">
                  <c:v>0.048</c:v>
                </c:pt>
                <c:pt idx="382">
                  <c:v>0.048</c:v>
                </c:pt>
                <c:pt idx="383">
                  <c:v>0.048</c:v>
                </c:pt>
                <c:pt idx="384">
                  <c:v>0.048</c:v>
                </c:pt>
                <c:pt idx="385">
                  <c:v>0.048</c:v>
                </c:pt>
                <c:pt idx="386">
                  <c:v>0.048</c:v>
                </c:pt>
                <c:pt idx="387">
                  <c:v>0.048</c:v>
                </c:pt>
                <c:pt idx="388">
                  <c:v>0.048</c:v>
                </c:pt>
                <c:pt idx="389">
                  <c:v>0.048</c:v>
                </c:pt>
                <c:pt idx="390">
                  <c:v>0.048</c:v>
                </c:pt>
                <c:pt idx="391">
                  <c:v>0.048</c:v>
                </c:pt>
                <c:pt idx="392">
                  <c:v>0.048</c:v>
                </c:pt>
                <c:pt idx="393">
                  <c:v>0.048</c:v>
                </c:pt>
                <c:pt idx="394">
                  <c:v>0.048</c:v>
                </c:pt>
                <c:pt idx="395">
                  <c:v>0.048</c:v>
                </c:pt>
                <c:pt idx="396">
                  <c:v>0.048</c:v>
                </c:pt>
                <c:pt idx="397">
                  <c:v>0.048</c:v>
                </c:pt>
                <c:pt idx="398">
                  <c:v>0.048</c:v>
                </c:pt>
                <c:pt idx="399">
                  <c:v>0.048</c:v>
                </c:pt>
                <c:pt idx="400">
                  <c:v>0.048</c:v>
                </c:pt>
                <c:pt idx="401">
                  <c:v>0.048</c:v>
                </c:pt>
                <c:pt idx="402">
                  <c:v>0.048</c:v>
                </c:pt>
                <c:pt idx="403">
                  <c:v>0.048</c:v>
                </c:pt>
                <c:pt idx="404">
                  <c:v>0.048</c:v>
                </c:pt>
                <c:pt idx="405">
                  <c:v>0.048</c:v>
                </c:pt>
                <c:pt idx="406">
                  <c:v>0.048</c:v>
                </c:pt>
                <c:pt idx="407">
                  <c:v>0.048</c:v>
                </c:pt>
                <c:pt idx="408">
                  <c:v>0.048</c:v>
                </c:pt>
                <c:pt idx="409">
                  <c:v>0.048</c:v>
                </c:pt>
                <c:pt idx="410">
                  <c:v>0.048</c:v>
                </c:pt>
                <c:pt idx="411">
                  <c:v>0.048</c:v>
                </c:pt>
                <c:pt idx="412">
                  <c:v>0.048</c:v>
                </c:pt>
                <c:pt idx="413">
                  <c:v>0.048</c:v>
                </c:pt>
                <c:pt idx="414">
                  <c:v>0.048</c:v>
                </c:pt>
                <c:pt idx="415">
                  <c:v>0.048</c:v>
                </c:pt>
                <c:pt idx="416">
                  <c:v>0.048</c:v>
                </c:pt>
                <c:pt idx="417">
                  <c:v>0.048</c:v>
                </c:pt>
                <c:pt idx="418">
                  <c:v>0.048</c:v>
                </c:pt>
                <c:pt idx="419">
                  <c:v>0.048</c:v>
                </c:pt>
                <c:pt idx="420">
                  <c:v>0.048</c:v>
                </c:pt>
                <c:pt idx="421">
                  <c:v>0.048</c:v>
                </c:pt>
                <c:pt idx="422">
                  <c:v>0.048</c:v>
                </c:pt>
                <c:pt idx="423">
                  <c:v>0.048</c:v>
                </c:pt>
                <c:pt idx="424">
                  <c:v>0.048</c:v>
                </c:pt>
                <c:pt idx="425">
                  <c:v>0.048</c:v>
                </c:pt>
                <c:pt idx="426">
                  <c:v>0.048</c:v>
                </c:pt>
                <c:pt idx="427">
                  <c:v>0.048</c:v>
                </c:pt>
                <c:pt idx="428">
                  <c:v>0.048</c:v>
                </c:pt>
                <c:pt idx="429">
                  <c:v>0.048</c:v>
                </c:pt>
                <c:pt idx="430">
                  <c:v>0.048</c:v>
                </c:pt>
                <c:pt idx="431">
                  <c:v>0.048</c:v>
                </c:pt>
                <c:pt idx="432">
                  <c:v>0.048</c:v>
                </c:pt>
                <c:pt idx="433">
                  <c:v>0.048</c:v>
                </c:pt>
                <c:pt idx="434">
                  <c:v>0.048</c:v>
                </c:pt>
                <c:pt idx="435">
                  <c:v>0.048</c:v>
                </c:pt>
                <c:pt idx="436">
                  <c:v>0.048</c:v>
                </c:pt>
                <c:pt idx="437">
                  <c:v>0.048</c:v>
                </c:pt>
                <c:pt idx="438">
                  <c:v>0.048</c:v>
                </c:pt>
                <c:pt idx="439">
                  <c:v>0.048</c:v>
                </c:pt>
                <c:pt idx="440">
                  <c:v>0.048</c:v>
                </c:pt>
                <c:pt idx="441">
                  <c:v>0.048</c:v>
                </c:pt>
                <c:pt idx="442">
                  <c:v>0.048</c:v>
                </c:pt>
                <c:pt idx="443">
                  <c:v>0.048</c:v>
                </c:pt>
                <c:pt idx="444">
                  <c:v>0.048</c:v>
                </c:pt>
                <c:pt idx="445">
                  <c:v>0.048</c:v>
                </c:pt>
                <c:pt idx="446">
                  <c:v>0.048</c:v>
                </c:pt>
                <c:pt idx="447">
                  <c:v>0.048</c:v>
                </c:pt>
                <c:pt idx="448">
                  <c:v>0.048</c:v>
                </c:pt>
                <c:pt idx="449">
                  <c:v>0.048</c:v>
                </c:pt>
                <c:pt idx="450">
                  <c:v>0.048</c:v>
                </c:pt>
                <c:pt idx="451">
                  <c:v>0.048</c:v>
                </c:pt>
                <c:pt idx="452">
                  <c:v>0.048</c:v>
                </c:pt>
                <c:pt idx="453">
                  <c:v>0.048</c:v>
                </c:pt>
                <c:pt idx="454">
                  <c:v>0.048</c:v>
                </c:pt>
                <c:pt idx="455">
                  <c:v>0.048</c:v>
                </c:pt>
                <c:pt idx="456">
                  <c:v>0.048</c:v>
                </c:pt>
                <c:pt idx="457">
                  <c:v>0.048</c:v>
                </c:pt>
                <c:pt idx="458">
                  <c:v>0.048</c:v>
                </c:pt>
                <c:pt idx="459">
                  <c:v>0.048</c:v>
                </c:pt>
                <c:pt idx="460">
                  <c:v>0.048</c:v>
                </c:pt>
                <c:pt idx="461">
                  <c:v>0.048</c:v>
                </c:pt>
                <c:pt idx="462">
                  <c:v>0.048</c:v>
                </c:pt>
                <c:pt idx="463">
                  <c:v>0.048</c:v>
                </c:pt>
                <c:pt idx="464">
                  <c:v>0.048</c:v>
                </c:pt>
                <c:pt idx="465">
                  <c:v>0.048</c:v>
                </c:pt>
                <c:pt idx="466">
                  <c:v>0.048</c:v>
                </c:pt>
                <c:pt idx="467">
                  <c:v>3.794</c:v>
                </c:pt>
                <c:pt idx="468">
                  <c:v>3.794</c:v>
                </c:pt>
                <c:pt idx="469">
                  <c:v>3.794</c:v>
                </c:pt>
                <c:pt idx="470">
                  <c:v>3.794</c:v>
                </c:pt>
                <c:pt idx="471">
                  <c:v>3.794</c:v>
                </c:pt>
                <c:pt idx="472">
                  <c:v>3.794</c:v>
                </c:pt>
                <c:pt idx="473">
                  <c:v>3.794</c:v>
                </c:pt>
                <c:pt idx="474">
                  <c:v>3.794</c:v>
                </c:pt>
                <c:pt idx="475">
                  <c:v>3.794</c:v>
                </c:pt>
                <c:pt idx="476">
                  <c:v>3.794</c:v>
                </c:pt>
                <c:pt idx="477">
                  <c:v>3.794</c:v>
                </c:pt>
                <c:pt idx="478">
                  <c:v>3.794</c:v>
                </c:pt>
                <c:pt idx="479">
                  <c:v>3.794</c:v>
                </c:pt>
                <c:pt idx="480">
                  <c:v>3.794</c:v>
                </c:pt>
                <c:pt idx="481">
                  <c:v>3.794</c:v>
                </c:pt>
                <c:pt idx="482">
                  <c:v>3.794</c:v>
                </c:pt>
                <c:pt idx="483">
                  <c:v>3.794</c:v>
                </c:pt>
                <c:pt idx="484">
                  <c:v>3.794</c:v>
                </c:pt>
                <c:pt idx="485">
                  <c:v>3.794</c:v>
                </c:pt>
                <c:pt idx="486">
                  <c:v>3.794</c:v>
                </c:pt>
                <c:pt idx="487">
                  <c:v>3.794</c:v>
                </c:pt>
                <c:pt idx="488">
                  <c:v>3.794</c:v>
                </c:pt>
                <c:pt idx="489">
                  <c:v>3.794</c:v>
                </c:pt>
                <c:pt idx="490">
                  <c:v>3.794</c:v>
                </c:pt>
                <c:pt idx="491">
                  <c:v>3.794</c:v>
                </c:pt>
                <c:pt idx="492">
                  <c:v>3.794</c:v>
                </c:pt>
                <c:pt idx="493">
                  <c:v>3.794</c:v>
                </c:pt>
                <c:pt idx="494">
                  <c:v>3.794</c:v>
                </c:pt>
                <c:pt idx="495">
                  <c:v>3.794</c:v>
                </c:pt>
                <c:pt idx="496">
                  <c:v>3.794</c:v>
                </c:pt>
                <c:pt idx="497">
                  <c:v>3.794</c:v>
                </c:pt>
                <c:pt idx="498">
                  <c:v>3.794</c:v>
                </c:pt>
                <c:pt idx="499">
                  <c:v>3.794</c:v>
                </c:pt>
                <c:pt idx="500">
                  <c:v>3.794</c:v>
                </c:pt>
                <c:pt idx="501">
                  <c:v>3.794</c:v>
                </c:pt>
                <c:pt idx="502">
                  <c:v>3.794</c:v>
                </c:pt>
                <c:pt idx="503">
                  <c:v>3.794</c:v>
                </c:pt>
                <c:pt idx="504">
                  <c:v>3.794</c:v>
                </c:pt>
                <c:pt idx="505">
                  <c:v>3.794</c:v>
                </c:pt>
                <c:pt idx="506">
                  <c:v>3.794</c:v>
                </c:pt>
                <c:pt idx="507">
                  <c:v>3.794</c:v>
                </c:pt>
                <c:pt idx="508">
                  <c:v>3.794</c:v>
                </c:pt>
                <c:pt idx="509">
                  <c:v>3.794</c:v>
                </c:pt>
                <c:pt idx="510">
                  <c:v>3.794</c:v>
                </c:pt>
                <c:pt idx="511">
                  <c:v>3.794</c:v>
                </c:pt>
                <c:pt idx="512">
                  <c:v>3.794</c:v>
                </c:pt>
                <c:pt idx="513">
                  <c:v>3.794</c:v>
                </c:pt>
                <c:pt idx="514">
                  <c:v>3.794</c:v>
                </c:pt>
                <c:pt idx="515">
                  <c:v>3.794</c:v>
                </c:pt>
                <c:pt idx="516">
                  <c:v>3.794</c:v>
                </c:pt>
                <c:pt idx="517">
                  <c:v>3.794</c:v>
                </c:pt>
                <c:pt idx="518">
                  <c:v>3.794</c:v>
                </c:pt>
                <c:pt idx="519">
                  <c:v>3.794</c:v>
                </c:pt>
                <c:pt idx="520">
                  <c:v>3.794</c:v>
                </c:pt>
                <c:pt idx="521">
                  <c:v>3.794</c:v>
                </c:pt>
                <c:pt idx="522">
                  <c:v>3.794</c:v>
                </c:pt>
                <c:pt idx="523">
                  <c:v>3.794</c:v>
                </c:pt>
                <c:pt idx="524">
                  <c:v>3.794</c:v>
                </c:pt>
                <c:pt idx="525">
                  <c:v>3.794</c:v>
                </c:pt>
                <c:pt idx="526">
                  <c:v>3.794</c:v>
                </c:pt>
                <c:pt idx="527">
                  <c:v>3.794</c:v>
                </c:pt>
                <c:pt idx="528">
                  <c:v>3.794</c:v>
                </c:pt>
                <c:pt idx="529">
                  <c:v>3.794</c:v>
                </c:pt>
                <c:pt idx="530">
                  <c:v>3.794</c:v>
                </c:pt>
                <c:pt idx="531">
                  <c:v>3.794</c:v>
                </c:pt>
                <c:pt idx="532">
                  <c:v>3.794</c:v>
                </c:pt>
                <c:pt idx="533">
                  <c:v>3.794</c:v>
                </c:pt>
                <c:pt idx="534">
                  <c:v>3.794</c:v>
                </c:pt>
                <c:pt idx="535">
                  <c:v>3.794</c:v>
                </c:pt>
                <c:pt idx="536">
                  <c:v>3.794</c:v>
                </c:pt>
                <c:pt idx="537">
                  <c:v>3.794</c:v>
                </c:pt>
                <c:pt idx="538">
                  <c:v>3.794</c:v>
                </c:pt>
                <c:pt idx="539">
                  <c:v>3.794</c:v>
                </c:pt>
                <c:pt idx="540">
                  <c:v>3.794</c:v>
                </c:pt>
                <c:pt idx="541">
                  <c:v>3.794</c:v>
                </c:pt>
                <c:pt idx="542">
                  <c:v>3.794</c:v>
                </c:pt>
                <c:pt idx="543">
                  <c:v>3.794</c:v>
                </c:pt>
                <c:pt idx="544">
                  <c:v>3.794</c:v>
                </c:pt>
                <c:pt idx="545">
                  <c:v>3.794</c:v>
                </c:pt>
                <c:pt idx="546">
                  <c:v>3.794</c:v>
                </c:pt>
                <c:pt idx="547">
                  <c:v>3.794</c:v>
                </c:pt>
                <c:pt idx="548">
                  <c:v>3.794</c:v>
                </c:pt>
                <c:pt idx="549">
                  <c:v>3.794</c:v>
                </c:pt>
                <c:pt idx="550">
                  <c:v>3.794</c:v>
                </c:pt>
                <c:pt idx="551">
                  <c:v>3.794</c:v>
                </c:pt>
                <c:pt idx="552">
                  <c:v>3.794</c:v>
                </c:pt>
                <c:pt idx="553">
                  <c:v>3.794</c:v>
                </c:pt>
                <c:pt idx="554">
                  <c:v>3.794</c:v>
                </c:pt>
                <c:pt idx="555">
                  <c:v>3.794</c:v>
                </c:pt>
                <c:pt idx="556">
                  <c:v>3.794</c:v>
                </c:pt>
                <c:pt idx="557">
                  <c:v>3.794</c:v>
                </c:pt>
                <c:pt idx="558">
                  <c:v>3.794</c:v>
                </c:pt>
                <c:pt idx="559">
                  <c:v>3.794</c:v>
                </c:pt>
                <c:pt idx="560">
                  <c:v>3.794</c:v>
                </c:pt>
                <c:pt idx="561">
                  <c:v>3.794</c:v>
                </c:pt>
                <c:pt idx="562">
                  <c:v>3.794</c:v>
                </c:pt>
                <c:pt idx="563">
                  <c:v>3.794</c:v>
                </c:pt>
                <c:pt idx="564">
                  <c:v>3.794</c:v>
                </c:pt>
                <c:pt idx="565">
                  <c:v>3.794</c:v>
                </c:pt>
                <c:pt idx="566">
                  <c:v>3.794</c:v>
                </c:pt>
                <c:pt idx="567">
                  <c:v>3.794</c:v>
                </c:pt>
                <c:pt idx="568">
                  <c:v>3.794</c:v>
                </c:pt>
                <c:pt idx="569">
                  <c:v>3.794</c:v>
                </c:pt>
                <c:pt idx="570">
                  <c:v>3.794</c:v>
                </c:pt>
                <c:pt idx="571">
                  <c:v>3.794</c:v>
                </c:pt>
                <c:pt idx="572">
                  <c:v>3.794</c:v>
                </c:pt>
                <c:pt idx="573">
                  <c:v>3.794</c:v>
                </c:pt>
                <c:pt idx="574">
                  <c:v>3.794</c:v>
                </c:pt>
                <c:pt idx="575">
                  <c:v>3.794</c:v>
                </c:pt>
                <c:pt idx="576">
                  <c:v>3.794</c:v>
                </c:pt>
                <c:pt idx="577">
                  <c:v>3.794</c:v>
                </c:pt>
                <c:pt idx="578">
                  <c:v>3.794</c:v>
                </c:pt>
                <c:pt idx="579">
                  <c:v>3.794</c:v>
                </c:pt>
                <c:pt idx="580">
                  <c:v>3.794</c:v>
                </c:pt>
                <c:pt idx="581">
                  <c:v>3.794</c:v>
                </c:pt>
                <c:pt idx="582">
                  <c:v>3.794</c:v>
                </c:pt>
                <c:pt idx="583">
                  <c:v>3.794</c:v>
                </c:pt>
                <c:pt idx="584">
                  <c:v>3.794</c:v>
                </c:pt>
                <c:pt idx="585">
                  <c:v>3.794</c:v>
                </c:pt>
                <c:pt idx="586">
                  <c:v>3.794</c:v>
                </c:pt>
                <c:pt idx="587">
                  <c:v>3.794</c:v>
                </c:pt>
                <c:pt idx="588">
                  <c:v>3.794</c:v>
                </c:pt>
                <c:pt idx="589">
                  <c:v>3.794</c:v>
                </c:pt>
                <c:pt idx="590">
                  <c:v>3.794</c:v>
                </c:pt>
                <c:pt idx="591">
                  <c:v>3.794</c:v>
                </c:pt>
                <c:pt idx="592">
                  <c:v>3.794</c:v>
                </c:pt>
                <c:pt idx="593">
                  <c:v>3.794</c:v>
                </c:pt>
                <c:pt idx="594">
                  <c:v>3.794</c:v>
                </c:pt>
                <c:pt idx="595">
                  <c:v>3.794</c:v>
                </c:pt>
                <c:pt idx="596">
                  <c:v>6.421</c:v>
                </c:pt>
                <c:pt idx="597">
                  <c:v>6.421</c:v>
                </c:pt>
                <c:pt idx="598">
                  <c:v>6.421</c:v>
                </c:pt>
                <c:pt idx="599">
                  <c:v>6.421</c:v>
                </c:pt>
                <c:pt idx="600">
                  <c:v>6.421</c:v>
                </c:pt>
                <c:pt idx="601">
                  <c:v>6.421</c:v>
                </c:pt>
                <c:pt idx="602">
                  <c:v>6.421</c:v>
                </c:pt>
                <c:pt idx="603">
                  <c:v>6.421</c:v>
                </c:pt>
                <c:pt idx="604">
                  <c:v>6.421</c:v>
                </c:pt>
                <c:pt idx="605">
                  <c:v>6.421</c:v>
                </c:pt>
                <c:pt idx="606">
                  <c:v>6.421</c:v>
                </c:pt>
                <c:pt idx="607">
                  <c:v>6.421</c:v>
                </c:pt>
                <c:pt idx="608">
                  <c:v>6.421</c:v>
                </c:pt>
                <c:pt idx="609">
                  <c:v>6.421</c:v>
                </c:pt>
                <c:pt idx="610">
                  <c:v>6.421</c:v>
                </c:pt>
                <c:pt idx="611">
                  <c:v>6.421</c:v>
                </c:pt>
                <c:pt idx="612">
                  <c:v>6.421</c:v>
                </c:pt>
                <c:pt idx="613">
                  <c:v>6.421</c:v>
                </c:pt>
                <c:pt idx="614">
                  <c:v>6.421</c:v>
                </c:pt>
                <c:pt idx="615">
                  <c:v>6.421</c:v>
                </c:pt>
                <c:pt idx="616">
                  <c:v>6.421</c:v>
                </c:pt>
                <c:pt idx="617">
                  <c:v>6.421</c:v>
                </c:pt>
                <c:pt idx="618">
                  <c:v>6.421</c:v>
                </c:pt>
                <c:pt idx="619">
                  <c:v>6.421</c:v>
                </c:pt>
                <c:pt idx="620">
                  <c:v>6.421</c:v>
                </c:pt>
                <c:pt idx="621">
                  <c:v>6.421</c:v>
                </c:pt>
                <c:pt idx="622">
                  <c:v>6.421</c:v>
                </c:pt>
                <c:pt idx="623">
                  <c:v>6.421</c:v>
                </c:pt>
                <c:pt idx="624">
                  <c:v>6.421</c:v>
                </c:pt>
                <c:pt idx="625">
                  <c:v>6.421</c:v>
                </c:pt>
                <c:pt idx="626">
                  <c:v>6.421</c:v>
                </c:pt>
                <c:pt idx="627">
                  <c:v>6.421</c:v>
                </c:pt>
                <c:pt idx="628">
                  <c:v>6.421</c:v>
                </c:pt>
                <c:pt idx="629">
                  <c:v>6.421</c:v>
                </c:pt>
                <c:pt idx="630">
                  <c:v>6.421</c:v>
                </c:pt>
                <c:pt idx="631">
                  <c:v>6.421</c:v>
                </c:pt>
                <c:pt idx="632">
                  <c:v>6.421</c:v>
                </c:pt>
                <c:pt idx="633">
                  <c:v>6.421</c:v>
                </c:pt>
                <c:pt idx="634">
                  <c:v>6.421</c:v>
                </c:pt>
                <c:pt idx="635">
                  <c:v>6.421</c:v>
                </c:pt>
                <c:pt idx="636">
                  <c:v>6.421</c:v>
                </c:pt>
                <c:pt idx="637">
                  <c:v>6.421</c:v>
                </c:pt>
                <c:pt idx="638">
                  <c:v>6.421</c:v>
                </c:pt>
                <c:pt idx="639">
                  <c:v>6.421</c:v>
                </c:pt>
                <c:pt idx="640">
                  <c:v>6.421</c:v>
                </c:pt>
                <c:pt idx="641">
                  <c:v>6.421</c:v>
                </c:pt>
                <c:pt idx="642">
                  <c:v>6.421</c:v>
                </c:pt>
                <c:pt idx="643">
                  <c:v>6.421</c:v>
                </c:pt>
                <c:pt idx="644">
                  <c:v>6.421</c:v>
                </c:pt>
                <c:pt idx="645">
                  <c:v>6.421</c:v>
                </c:pt>
                <c:pt idx="646">
                  <c:v>6.421</c:v>
                </c:pt>
                <c:pt idx="647">
                  <c:v>6.421</c:v>
                </c:pt>
                <c:pt idx="648">
                  <c:v>6.421</c:v>
                </c:pt>
                <c:pt idx="649">
                  <c:v>6.421</c:v>
                </c:pt>
                <c:pt idx="650">
                  <c:v>6.421</c:v>
                </c:pt>
                <c:pt idx="651">
                  <c:v>6.421</c:v>
                </c:pt>
                <c:pt idx="652">
                  <c:v>6.421</c:v>
                </c:pt>
                <c:pt idx="653">
                  <c:v>6.421</c:v>
                </c:pt>
                <c:pt idx="654">
                  <c:v>6.421</c:v>
                </c:pt>
                <c:pt idx="655">
                  <c:v>6.421</c:v>
                </c:pt>
                <c:pt idx="656">
                  <c:v>6.421</c:v>
                </c:pt>
                <c:pt idx="657">
                  <c:v>6.421</c:v>
                </c:pt>
                <c:pt idx="658">
                  <c:v>6.421</c:v>
                </c:pt>
                <c:pt idx="659">
                  <c:v>6.421</c:v>
                </c:pt>
                <c:pt idx="660">
                  <c:v>6.421</c:v>
                </c:pt>
                <c:pt idx="661">
                  <c:v>6.421</c:v>
                </c:pt>
                <c:pt idx="662">
                  <c:v>6.421</c:v>
                </c:pt>
                <c:pt idx="663">
                  <c:v>6.421</c:v>
                </c:pt>
                <c:pt idx="664">
                  <c:v>6.421</c:v>
                </c:pt>
                <c:pt idx="665">
                  <c:v>6.421</c:v>
                </c:pt>
                <c:pt idx="666">
                  <c:v>6.421</c:v>
                </c:pt>
                <c:pt idx="667">
                  <c:v>6.421</c:v>
                </c:pt>
                <c:pt idx="668">
                  <c:v>6.421</c:v>
                </c:pt>
                <c:pt idx="669">
                  <c:v>6.421</c:v>
                </c:pt>
                <c:pt idx="670">
                  <c:v>6.421</c:v>
                </c:pt>
                <c:pt idx="671">
                  <c:v>6.421</c:v>
                </c:pt>
                <c:pt idx="672">
                  <c:v>6.421</c:v>
                </c:pt>
                <c:pt idx="673">
                  <c:v>6.421</c:v>
                </c:pt>
                <c:pt idx="674">
                  <c:v>6.421</c:v>
                </c:pt>
                <c:pt idx="675">
                  <c:v>6.421</c:v>
                </c:pt>
                <c:pt idx="676">
                  <c:v>6.421</c:v>
                </c:pt>
                <c:pt idx="677">
                  <c:v>6.421</c:v>
                </c:pt>
                <c:pt idx="678">
                  <c:v>6.421</c:v>
                </c:pt>
                <c:pt idx="679">
                  <c:v>6.421</c:v>
                </c:pt>
                <c:pt idx="680">
                  <c:v>6.421</c:v>
                </c:pt>
                <c:pt idx="681">
                  <c:v>6.421</c:v>
                </c:pt>
                <c:pt idx="682">
                  <c:v>6.421</c:v>
                </c:pt>
                <c:pt idx="683">
                  <c:v>6.421</c:v>
                </c:pt>
                <c:pt idx="684">
                  <c:v>6.421</c:v>
                </c:pt>
                <c:pt idx="685">
                  <c:v>6.421</c:v>
                </c:pt>
                <c:pt idx="686">
                  <c:v>6.421</c:v>
                </c:pt>
                <c:pt idx="687">
                  <c:v>6.421</c:v>
                </c:pt>
                <c:pt idx="688">
                  <c:v>6.421</c:v>
                </c:pt>
                <c:pt idx="689">
                  <c:v>6.421</c:v>
                </c:pt>
                <c:pt idx="690">
                  <c:v>6.421</c:v>
                </c:pt>
                <c:pt idx="691">
                  <c:v>6.421</c:v>
                </c:pt>
                <c:pt idx="692">
                  <c:v>6.421</c:v>
                </c:pt>
                <c:pt idx="693">
                  <c:v>6.421</c:v>
                </c:pt>
                <c:pt idx="694">
                  <c:v>6.421</c:v>
                </c:pt>
                <c:pt idx="695">
                  <c:v>6.421</c:v>
                </c:pt>
                <c:pt idx="696">
                  <c:v>6.421</c:v>
                </c:pt>
                <c:pt idx="697">
                  <c:v>6.421</c:v>
                </c:pt>
                <c:pt idx="698">
                  <c:v>6.421</c:v>
                </c:pt>
                <c:pt idx="699">
                  <c:v>6.421</c:v>
                </c:pt>
                <c:pt idx="700">
                  <c:v>6.421</c:v>
                </c:pt>
                <c:pt idx="701">
                  <c:v>6.421</c:v>
                </c:pt>
                <c:pt idx="702">
                  <c:v>6.421</c:v>
                </c:pt>
                <c:pt idx="703">
                  <c:v>6.421</c:v>
                </c:pt>
                <c:pt idx="704">
                  <c:v>6.421</c:v>
                </c:pt>
                <c:pt idx="705">
                  <c:v>6.421</c:v>
                </c:pt>
                <c:pt idx="706">
                  <c:v>6.421</c:v>
                </c:pt>
                <c:pt idx="707">
                  <c:v>6.421</c:v>
                </c:pt>
                <c:pt idx="708">
                  <c:v>6.421</c:v>
                </c:pt>
                <c:pt idx="709">
                  <c:v>6.421</c:v>
                </c:pt>
                <c:pt idx="710">
                  <c:v>6.421</c:v>
                </c:pt>
                <c:pt idx="711">
                  <c:v>6.421</c:v>
                </c:pt>
                <c:pt idx="712">
                  <c:v>6.421</c:v>
                </c:pt>
                <c:pt idx="713">
                  <c:v>6.421</c:v>
                </c:pt>
                <c:pt idx="714">
                  <c:v>6.421</c:v>
                </c:pt>
                <c:pt idx="715">
                  <c:v>6.421</c:v>
                </c:pt>
                <c:pt idx="716">
                  <c:v>6.421</c:v>
                </c:pt>
                <c:pt idx="717">
                  <c:v>6.421</c:v>
                </c:pt>
                <c:pt idx="718">
                  <c:v>6.421</c:v>
                </c:pt>
              </c:numCache>
            </c:numRef>
          </c:val>
          <c:extLst xmlns:c16r2="http://schemas.microsoft.com/office/drawing/2015/06/chart">
            <c:ext xmlns:c16="http://schemas.microsoft.com/office/drawing/2014/chart" uri="{C3380CC4-5D6E-409C-BE32-E72D297353CC}">
              <c16:uniqueId val="{00000000-7BB2-424B-B311-3E227BF91AC9}"/>
            </c:ext>
          </c:extLst>
        </c:ser>
        <c:dLbls>
          <c:showLegendKey val="0"/>
          <c:showVal val="0"/>
          <c:showCatName val="0"/>
          <c:showSerName val="0"/>
          <c:showPercent val="0"/>
          <c:showBubbleSize val="0"/>
        </c:dLbls>
        <c:gapWidth val="481"/>
        <c:overlap val="3"/>
        <c:axId val="2125518360"/>
        <c:axId val="2125524136"/>
      </c:barChart>
      <c:lineChart>
        <c:grouping val="standard"/>
        <c:varyColors val="0"/>
        <c:ser>
          <c:idx val="0"/>
          <c:order val="0"/>
          <c:tx>
            <c:strRef>
              <c:f>'Analysis A'!$E$21</c:f>
              <c:strCache>
                <c:ptCount val="1"/>
                <c:pt idx="0">
                  <c:v>Market capitalisation (LHS)</c:v>
                </c:pt>
              </c:strCache>
            </c:strRef>
          </c:tx>
          <c:spPr>
            <a:ln w="28575" cap="rnd">
              <a:solidFill>
                <a:schemeClr val="accent5">
                  <a:tint val="77000"/>
                </a:schemeClr>
              </a:solidFill>
              <a:round/>
            </a:ln>
            <a:effectLst/>
          </c:spPr>
          <c:marker>
            <c:symbol val="none"/>
          </c:marker>
          <c:cat>
            <c:numRef>
              <c:f>'Analysis A'!$D$22:$D$740</c:f>
              <c:numCache>
                <c:formatCode>mmm\-yy</c:formatCode>
                <c:ptCount val="719"/>
                <c:pt idx="0">
                  <c:v>36762.0</c:v>
                </c:pt>
                <c:pt idx="1">
                  <c:v>36763.0</c:v>
                </c:pt>
                <c:pt idx="2">
                  <c:v>36766.0</c:v>
                </c:pt>
                <c:pt idx="3">
                  <c:v>36767.0</c:v>
                </c:pt>
                <c:pt idx="4">
                  <c:v>36768.0</c:v>
                </c:pt>
                <c:pt idx="5">
                  <c:v>36769.0</c:v>
                </c:pt>
                <c:pt idx="6">
                  <c:v>36770.0</c:v>
                </c:pt>
                <c:pt idx="7">
                  <c:v>36773.0</c:v>
                </c:pt>
                <c:pt idx="8">
                  <c:v>36774.0</c:v>
                </c:pt>
                <c:pt idx="9">
                  <c:v>36775.0</c:v>
                </c:pt>
                <c:pt idx="10">
                  <c:v>36776.0</c:v>
                </c:pt>
                <c:pt idx="11">
                  <c:v>36777.0</c:v>
                </c:pt>
                <c:pt idx="12">
                  <c:v>36780.0</c:v>
                </c:pt>
                <c:pt idx="13">
                  <c:v>36781.0</c:v>
                </c:pt>
                <c:pt idx="14">
                  <c:v>36782.0</c:v>
                </c:pt>
                <c:pt idx="15">
                  <c:v>36783.0</c:v>
                </c:pt>
                <c:pt idx="16">
                  <c:v>36784.0</c:v>
                </c:pt>
                <c:pt idx="17">
                  <c:v>36787.0</c:v>
                </c:pt>
                <c:pt idx="18">
                  <c:v>36788.0</c:v>
                </c:pt>
                <c:pt idx="19">
                  <c:v>36789.0</c:v>
                </c:pt>
                <c:pt idx="20">
                  <c:v>36790.0</c:v>
                </c:pt>
                <c:pt idx="21">
                  <c:v>36791.0</c:v>
                </c:pt>
                <c:pt idx="22">
                  <c:v>36794.0</c:v>
                </c:pt>
                <c:pt idx="23">
                  <c:v>36795.0</c:v>
                </c:pt>
                <c:pt idx="24">
                  <c:v>36796.0</c:v>
                </c:pt>
                <c:pt idx="25">
                  <c:v>36797.0</c:v>
                </c:pt>
                <c:pt idx="26">
                  <c:v>36798.0</c:v>
                </c:pt>
                <c:pt idx="27">
                  <c:v>36801.0</c:v>
                </c:pt>
                <c:pt idx="28">
                  <c:v>36802.0</c:v>
                </c:pt>
                <c:pt idx="29">
                  <c:v>36803.0</c:v>
                </c:pt>
                <c:pt idx="30">
                  <c:v>36804.0</c:v>
                </c:pt>
                <c:pt idx="31">
                  <c:v>36805.0</c:v>
                </c:pt>
                <c:pt idx="32">
                  <c:v>36808.0</c:v>
                </c:pt>
                <c:pt idx="33">
                  <c:v>36809.0</c:v>
                </c:pt>
                <c:pt idx="34">
                  <c:v>36810.0</c:v>
                </c:pt>
                <c:pt idx="35">
                  <c:v>36811.0</c:v>
                </c:pt>
                <c:pt idx="36">
                  <c:v>36812.0</c:v>
                </c:pt>
                <c:pt idx="37">
                  <c:v>36815.0</c:v>
                </c:pt>
                <c:pt idx="38">
                  <c:v>36816.0</c:v>
                </c:pt>
                <c:pt idx="39">
                  <c:v>36817.0</c:v>
                </c:pt>
                <c:pt idx="40">
                  <c:v>36818.0</c:v>
                </c:pt>
                <c:pt idx="41">
                  <c:v>36819.0</c:v>
                </c:pt>
                <c:pt idx="42">
                  <c:v>36822.0</c:v>
                </c:pt>
                <c:pt idx="43">
                  <c:v>36823.0</c:v>
                </c:pt>
                <c:pt idx="44">
                  <c:v>36824.0</c:v>
                </c:pt>
                <c:pt idx="45">
                  <c:v>36825.0</c:v>
                </c:pt>
                <c:pt idx="46">
                  <c:v>36826.0</c:v>
                </c:pt>
                <c:pt idx="47">
                  <c:v>36829.0</c:v>
                </c:pt>
                <c:pt idx="48">
                  <c:v>36830.0</c:v>
                </c:pt>
                <c:pt idx="49">
                  <c:v>36831.0</c:v>
                </c:pt>
                <c:pt idx="50">
                  <c:v>36832.0</c:v>
                </c:pt>
                <c:pt idx="51">
                  <c:v>36833.0</c:v>
                </c:pt>
                <c:pt idx="52">
                  <c:v>36836.0</c:v>
                </c:pt>
                <c:pt idx="53">
                  <c:v>36837.0</c:v>
                </c:pt>
                <c:pt idx="54">
                  <c:v>36838.0</c:v>
                </c:pt>
                <c:pt idx="55">
                  <c:v>36839.0</c:v>
                </c:pt>
                <c:pt idx="56">
                  <c:v>36840.0</c:v>
                </c:pt>
                <c:pt idx="57">
                  <c:v>36843.0</c:v>
                </c:pt>
                <c:pt idx="58">
                  <c:v>36844.0</c:v>
                </c:pt>
                <c:pt idx="59">
                  <c:v>36845.0</c:v>
                </c:pt>
                <c:pt idx="60">
                  <c:v>36846.0</c:v>
                </c:pt>
                <c:pt idx="61">
                  <c:v>36847.0</c:v>
                </c:pt>
                <c:pt idx="62">
                  <c:v>36850.0</c:v>
                </c:pt>
                <c:pt idx="63">
                  <c:v>36851.0</c:v>
                </c:pt>
                <c:pt idx="64">
                  <c:v>36852.0</c:v>
                </c:pt>
                <c:pt idx="65">
                  <c:v>36853.0</c:v>
                </c:pt>
                <c:pt idx="66">
                  <c:v>36854.0</c:v>
                </c:pt>
                <c:pt idx="67">
                  <c:v>36857.0</c:v>
                </c:pt>
                <c:pt idx="68">
                  <c:v>36858.0</c:v>
                </c:pt>
                <c:pt idx="69">
                  <c:v>36859.0</c:v>
                </c:pt>
                <c:pt idx="70">
                  <c:v>36860.0</c:v>
                </c:pt>
                <c:pt idx="71">
                  <c:v>36861.0</c:v>
                </c:pt>
                <c:pt idx="72">
                  <c:v>36864.0</c:v>
                </c:pt>
                <c:pt idx="73">
                  <c:v>36865.0</c:v>
                </c:pt>
                <c:pt idx="74">
                  <c:v>36866.0</c:v>
                </c:pt>
                <c:pt idx="75">
                  <c:v>36867.0</c:v>
                </c:pt>
                <c:pt idx="76">
                  <c:v>36868.0</c:v>
                </c:pt>
                <c:pt idx="77">
                  <c:v>36871.0</c:v>
                </c:pt>
                <c:pt idx="78">
                  <c:v>36872.0</c:v>
                </c:pt>
                <c:pt idx="79">
                  <c:v>36873.0</c:v>
                </c:pt>
                <c:pt idx="80">
                  <c:v>36874.0</c:v>
                </c:pt>
                <c:pt idx="81">
                  <c:v>36875.0</c:v>
                </c:pt>
                <c:pt idx="82">
                  <c:v>36878.0</c:v>
                </c:pt>
                <c:pt idx="83">
                  <c:v>36879.0</c:v>
                </c:pt>
                <c:pt idx="84">
                  <c:v>36880.0</c:v>
                </c:pt>
                <c:pt idx="85">
                  <c:v>36881.0</c:v>
                </c:pt>
                <c:pt idx="86">
                  <c:v>36882.0</c:v>
                </c:pt>
                <c:pt idx="87">
                  <c:v>36887.0</c:v>
                </c:pt>
                <c:pt idx="88">
                  <c:v>36888.0</c:v>
                </c:pt>
                <c:pt idx="89">
                  <c:v>36889.0</c:v>
                </c:pt>
                <c:pt idx="90">
                  <c:v>36893.0</c:v>
                </c:pt>
                <c:pt idx="91">
                  <c:v>36894.0</c:v>
                </c:pt>
                <c:pt idx="92">
                  <c:v>36895.0</c:v>
                </c:pt>
                <c:pt idx="93">
                  <c:v>36896.0</c:v>
                </c:pt>
                <c:pt idx="94">
                  <c:v>36899.0</c:v>
                </c:pt>
                <c:pt idx="95">
                  <c:v>36900.0</c:v>
                </c:pt>
                <c:pt idx="96">
                  <c:v>36901.0</c:v>
                </c:pt>
                <c:pt idx="97">
                  <c:v>36902.0</c:v>
                </c:pt>
                <c:pt idx="98">
                  <c:v>36903.0</c:v>
                </c:pt>
                <c:pt idx="99">
                  <c:v>36906.0</c:v>
                </c:pt>
                <c:pt idx="100">
                  <c:v>36907.0</c:v>
                </c:pt>
                <c:pt idx="101">
                  <c:v>36908.0</c:v>
                </c:pt>
                <c:pt idx="102">
                  <c:v>36909.0</c:v>
                </c:pt>
                <c:pt idx="103">
                  <c:v>36910.0</c:v>
                </c:pt>
                <c:pt idx="104">
                  <c:v>36913.0</c:v>
                </c:pt>
                <c:pt idx="105">
                  <c:v>36914.0</c:v>
                </c:pt>
                <c:pt idx="106">
                  <c:v>36915.0</c:v>
                </c:pt>
                <c:pt idx="107">
                  <c:v>36916.0</c:v>
                </c:pt>
                <c:pt idx="108">
                  <c:v>36920.0</c:v>
                </c:pt>
                <c:pt idx="109">
                  <c:v>36921.0</c:v>
                </c:pt>
                <c:pt idx="110">
                  <c:v>36922.0</c:v>
                </c:pt>
                <c:pt idx="111">
                  <c:v>36923.0</c:v>
                </c:pt>
                <c:pt idx="112">
                  <c:v>36924.0</c:v>
                </c:pt>
                <c:pt idx="113">
                  <c:v>36927.0</c:v>
                </c:pt>
                <c:pt idx="114">
                  <c:v>36928.0</c:v>
                </c:pt>
                <c:pt idx="115">
                  <c:v>36929.0</c:v>
                </c:pt>
                <c:pt idx="116">
                  <c:v>36930.0</c:v>
                </c:pt>
                <c:pt idx="117">
                  <c:v>36931.0</c:v>
                </c:pt>
                <c:pt idx="118">
                  <c:v>36934.0</c:v>
                </c:pt>
                <c:pt idx="119">
                  <c:v>36935.0</c:v>
                </c:pt>
                <c:pt idx="120">
                  <c:v>36936.0</c:v>
                </c:pt>
                <c:pt idx="121">
                  <c:v>36937.0</c:v>
                </c:pt>
                <c:pt idx="122">
                  <c:v>36938.0</c:v>
                </c:pt>
                <c:pt idx="123">
                  <c:v>36941.0</c:v>
                </c:pt>
                <c:pt idx="124">
                  <c:v>36942.0</c:v>
                </c:pt>
                <c:pt idx="125">
                  <c:v>36943.0</c:v>
                </c:pt>
                <c:pt idx="126">
                  <c:v>36944.0</c:v>
                </c:pt>
                <c:pt idx="127">
                  <c:v>36945.0</c:v>
                </c:pt>
                <c:pt idx="128">
                  <c:v>36948.0</c:v>
                </c:pt>
                <c:pt idx="129">
                  <c:v>36949.0</c:v>
                </c:pt>
                <c:pt idx="130">
                  <c:v>36950.0</c:v>
                </c:pt>
                <c:pt idx="131">
                  <c:v>36951.0</c:v>
                </c:pt>
                <c:pt idx="132">
                  <c:v>36952.0</c:v>
                </c:pt>
                <c:pt idx="133">
                  <c:v>36955.0</c:v>
                </c:pt>
                <c:pt idx="134">
                  <c:v>36956.0</c:v>
                </c:pt>
                <c:pt idx="135">
                  <c:v>36957.0</c:v>
                </c:pt>
                <c:pt idx="136">
                  <c:v>36958.0</c:v>
                </c:pt>
                <c:pt idx="137">
                  <c:v>36959.0</c:v>
                </c:pt>
                <c:pt idx="138">
                  <c:v>36962.0</c:v>
                </c:pt>
                <c:pt idx="139">
                  <c:v>36963.0</c:v>
                </c:pt>
                <c:pt idx="140">
                  <c:v>36964.0</c:v>
                </c:pt>
                <c:pt idx="141">
                  <c:v>36965.0</c:v>
                </c:pt>
                <c:pt idx="142">
                  <c:v>36966.0</c:v>
                </c:pt>
                <c:pt idx="143">
                  <c:v>36969.0</c:v>
                </c:pt>
                <c:pt idx="144">
                  <c:v>36970.0</c:v>
                </c:pt>
                <c:pt idx="145">
                  <c:v>36971.0</c:v>
                </c:pt>
                <c:pt idx="146">
                  <c:v>36972.0</c:v>
                </c:pt>
                <c:pt idx="147">
                  <c:v>36973.0</c:v>
                </c:pt>
                <c:pt idx="148">
                  <c:v>36976.0</c:v>
                </c:pt>
                <c:pt idx="149">
                  <c:v>36977.0</c:v>
                </c:pt>
                <c:pt idx="150">
                  <c:v>36978.0</c:v>
                </c:pt>
                <c:pt idx="151">
                  <c:v>36979.0</c:v>
                </c:pt>
                <c:pt idx="152">
                  <c:v>36980.0</c:v>
                </c:pt>
                <c:pt idx="153">
                  <c:v>36983.0</c:v>
                </c:pt>
                <c:pt idx="154">
                  <c:v>36984.0</c:v>
                </c:pt>
                <c:pt idx="155">
                  <c:v>36985.0</c:v>
                </c:pt>
                <c:pt idx="156">
                  <c:v>36986.0</c:v>
                </c:pt>
                <c:pt idx="157">
                  <c:v>36987.0</c:v>
                </c:pt>
                <c:pt idx="158">
                  <c:v>36990.0</c:v>
                </c:pt>
                <c:pt idx="159">
                  <c:v>36991.0</c:v>
                </c:pt>
                <c:pt idx="160">
                  <c:v>36992.0</c:v>
                </c:pt>
                <c:pt idx="161">
                  <c:v>36993.0</c:v>
                </c:pt>
                <c:pt idx="162">
                  <c:v>36998.0</c:v>
                </c:pt>
                <c:pt idx="163">
                  <c:v>36999.0</c:v>
                </c:pt>
                <c:pt idx="164">
                  <c:v>37000.0</c:v>
                </c:pt>
                <c:pt idx="165">
                  <c:v>37001.0</c:v>
                </c:pt>
                <c:pt idx="166">
                  <c:v>37004.0</c:v>
                </c:pt>
                <c:pt idx="167">
                  <c:v>37005.0</c:v>
                </c:pt>
                <c:pt idx="168">
                  <c:v>37007.0</c:v>
                </c:pt>
                <c:pt idx="169">
                  <c:v>37008.0</c:v>
                </c:pt>
                <c:pt idx="170">
                  <c:v>37011.0</c:v>
                </c:pt>
                <c:pt idx="171">
                  <c:v>37012.0</c:v>
                </c:pt>
                <c:pt idx="172">
                  <c:v>37013.0</c:v>
                </c:pt>
                <c:pt idx="173">
                  <c:v>37014.0</c:v>
                </c:pt>
                <c:pt idx="174">
                  <c:v>37015.0</c:v>
                </c:pt>
                <c:pt idx="175">
                  <c:v>37018.0</c:v>
                </c:pt>
                <c:pt idx="176">
                  <c:v>37019.0</c:v>
                </c:pt>
                <c:pt idx="177">
                  <c:v>37020.0</c:v>
                </c:pt>
                <c:pt idx="178">
                  <c:v>37021.0</c:v>
                </c:pt>
                <c:pt idx="179">
                  <c:v>37022.0</c:v>
                </c:pt>
                <c:pt idx="180">
                  <c:v>37025.0</c:v>
                </c:pt>
                <c:pt idx="181">
                  <c:v>37026.0</c:v>
                </c:pt>
                <c:pt idx="182">
                  <c:v>37027.0</c:v>
                </c:pt>
                <c:pt idx="183">
                  <c:v>37028.0</c:v>
                </c:pt>
                <c:pt idx="184">
                  <c:v>37029.0</c:v>
                </c:pt>
                <c:pt idx="185">
                  <c:v>37032.0</c:v>
                </c:pt>
                <c:pt idx="186">
                  <c:v>37033.0</c:v>
                </c:pt>
                <c:pt idx="187">
                  <c:v>37034.0</c:v>
                </c:pt>
                <c:pt idx="188">
                  <c:v>37035.0</c:v>
                </c:pt>
                <c:pt idx="189">
                  <c:v>37036.0</c:v>
                </c:pt>
                <c:pt idx="190">
                  <c:v>37039.0</c:v>
                </c:pt>
                <c:pt idx="191">
                  <c:v>37040.0</c:v>
                </c:pt>
                <c:pt idx="192">
                  <c:v>37041.0</c:v>
                </c:pt>
                <c:pt idx="193">
                  <c:v>37042.0</c:v>
                </c:pt>
                <c:pt idx="194">
                  <c:v>37043.0</c:v>
                </c:pt>
                <c:pt idx="195">
                  <c:v>37046.0</c:v>
                </c:pt>
                <c:pt idx="196">
                  <c:v>37047.0</c:v>
                </c:pt>
                <c:pt idx="197">
                  <c:v>37048.0</c:v>
                </c:pt>
                <c:pt idx="198">
                  <c:v>37049.0</c:v>
                </c:pt>
                <c:pt idx="199">
                  <c:v>37050.0</c:v>
                </c:pt>
                <c:pt idx="200">
                  <c:v>37054.0</c:v>
                </c:pt>
                <c:pt idx="201">
                  <c:v>37055.0</c:v>
                </c:pt>
                <c:pt idx="202">
                  <c:v>37056.0</c:v>
                </c:pt>
                <c:pt idx="203">
                  <c:v>37057.0</c:v>
                </c:pt>
                <c:pt idx="204">
                  <c:v>37060.0</c:v>
                </c:pt>
                <c:pt idx="205">
                  <c:v>37061.0</c:v>
                </c:pt>
                <c:pt idx="206">
                  <c:v>37062.0</c:v>
                </c:pt>
                <c:pt idx="207">
                  <c:v>37063.0</c:v>
                </c:pt>
                <c:pt idx="208">
                  <c:v>37064.0</c:v>
                </c:pt>
                <c:pt idx="209">
                  <c:v>37067.0</c:v>
                </c:pt>
                <c:pt idx="210">
                  <c:v>37068.0</c:v>
                </c:pt>
                <c:pt idx="211">
                  <c:v>37069.0</c:v>
                </c:pt>
                <c:pt idx="212">
                  <c:v>37070.0</c:v>
                </c:pt>
                <c:pt idx="213">
                  <c:v>37071.0</c:v>
                </c:pt>
                <c:pt idx="214">
                  <c:v>37074.0</c:v>
                </c:pt>
                <c:pt idx="215">
                  <c:v>37075.0</c:v>
                </c:pt>
                <c:pt idx="216">
                  <c:v>37076.0</c:v>
                </c:pt>
                <c:pt idx="217">
                  <c:v>37077.0</c:v>
                </c:pt>
                <c:pt idx="218">
                  <c:v>37078.0</c:v>
                </c:pt>
                <c:pt idx="219">
                  <c:v>37081.0</c:v>
                </c:pt>
                <c:pt idx="220">
                  <c:v>37082.0</c:v>
                </c:pt>
                <c:pt idx="221">
                  <c:v>37083.0</c:v>
                </c:pt>
                <c:pt idx="222">
                  <c:v>37084.0</c:v>
                </c:pt>
                <c:pt idx="223">
                  <c:v>37085.0</c:v>
                </c:pt>
                <c:pt idx="224">
                  <c:v>37088.0</c:v>
                </c:pt>
                <c:pt idx="225">
                  <c:v>37089.0</c:v>
                </c:pt>
                <c:pt idx="226">
                  <c:v>37090.0</c:v>
                </c:pt>
                <c:pt idx="227">
                  <c:v>37091.0</c:v>
                </c:pt>
                <c:pt idx="228">
                  <c:v>37092.0</c:v>
                </c:pt>
                <c:pt idx="229">
                  <c:v>37095.0</c:v>
                </c:pt>
                <c:pt idx="230">
                  <c:v>37096.0</c:v>
                </c:pt>
                <c:pt idx="231">
                  <c:v>37097.0</c:v>
                </c:pt>
                <c:pt idx="232">
                  <c:v>37098.0</c:v>
                </c:pt>
                <c:pt idx="233">
                  <c:v>37099.0</c:v>
                </c:pt>
                <c:pt idx="234">
                  <c:v>37102.0</c:v>
                </c:pt>
                <c:pt idx="235">
                  <c:v>37103.0</c:v>
                </c:pt>
                <c:pt idx="236">
                  <c:v>37104.0</c:v>
                </c:pt>
                <c:pt idx="237">
                  <c:v>37105.0</c:v>
                </c:pt>
                <c:pt idx="238">
                  <c:v>37106.0</c:v>
                </c:pt>
                <c:pt idx="239">
                  <c:v>37109.0</c:v>
                </c:pt>
                <c:pt idx="240">
                  <c:v>37110.0</c:v>
                </c:pt>
                <c:pt idx="241">
                  <c:v>37111.0</c:v>
                </c:pt>
                <c:pt idx="242">
                  <c:v>37112.0</c:v>
                </c:pt>
                <c:pt idx="243">
                  <c:v>37113.0</c:v>
                </c:pt>
                <c:pt idx="244">
                  <c:v>37116.0</c:v>
                </c:pt>
                <c:pt idx="245">
                  <c:v>37117.0</c:v>
                </c:pt>
                <c:pt idx="246">
                  <c:v>37118.0</c:v>
                </c:pt>
                <c:pt idx="247">
                  <c:v>37119.0</c:v>
                </c:pt>
                <c:pt idx="248">
                  <c:v>37120.0</c:v>
                </c:pt>
                <c:pt idx="249">
                  <c:v>37123.0</c:v>
                </c:pt>
                <c:pt idx="250">
                  <c:v>37124.0</c:v>
                </c:pt>
                <c:pt idx="251">
                  <c:v>37125.0</c:v>
                </c:pt>
                <c:pt idx="252">
                  <c:v>37126.0</c:v>
                </c:pt>
                <c:pt idx="253">
                  <c:v>37127.0</c:v>
                </c:pt>
                <c:pt idx="254">
                  <c:v>37130.0</c:v>
                </c:pt>
                <c:pt idx="255">
                  <c:v>37131.0</c:v>
                </c:pt>
                <c:pt idx="256">
                  <c:v>37132.0</c:v>
                </c:pt>
                <c:pt idx="257">
                  <c:v>37133.0</c:v>
                </c:pt>
                <c:pt idx="258">
                  <c:v>37134.0</c:v>
                </c:pt>
                <c:pt idx="259">
                  <c:v>37137.0</c:v>
                </c:pt>
                <c:pt idx="260">
                  <c:v>37138.0</c:v>
                </c:pt>
                <c:pt idx="261">
                  <c:v>37139.0</c:v>
                </c:pt>
                <c:pt idx="262">
                  <c:v>37140.0</c:v>
                </c:pt>
                <c:pt idx="263">
                  <c:v>37141.0</c:v>
                </c:pt>
                <c:pt idx="264">
                  <c:v>37144.0</c:v>
                </c:pt>
                <c:pt idx="265">
                  <c:v>37145.0</c:v>
                </c:pt>
                <c:pt idx="266">
                  <c:v>37146.0</c:v>
                </c:pt>
                <c:pt idx="267">
                  <c:v>37147.0</c:v>
                </c:pt>
                <c:pt idx="268">
                  <c:v>37148.0</c:v>
                </c:pt>
                <c:pt idx="269">
                  <c:v>37151.0</c:v>
                </c:pt>
                <c:pt idx="270">
                  <c:v>37152.0</c:v>
                </c:pt>
                <c:pt idx="271">
                  <c:v>37153.0</c:v>
                </c:pt>
                <c:pt idx="272">
                  <c:v>37154.0</c:v>
                </c:pt>
                <c:pt idx="273">
                  <c:v>37155.0</c:v>
                </c:pt>
                <c:pt idx="274">
                  <c:v>37158.0</c:v>
                </c:pt>
                <c:pt idx="275">
                  <c:v>37159.0</c:v>
                </c:pt>
                <c:pt idx="276">
                  <c:v>37160.0</c:v>
                </c:pt>
                <c:pt idx="277">
                  <c:v>37161.0</c:v>
                </c:pt>
                <c:pt idx="278">
                  <c:v>37162.0</c:v>
                </c:pt>
                <c:pt idx="279">
                  <c:v>37165.0</c:v>
                </c:pt>
                <c:pt idx="280">
                  <c:v>37166.0</c:v>
                </c:pt>
                <c:pt idx="281">
                  <c:v>37167.0</c:v>
                </c:pt>
                <c:pt idx="282">
                  <c:v>37168.0</c:v>
                </c:pt>
                <c:pt idx="283">
                  <c:v>37169.0</c:v>
                </c:pt>
                <c:pt idx="284">
                  <c:v>37172.0</c:v>
                </c:pt>
                <c:pt idx="285">
                  <c:v>37173.0</c:v>
                </c:pt>
                <c:pt idx="286">
                  <c:v>37174.0</c:v>
                </c:pt>
                <c:pt idx="287">
                  <c:v>37175.0</c:v>
                </c:pt>
                <c:pt idx="288">
                  <c:v>37176.0</c:v>
                </c:pt>
                <c:pt idx="289">
                  <c:v>37179.0</c:v>
                </c:pt>
                <c:pt idx="290">
                  <c:v>37180.0</c:v>
                </c:pt>
                <c:pt idx="291">
                  <c:v>37181.0</c:v>
                </c:pt>
                <c:pt idx="292">
                  <c:v>37182.0</c:v>
                </c:pt>
                <c:pt idx="293">
                  <c:v>37183.0</c:v>
                </c:pt>
                <c:pt idx="294">
                  <c:v>37186.0</c:v>
                </c:pt>
                <c:pt idx="295">
                  <c:v>37187.0</c:v>
                </c:pt>
                <c:pt idx="296">
                  <c:v>37188.0</c:v>
                </c:pt>
                <c:pt idx="297">
                  <c:v>37189.0</c:v>
                </c:pt>
                <c:pt idx="298">
                  <c:v>37190.0</c:v>
                </c:pt>
                <c:pt idx="299">
                  <c:v>37193.0</c:v>
                </c:pt>
                <c:pt idx="300">
                  <c:v>37194.0</c:v>
                </c:pt>
                <c:pt idx="301">
                  <c:v>37195.0</c:v>
                </c:pt>
                <c:pt idx="302">
                  <c:v>37196.0</c:v>
                </c:pt>
                <c:pt idx="303">
                  <c:v>37197.0</c:v>
                </c:pt>
                <c:pt idx="304">
                  <c:v>37200.0</c:v>
                </c:pt>
                <c:pt idx="305">
                  <c:v>37201.0</c:v>
                </c:pt>
                <c:pt idx="306">
                  <c:v>37202.0</c:v>
                </c:pt>
                <c:pt idx="307">
                  <c:v>37203.0</c:v>
                </c:pt>
                <c:pt idx="308">
                  <c:v>37204.0</c:v>
                </c:pt>
                <c:pt idx="309">
                  <c:v>37207.0</c:v>
                </c:pt>
                <c:pt idx="310">
                  <c:v>37208.0</c:v>
                </c:pt>
                <c:pt idx="311">
                  <c:v>37209.0</c:v>
                </c:pt>
                <c:pt idx="312">
                  <c:v>37210.0</c:v>
                </c:pt>
                <c:pt idx="313">
                  <c:v>37211.0</c:v>
                </c:pt>
                <c:pt idx="314">
                  <c:v>37214.0</c:v>
                </c:pt>
                <c:pt idx="315">
                  <c:v>37215.0</c:v>
                </c:pt>
                <c:pt idx="316">
                  <c:v>37216.0</c:v>
                </c:pt>
                <c:pt idx="317">
                  <c:v>37217.0</c:v>
                </c:pt>
                <c:pt idx="318">
                  <c:v>37218.0</c:v>
                </c:pt>
                <c:pt idx="319">
                  <c:v>37221.0</c:v>
                </c:pt>
                <c:pt idx="320">
                  <c:v>37222.0</c:v>
                </c:pt>
                <c:pt idx="321">
                  <c:v>37223.0</c:v>
                </c:pt>
                <c:pt idx="322">
                  <c:v>37224.0</c:v>
                </c:pt>
                <c:pt idx="323">
                  <c:v>37225.0</c:v>
                </c:pt>
                <c:pt idx="324">
                  <c:v>37228.0</c:v>
                </c:pt>
                <c:pt idx="325">
                  <c:v>37229.0</c:v>
                </c:pt>
                <c:pt idx="326">
                  <c:v>37230.0</c:v>
                </c:pt>
                <c:pt idx="327">
                  <c:v>37231.0</c:v>
                </c:pt>
                <c:pt idx="328">
                  <c:v>37232.0</c:v>
                </c:pt>
                <c:pt idx="329">
                  <c:v>37235.0</c:v>
                </c:pt>
                <c:pt idx="330">
                  <c:v>37236.0</c:v>
                </c:pt>
                <c:pt idx="331">
                  <c:v>37237.0</c:v>
                </c:pt>
                <c:pt idx="332">
                  <c:v>37238.0</c:v>
                </c:pt>
                <c:pt idx="333">
                  <c:v>37239.0</c:v>
                </c:pt>
                <c:pt idx="334">
                  <c:v>37242.0</c:v>
                </c:pt>
                <c:pt idx="335">
                  <c:v>37243.0</c:v>
                </c:pt>
                <c:pt idx="336">
                  <c:v>37244.0</c:v>
                </c:pt>
                <c:pt idx="337">
                  <c:v>37245.0</c:v>
                </c:pt>
                <c:pt idx="338">
                  <c:v>37246.0</c:v>
                </c:pt>
                <c:pt idx="339">
                  <c:v>37249.0</c:v>
                </c:pt>
                <c:pt idx="340">
                  <c:v>37252.0</c:v>
                </c:pt>
                <c:pt idx="341">
                  <c:v>37253.0</c:v>
                </c:pt>
                <c:pt idx="342">
                  <c:v>37256.0</c:v>
                </c:pt>
                <c:pt idx="343">
                  <c:v>37258.0</c:v>
                </c:pt>
                <c:pt idx="344">
                  <c:v>37259.0</c:v>
                </c:pt>
                <c:pt idx="345">
                  <c:v>37260.0</c:v>
                </c:pt>
                <c:pt idx="346">
                  <c:v>37263.0</c:v>
                </c:pt>
                <c:pt idx="347">
                  <c:v>37264.0</c:v>
                </c:pt>
                <c:pt idx="348">
                  <c:v>37265.0</c:v>
                </c:pt>
                <c:pt idx="349">
                  <c:v>37266.0</c:v>
                </c:pt>
                <c:pt idx="350">
                  <c:v>37267.0</c:v>
                </c:pt>
                <c:pt idx="351">
                  <c:v>37270.0</c:v>
                </c:pt>
                <c:pt idx="352">
                  <c:v>37271.0</c:v>
                </c:pt>
                <c:pt idx="353">
                  <c:v>37272.0</c:v>
                </c:pt>
                <c:pt idx="354">
                  <c:v>37273.0</c:v>
                </c:pt>
                <c:pt idx="355">
                  <c:v>37274.0</c:v>
                </c:pt>
                <c:pt idx="356">
                  <c:v>37277.0</c:v>
                </c:pt>
                <c:pt idx="357">
                  <c:v>37278.0</c:v>
                </c:pt>
                <c:pt idx="358">
                  <c:v>37279.0</c:v>
                </c:pt>
                <c:pt idx="359">
                  <c:v>37280.0</c:v>
                </c:pt>
                <c:pt idx="360">
                  <c:v>37281.0</c:v>
                </c:pt>
                <c:pt idx="361">
                  <c:v>37285.0</c:v>
                </c:pt>
                <c:pt idx="362">
                  <c:v>37286.0</c:v>
                </c:pt>
                <c:pt idx="363">
                  <c:v>37287.0</c:v>
                </c:pt>
                <c:pt idx="364">
                  <c:v>37288.0</c:v>
                </c:pt>
                <c:pt idx="365">
                  <c:v>37291.0</c:v>
                </c:pt>
                <c:pt idx="366">
                  <c:v>37292.0</c:v>
                </c:pt>
                <c:pt idx="367">
                  <c:v>37293.0</c:v>
                </c:pt>
                <c:pt idx="368">
                  <c:v>37294.0</c:v>
                </c:pt>
                <c:pt idx="369">
                  <c:v>37295.0</c:v>
                </c:pt>
                <c:pt idx="370">
                  <c:v>37298.0</c:v>
                </c:pt>
                <c:pt idx="371">
                  <c:v>37299.0</c:v>
                </c:pt>
                <c:pt idx="372">
                  <c:v>37300.0</c:v>
                </c:pt>
                <c:pt idx="373">
                  <c:v>37301.0</c:v>
                </c:pt>
                <c:pt idx="374">
                  <c:v>37302.0</c:v>
                </c:pt>
                <c:pt idx="375">
                  <c:v>37305.0</c:v>
                </c:pt>
                <c:pt idx="376">
                  <c:v>37306.0</c:v>
                </c:pt>
                <c:pt idx="377">
                  <c:v>37307.0</c:v>
                </c:pt>
                <c:pt idx="378">
                  <c:v>37308.0</c:v>
                </c:pt>
                <c:pt idx="379">
                  <c:v>37309.0</c:v>
                </c:pt>
                <c:pt idx="380">
                  <c:v>37312.0</c:v>
                </c:pt>
                <c:pt idx="381">
                  <c:v>37313.0</c:v>
                </c:pt>
                <c:pt idx="382">
                  <c:v>37314.0</c:v>
                </c:pt>
                <c:pt idx="383">
                  <c:v>37315.0</c:v>
                </c:pt>
                <c:pt idx="384">
                  <c:v>37316.0</c:v>
                </c:pt>
                <c:pt idx="385">
                  <c:v>37319.0</c:v>
                </c:pt>
                <c:pt idx="386">
                  <c:v>37320.0</c:v>
                </c:pt>
                <c:pt idx="387">
                  <c:v>37321.0</c:v>
                </c:pt>
                <c:pt idx="388">
                  <c:v>37322.0</c:v>
                </c:pt>
                <c:pt idx="389">
                  <c:v>37323.0</c:v>
                </c:pt>
                <c:pt idx="390">
                  <c:v>37326.0</c:v>
                </c:pt>
                <c:pt idx="391">
                  <c:v>37327.0</c:v>
                </c:pt>
                <c:pt idx="392">
                  <c:v>37328.0</c:v>
                </c:pt>
                <c:pt idx="393">
                  <c:v>37329.0</c:v>
                </c:pt>
                <c:pt idx="394">
                  <c:v>37330.0</c:v>
                </c:pt>
                <c:pt idx="395">
                  <c:v>37333.0</c:v>
                </c:pt>
                <c:pt idx="396">
                  <c:v>37334.0</c:v>
                </c:pt>
                <c:pt idx="397">
                  <c:v>37335.0</c:v>
                </c:pt>
                <c:pt idx="398">
                  <c:v>37336.0</c:v>
                </c:pt>
                <c:pt idx="399">
                  <c:v>37337.0</c:v>
                </c:pt>
                <c:pt idx="400">
                  <c:v>37340.0</c:v>
                </c:pt>
                <c:pt idx="401">
                  <c:v>37341.0</c:v>
                </c:pt>
                <c:pt idx="402">
                  <c:v>37342.0</c:v>
                </c:pt>
                <c:pt idx="403">
                  <c:v>37343.0</c:v>
                </c:pt>
                <c:pt idx="404">
                  <c:v>37348.0</c:v>
                </c:pt>
                <c:pt idx="405">
                  <c:v>37349.0</c:v>
                </c:pt>
                <c:pt idx="406">
                  <c:v>37350.0</c:v>
                </c:pt>
                <c:pt idx="407">
                  <c:v>37351.0</c:v>
                </c:pt>
                <c:pt idx="408">
                  <c:v>37354.0</c:v>
                </c:pt>
                <c:pt idx="409">
                  <c:v>37355.0</c:v>
                </c:pt>
                <c:pt idx="410">
                  <c:v>37356.0</c:v>
                </c:pt>
                <c:pt idx="411">
                  <c:v>37357.0</c:v>
                </c:pt>
                <c:pt idx="412">
                  <c:v>37358.0</c:v>
                </c:pt>
                <c:pt idx="413">
                  <c:v>37361.0</c:v>
                </c:pt>
                <c:pt idx="414">
                  <c:v>37362.0</c:v>
                </c:pt>
                <c:pt idx="415">
                  <c:v>37363.0</c:v>
                </c:pt>
                <c:pt idx="416">
                  <c:v>37364.0</c:v>
                </c:pt>
                <c:pt idx="417">
                  <c:v>37365.0</c:v>
                </c:pt>
                <c:pt idx="418">
                  <c:v>37368.0</c:v>
                </c:pt>
                <c:pt idx="419">
                  <c:v>37369.0</c:v>
                </c:pt>
                <c:pt idx="420">
                  <c:v>37370.0</c:v>
                </c:pt>
                <c:pt idx="421">
                  <c:v>37372.0</c:v>
                </c:pt>
                <c:pt idx="422">
                  <c:v>37375.0</c:v>
                </c:pt>
                <c:pt idx="423">
                  <c:v>37376.0</c:v>
                </c:pt>
                <c:pt idx="424">
                  <c:v>37377.0</c:v>
                </c:pt>
                <c:pt idx="425">
                  <c:v>37378.0</c:v>
                </c:pt>
                <c:pt idx="426">
                  <c:v>37379.0</c:v>
                </c:pt>
                <c:pt idx="427">
                  <c:v>37382.0</c:v>
                </c:pt>
                <c:pt idx="428">
                  <c:v>37383.0</c:v>
                </c:pt>
                <c:pt idx="429">
                  <c:v>37384.0</c:v>
                </c:pt>
                <c:pt idx="430">
                  <c:v>37385.0</c:v>
                </c:pt>
                <c:pt idx="431">
                  <c:v>37386.0</c:v>
                </c:pt>
                <c:pt idx="432">
                  <c:v>37389.0</c:v>
                </c:pt>
                <c:pt idx="433">
                  <c:v>37390.0</c:v>
                </c:pt>
                <c:pt idx="434">
                  <c:v>37391.0</c:v>
                </c:pt>
                <c:pt idx="435">
                  <c:v>37392.0</c:v>
                </c:pt>
                <c:pt idx="436">
                  <c:v>37393.0</c:v>
                </c:pt>
                <c:pt idx="437">
                  <c:v>37396.0</c:v>
                </c:pt>
                <c:pt idx="438">
                  <c:v>37397.0</c:v>
                </c:pt>
                <c:pt idx="439">
                  <c:v>37398.0</c:v>
                </c:pt>
                <c:pt idx="440">
                  <c:v>37399.0</c:v>
                </c:pt>
                <c:pt idx="441">
                  <c:v>37400.0</c:v>
                </c:pt>
                <c:pt idx="442">
                  <c:v>37403.0</c:v>
                </c:pt>
                <c:pt idx="443">
                  <c:v>37404.0</c:v>
                </c:pt>
                <c:pt idx="444">
                  <c:v>37405.0</c:v>
                </c:pt>
                <c:pt idx="445">
                  <c:v>37406.0</c:v>
                </c:pt>
                <c:pt idx="446">
                  <c:v>37407.0</c:v>
                </c:pt>
                <c:pt idx="447">
                  <c:v>37410.0</c:v>
                </c:pt>
                <c:pt idx="448">
                  <c:v>37411.0</c:v>
                </c:pt>
                <c:pt idx="449">
                  <c:v>37412.0</c:v>
                </c:pt>
                <c:pt idx="450">
                  <c:v>37413.0</c:v>
                </c:pt>
                <c:pt idx="451">
                  <c:v>37414.0</c:v>
                </c:pt>
                <c:pt idx="452">
                  <c:v>37418.0</c:v>
                </c:pt>
                <c:pt idx="453">
                  <c:v>37419.0</c:v>
                </c:pt>
                <c:pt idx="454">
                  <c:v>37420.0</c:v>
                </c:pt>
                <c:pt idx="455">
                  <c:v>37421.0</c:v>
                </c:pt>
                <c:pt idx="456">
                  <c:v>37424.0</c:v>
                </c:pt>
                <c:pt idx="457">
                  <c:v>37425.0</c:v>
                </c:pt>
                <c:pt idx="458">
                  <c:v>37426.0</c:v>
                </c:pt>
                <c:pt idx="459">
                  <c:v>37427.0</c:v>
                </c:pt>
                <c:pt idx="460">
                  <c:v>37428.0</c:v>
                </c:pt>
                <c:pt idx="461">
                  <c:v>37431.0</c:v>
                </c:pt>
                <c:pt idx="462">
                  <c:v>37432.0</c:v>
                </c:pt>
                <c:pt idx="463">
                  <c:v>37433.0</c:v>
                </c:pt>
                <c:pt idx="464">
                  <c:v>37434.0</c:v>
                </c:pt>
                <c:pt idx="465">
                  <c:v>37435.0</c:v>
                </c:pt>
                <c:pt idx="466">
                  <c:v>37438.0</c:v>
                </c:pt>
                <c:pt idx="467">
                  <c:v>37439.0</c:v>
                </c:pt>
                <c:pt idx="468">
                  <c:v>37440.0</c:v>
                </c:pt>
                <c:pt idx="469">
                  <c:v>37441.0</c:v>
                </c:pt>
                <c:pt idx="470">
                  <c:v>37442.0</c:v>
                </c:pt>
                <c:pt idx="471">
                  <c:v>37445.0</c:v>
                </c:pt>
                <c:pt idx="472">
                  <c:v>37446.0</c:v>
                </c:pt>
                <c:pt idx="473">
                  <c:v>37447.0</c:v>
                </c:pt>
                <c:pt idx="474">
                  <c:v>37448.0</c:v>
                </c:pt>
                <c:pt idx="475">
                  <c:v>37449.0</c:v>
                </c:pt>
                <c:pt idx="476">
                  <c:v>37452.0</c:v>
                </c:pt>
                <c:pt idx="477">
                  <c:v>37453.0</c:v>
                </c:pt>
                <c:pt idx="478">
                  <c:v>37454.0</c:v>
                </c:pt>
                <c:pt idx="479">
                  <c:v>37455.0</c:v>
                </c:pt>
                <c:pt idx="480">
                  <c:v>37456.0</c:v>
                </c:pt>
                <c:pt idx="481">
                  <c:v>37459.0</c:v>
                </c:pt>
                <c:pt idx="482">
                  <c:v>37460.0</c:v>
                </c:pt>
                <c:pt idx="483">
                  <c:v>37461.0</c:v>
                </c:pt>
                <c:pt idx="484">
                  <c:v>37462.0</c:v>
                </c:pt>
                <c:pt idx="485">
                  <c:v>37463.0</c:v>
                </c:pt>
                <c:pt idx="486">
                  <c:v>37466.0</c:v>
                </c:pt>
                <c:pt idx="487">
                  <c:v>37467.0</c:v>
                </c:pt>
                <c:pt idx="488">
                  <c:v>37468.0</c:v>
                </c:pt>
                <c:pt idx="489">
                  <c:v>37469.0</c:v>
                </c:pt>
                <c:pt idx="490">
                  <c:v>37470.0</c:v>
                </c:pt>
                <c:pt idx="491">
                  <c:v>37473.0</c:v>
                </c:pt>
                <c:pt idx="492">
                  <c:v>37474.0</c:v>
                </c:pt>
                <c:pt idx="493">
                  <c:v>37475.0</c:v>
                </c:pt>
                <c:pt idx="494">
                  <c:v>37476.0</c:v>
                </c:pt>
                <c:pt idx="495">
                  <c:v>37477.0</c:v>
                </c:pt>
                <c:pt idx="496">
                  <c:v>37480.0</c:v>
                </c:pt>
                <c:pt idx="497">
                  <c:v>37481.0</c:v>
                </c:pt>
                <c:pt idx="498">
                  <c:v>37482.0</c:v>
                </c:pt>
                <c:pt idx="499">
                  <c:v>37483.0</c:v>
                </c:pt>
                <c:pt idx="500">
                  <c:v>37484.0</c:v>
                </c:pt>
                <c:pt idx="501">
                  <c:v>37487.0</c:v>
                </c:pt>
                <c:pt idx="502">
                  <c:v>37488.0</c:v>
                </c:pt>
                <c:pt idx="503">
                  <c:v>37489.0</c:v>
                </c:pt>
                <c:pt idx="504">
                  <c:v>37490.0</c:v>
                </c:pt>
                <c:pt idx="505">
                  <c:v>37491.0</c:v>
                </c:pt>
                <c:pt idx="506">
                  <c:v>37494.0</c:v>
                </c:pt>
                <c:pt idx="507">
                  <c:v>37495.0</c:v>
                </c:pt>
                <c:pt idx="508">
                  <c:v>37496.0</c:v>
                </c:pt>
                <c:pt idx="509">
                  <c:v>37497.0</c:v>
                </c:pt>
                <c:pt idx="510">
                  <c:v>37498.0</c:v>
                </c:pt>
                <c:pt idx="511">
                  <c:v>37501.0</c:v>
                </c:pt>
                <c:pt idx="512">
                  <c:v>37502.0</c:v>
                </c:pt>
                <c:pt idx="513">
                  <c:v>37503.0</c:v>
                </c:pt>
                <c:pt idx="514">
                  <c:v>37504.0</c:v>
                </c:pt>
                <c:pt idx="515">
                  <c:v>37505.0</c:v>
                </c:pt>
                <c:pt idx="516">
                  <c:v>37508.0</c:v>
                </c:pt>
                <c:pt idx="517">
                  <c:v>37509.0</c:v>
                </c:pt>
                <c:pt idx="518">
                  <c:v>37510.0</c:v>
                </c:pt>
                <c:pt idx="519">
                  <c:v>37511.0</c:v>
                </c:pt>
                <c:pt idx="520">
                  <c:v>37512.0</c:v>
                </c:pt>
                <c:pt idx="521">
                  <c:v>37515.0</c:v>
                </c:pt>
                <c:pt idx="522">
                  <c:v>37516.0</c:v>
                </c:pt>
                <c:pt idx="523">
                  <c:v>37517.0</c:v>
                </c:pt>
                <c:pt idx="524">
                  <c:v>37518.0</c:v>
                </c:pt>
                <c:pt idx="525">
                  <c:v>37519.0</c:v>
                </c:pt>
                <c:pt idx="526">
                  <c:v>37522.0</c:v>
                </c:pt>
                <c:pt idx="527">
                  <c:v>37523.0</c:v>
                </c:pt>
                <c:pt idx="528">
                  <c:v>37524.0</c:v>
                </c:pt>
                <c:pt idx="529">
                  <c:v>37525.0</c:v>
                </c:pt>
                <c:pt idx="530">
                  <c:v>37526.0</c:v>
                </c:pt>
                <c:pt idx="531">
                  <c:v>37529.0</c:v>
                </c:pt>
                <c:pt idx="532">
                  <c:v>37530.0</c:v>
                </c:pt>
                <c:pt idx="533">
                  <c:v>37531.0</c:v>
                </c:pt>
                <c:pt idx="534">
                  <c:v>37532.0</c:v>
                </c:pt>
                <c:pt idx="535">
                  <c:v>37533.0</c:v>
                </c:pt>
                <c:pt idx="536">
                  <c:v>37536.0</c:v>
                </c:pt>
                <c:pt idx="537">
                  <c:v>37537.0</c:v>
                </c:pt>
                <c:pt idx="538">
                  <c:v>37538.0</c:v>
                </c:pt>
                <c:pt idx="539">
                  <c:v>37539.0</c:v>
                </c:pt>
                <c:pt idx="540">
                  <c:v>37540.0</c:v>
                </c:pt>
                <c:pt idx="541">
                  <c:v>37543.0</c:v>
                </c:pt>
                <c:pt idx="542">
                  <c:v>37544.0</c:v>
                </c:pt>
                <c:pt idx="543">
                  <c:v>37545.0</c:v>
                </c:pt>
                <c:pt idx="544">
                  <c:v>37546.0</c:v>
                </c:pt>
                <c:pt idx="545">
                  <c:v>37547.0</c:v>
                </c:pt>
                <c:pt idx="546">
                  <c:v>37550.0</c:v>
                </c:pt>
                <c:pt idx="547">
                  <c:v>37551.0</c:v>
                </c:pt>
                <c:pt idx="548">
                  <c:v>37552.0</c:v>
                </c:pt>
                <c:pt idx="549">
                  <c:v>37553.0</c:v>
                </c:pt>
                <c:pt idx="550">
                  <c:v>37554.0</c:v>
                </c:pt>
                <c:pt idx="551">
                  <c:v>37557.0</c:v>
                </c:pt>
                <c:pt idx="552">
                  <c:v>37558.0</c:v>
                </c:pt>
                <c:pt idx="553">
                  <c:v>37559.0</c:v>
                </c:pt>
                <c:pt idx="554">
                  <c:v>37560.0</c:v>
                </c:pt>
                <c:pt idx="555">
                  <c:v>37561.0</c:v>
                </c:pt>
                <c:pt idx="556">
                  <c:v>37564.0</c:v>
                </c:pt>
                <c:pt idx="557">
                  <c:v>37565.0</c:v>
                </c:pt>
                <c:pt idx="558">
                  <c:v>37566.0</c:v>
                </c:pt>
                <c:pt idx="559">
                  <c:v>37567.0</c:v>
                </c:pt>
                <c:pt idx="560">
                  <c:v>37568.0</c:v>
                </c:pt>
                <c:pt idx="561">
                  <c:v>37571.0</c:v>
                </c:pt>
                <c:pt idx="562">
                  <c:v>37572.0</c:v>
                </c:pt>
                <c:pt idx="563">
                  <c:v>37573.0</c:v>
                </c:pt>
                <c:pt idx="564">
                  <c:v>37574.0</c:v>
                </c:pt>
                <c:pt idx="565">
                  <c:v>37575.0</c:v>
                </c:pt>
                <c:pt idx="566">
                  <c:v>37578.0</c:v>
                </c:pt>
                <c:pt idx="567">
                  <c:v>37579.0</c:v>
                </c:pt>
                <c:pt idx="568">
                  <c:v>37580.0</c:v>
                </c:pt>
                <c:pt idx="569">
                  <c:v>37581.0</c:v>
                </c:pt>
                <c:pt idx="570">
                  <c:v>37582.0</c:v>
                </c:pt>
                <c:pt idx="571">
                  <c:v>37585.0</c:v>
                </c:pt>
                <c:pt idx="572">
                  <c:v>37586.0</c:v>
                </c:pt>
                <c:pt idx="573">
                  <c:v>37587.0</c:v>
                </c:pt>
                <c:pt idx="574">
                  <c:v>37588.0</c:v>
                </c:pt>
                <c:pt idx="575">
                  <c:v>37589.0</c:v>
                </c:pt>
                <c:pt idx="576">
                  <c:v>37592.0</c:v>
                </c:pt>
                <c:pt idx="577">
                  <c:v>37593.0</c:v>
                </c:pt>
                <c:pt idx="578">
                  <c:v>37594.0</c:v>
                </c:pt>
                <c:pt idx="579">
                  <c:v>37595.0</c:v>
                </c:pt>
                <c:pt idx="580">
                  <c:v>37596.0</c:v>
                </c:pt>
                <c:pt idx="581">
                  <c:v>37599.0</c:v>
                </c:pt>
                <c:pt idx="582">
                  <c:v>37600.0</c:v>
                </c:pt>
                <c:pt idx="583">
                  <c:v>37601.0</c:v>
                </c:pt>
                <c:pt idx="584">
                  <c:v>37602.0</c:v>
                </c:pt>
                <c:pt idx="585">
                  <c:v>37603.0</c:v>
                </c:pt>
                <c:pt idx="586">
                  <c:v>37606.0</c:v>
                </c:pt>
                <c:pt idx="587">
                  <c:v>37607.0</c:v>
                </c:pt>
                <c:pt idx="588">
                  <c:v>37608.0</c:v>
                </c:pt>
                <c:pt idx="589">
                  <c:v>37609.0</c:v>
                </c:pt>
                <c:pt idx="590">
                  <c:v>37610.0</c:v>
                </c:pt>
                <c:pt idx="591">
                  <c:v>37613.0</c:v>
                </c:pt>
                <c:pt idx="592">
                  <c:v>37614.0</c:v>
                </c:pt>
                <c:pt idx="593">
                  <c:v>37617.0</c:v>
                </c:pt>
                <c:pt idx="594">
                  <c:v>37620.0</c:v>
                </c:pt>
                <c:pt idx="595">
                  <c:v>37621.0</c:v>
                </c:pt>
                <c:pt idx="596">
                  <c:v>37623.0</c:v>
                </c:pt>
                <c:pt idx="597">
                  <c:v>37624.0</c:v>
                </c:pt>
                <c:pt idx="598">
                  <c:v>37627.0</c:v>
                </c:pt>
                <c:pt idx="599">
                  <c:v>37628.0</c:v>
                </c:pt>
                <c:pt idx="600">
                  <c:v>37629.0</c:v>
                </c:pt>
                <c:pt idx="601">
                  <c:v>37630.0</c:v>
                </c:pt>
                <c:pt idx="602">
                  <c:v>37631.0</c:v>
                </c:pt>
                <c:pt idx="603">
                  <c:v>37634.0</c:v>
                </c:pt>
                <c:pt idx="604">
                  <c:v>37635.0</c:v>
                </c:pt>
                <c:pt idx="605">
                  <c:v>37636.0</c:v>
                </c:pt>
                <c:pt idx="606">
                  <c:v>37637.0</c:v>
                </c:pt>
                <c:pt idx="607">
                  <c:v>37638.0</c:v>
                </c:pt>
                <c:pt idx="608">
                  <c:v>37641.0</c:v>
                </c:pt>
                <c:pt idx="609">
                  <c:v>37642.0</c:v>
                </c:pt>
                <c:pt idx="610">
                  <c:v>37643.0</c:v>
                </c:pt>
                <c:pt idx="611">
                  <c:v>37644.0</c:v>
                </c:pt>
                <c:pt idx="612">
                  <c:v>37645.0</c:v>
                </c:pt>
                <c:pt idx="613">
                  <c:v>37649.0</c:v>
                </c:pt>
                <c:pt idx="614">
                  <c:v>37650.0</c:v>
                </c:pt>
                <c:pt idx="615">
                  <c:v>37651.0</c:v>
                </c:pt>
                <c:pt idx="616">
                  <c:v>37652.0</c:v>
                </c:pt>
                <c:pt idx="617">
                  <c:v>37655.0</c:v>
                </c:pt>
                <c:pt idx="618">
                  <c:v>37656.0</c:v>
                </c:pt>
                <c:pt idx="619">
                  <c:v>37657.0</c:v>
                </c:pt>
                <c:pt idx="620">
                  <c:v>37658.0</c:v>
                </c:pt>
                <c:pt idx="621">
                  <c:v>37659.0</c:v>
                </c:pt>
                <c:pt idx="622">
                  <c:v>37662.0</c:v>
                </c:pt>
                <c:pt idx="623">
                  <c:v>37663.0</c:v>
                </c:pt>
                <c:pt idx="624">
                  <c:v>37664.0</c:v>
                </c:pt>
                <c:pt idx="625">
                  <c:v>37665.0</c:v>
                </c:pt>
                <c:pt idx="626">
                  <c:v>37666.0</c:v>
                </c:pt>
                <c:pt idx="627">
                  <c:v>37669.0</c:v>
                </c:pt>
                <c:pt idx="628">
                  <c:v>37670.0</c:v>
                </c:pt>
                <c:pt idx="629">
                  <c:v>37671.0</c:v>
                </c:pt>
                <c:pt idx="630">
                  <c:v>37672.0</c:v>
                </c:pt>
                <c:pt idx="631">
                  <c:v>37673.0</c:v>
                </c:pt>
                <c:pt idx="632">
                  <c:v>37676.0</c:v>
                </c:pt>
                <c:pt idx="633">
                  <c:v>37677.0</c:v>
                </c:pt>
                <c:pt idx="634">
                  <c:v>37678.0</c:v>
                </c:pt>
                <c:pt idx="635">
                  <c:v>37679.0</c:v>
                </c:pt>
                <c:pt idx="636">
                  <c:v>37680.0</c:v>
                </c:pt>
                <c:pt idx="637">
                  <c:v>37683.0</c:v>
                </c:pt>
                <c:pt idx="638">
                  <c:v>37684.0</c:v>
                </c:pt>
                <c:pt idx="639">
                  <c:v>37685.0</c:v>
                </c:pt>
                <c:pt idx="640">
                  <c:v>37686.0</c:v>
                </c:pt>
                <c:pt idx="641">
                  <c:v>37687.0</c:v>
                </c:pt>
                <c:pt idx="642">
                  <c:v>37690.0</c:v>
                </c:pt>
                <c:pt idx="643">
                  <c:v>37691.0</c:v>
                </c:pt>
                <c:pt idx="644">
                  <c:v>37692.0</c:v>
                </c:pt>
                <c:pt idx="645">
                  <c:v>37693.0</c:v>
                </c:pt>
                <c:pt idx="646">
                  <c:v>37694.0</c:v>
                </c:pt>
                <c:pt idx="647">
                  <c:v>37697.0</c:v>
                </c:pt>
                <c:pt idx="648">
                  <c:v>37698.0</c:v>
                </c:pt>
                <c:pt idx="649">
                  <c:v>37699.0</c:v>
                </c:pt>
                <c:pt idx="650">
                  <c:v>37700.0</c:v>
                </c:pt>
                <c:pt idx="651">
                  <c:v>37701.0</c:v>
                </c:pt>
                <c:pt idx="652">
                  <c:v>37704.0</c:v>
                </c:pt>
                <c:pt idx="653">
                  <c:v>37705.0</c:v>
                </c:pt>
                <c:pt idx="654">
                  <c:v>37706.0</c:v>
                </c:pt>
                <c:pt idx="655">
                  <c:v>37707.0</c:v>
                </c:pt>
                <c:pt idx="656">
                  <c:v>37708.0</c:v>
                </c:pt>
                <c:pt idx="657">
                  <c:v>37711.0</c:v>
                </c:pt>
                <c:pt idx="658">
                  <c:v>37712.0</c:v>
                </c:pt>
                <c:pt idx="659">
                  <c:v>37713.0</c:v>
                </c:pt>
                <c:pt idx="660">
                  <c:v>37714.0</c:v>
                </c:pt>
                <c:pt idx="661">
                  <c:v>37715.0</c:v>
                </c:pt>
                <c:pt idx="662">
                  <c:v>37718.0</c:v>
                </c:pt>
                <c:pt idx="663">
                  <c:v>37719.0</c:v>
                </c:pt>
                <c:pt idx="664">
                  <c:v>37720.0</c:v>
                </c:pt>
                <c:pt idx="665">
                  <c:v>37721.0</c:v>
                </c:pt>
                <c:pt idx="666">
                  <c:v>37722.0</c:v>
                </c:pt>
                <c:pt idx="667">
                  <c:v>37725.0</c:v>
                </c:pt>
                <c:pt idx="668">
                  <c:v>37726.0</c:v>
                </c:pt>
                <c:pt idx="669">
                  <c:v>37727.0</c:v>
                </c:pt>
                <c:pt idx="670">
                  <c:v>37728.0</c:v>
                </c:pt>
                <c:pt idx="671">
                  <c:v>37733.0</c:v>
                </c:pt>
                <c:pt idx="672">
                  <c:v>37734.0</c:v>
                </c:pt>
                <c:pt idx="673">
                  <c:v>37735.0</c:v>
                </c:pt>
                <c:pt idx="674">
                  <c:v>37739.0</c:v>
                </c:pt>
                <c:pt idx="675">
                  <c:v>37740.0</c:v>
                </c:pt>
                <c:pt idx="676">
                  <c:v>37741.0</c:v>
                </c:pt>
                <c:pt idx="677">
                  <c:v>37742.0</c:v>
                </c:pt>
                <c:pt idx="678">
                  <c:v>37743.0</c:v>
                </c:pt>
                <c:pt idx="679">
                  <c:v>37746.0</c:v>
                </c:pt>
                <c:pt idx="680">
                  <c:v>37747.0</c:v>
                </c:pt>
                <c:pt idx="681">
                  <c:v>37748.0</c:v>
                </c:pt>
                <c:pt idx="682">
                  <c:v>37749.0</c:v>
                </c:pt>
                <c:pt idx="683">
                  <c:v>37750.0</c:v>
                </c:pt>
                <c:pt idx="684">
                  <c:v>37753.0</c:v>
                </c:pt>
                <c:pt idx="685">
                  <c:v>37754.0</c:v>
                </c:pt>
                <c:pt idx="686">
                  <c:v>37755.0</c:v>
                </c:pt>
                <c:pt idx="687">
                  <c:v>37756.0</c:v>
                </c:pt>
                <c:pt idx="688">
                  <c:v>37757.0</c:v>
                </c:pt>
                <c:pt idx="689">
                  <c:v>37760.0</c:v>
                </c:pt>
                <c:pt idx="690">
                  <c:v>37761.0</c:v>
                </c:pt>
                <c:pt idx="691">
                  <c:v>37762.0</c:v>
                </c:pt>
                <c:pt idx="692">
                  <c:v>37763.0</c:v>
                </c:pt>
                <c:pt idx="693">
                  <c:v>37764.0</c:v>
                </c:pt>
                <c:pt idx="694">
                  <c:v>37767.0</c:v>
                </c:pt>
                <c:pt idx="695">
                  <c:v>37768.0</c:v>
                </c:pt>
                <c:pt idx="696">
                  <c:v>37769.0</c:v>
                </c:pt>
                <c:pt idx="697">
                  <c:v>37770.0</c:v>
                </c:pt>
                <c:pt idx="698">
                  <c:v>37771.0</c:v>
                </c:pt>
                <c:pt idx="699">
                  <c:v>37774.0</c:v>
                </c:pt>
                <c:pt idx="700">
                  <c:v>37775.0</c:v>
                </c:pt>
                <c:pt idx="701">
                  <c:v>37776.0</c:v>
                </c:pt>
                <c:pt idx="702">
                  <c:v>37777.0</c:v>
                </c:pt>
                <c:pt idx="703">
                  <c:v>37778.0</c:v>
                </c:pt>
                <c:pt idx="704">
                  <c:v>37782.0</c:v>
                </c:pt>
                <c:pt idx="705">
                  <c:v>37783.0</c:v>
                </c:pt>
                <c:pt idx="706">
                  <c:v>37784.0</c:v>
                </c:pt>
                <c:pt idx="707">
                  <c:v>37785.0</c:v>
                </c:pt>
                <c:pt idx="708">
                  <c:v>37788.0</c:v>
                </c:pt>
                <c:pt idx="709">
                  <c:v>37789.0</c:v>
                </c:pt>
                <c:pt idx="710">
                  <c:v>37790.0</c:v>
                </c:pt>
                <c:pt idx="711">
                  <c:v>37791.0</c:v>
                </c:pt>
                <c:pt idx="712">
                  <c:v>37792.0</c:v>
                </c:pt>
                <c:pt idx="713">
                  <c:v>37795.0</c:v>
                </c:pt>
                <c:pt idx="714">
                  <c:v>37796.0</c:v>
                </c:pt>
                <c:pt idx="715">
                  <c:v>37797.0</c:v>
                </c:pt>
                <c:pt idx="716">
                  <c:v>37798.0</c:v>
                </c:pt>
                <c:pt idx="717">
                  <c:v>37799.0</c:v>
                </c:pt>
                <c:pt idx="718">
                  <c:v>37802.0</c:v>
                </c:pt>
              </c:numCache>
            </c:numRef>
          </c:cat>
          <c:val>
            <c:numRef>
              <c:f>'Analysis A'!$E$22:$E$740</c:f>
              <c:numCache>
                <c:formatCode>#,##0;\(#,##0\);\-</c:formatCode>
                <c:ptCount val="719"/>
                <c:pt idx="0">
                  <c:v>39.0664</c:v>
                </c:pt>
                <c:pt idx="1">
                  <c:v>44.1103</c:v>
                </c:pt>
                <c:pt idx="2">
                  <c:v>67.12439999999998</c:v>
                </c:pt>
                <c:pt idx="3">
                  <c:v>78.6314</c:v>
                </c:pt>
                <c:pt idx="4">
                  <c:v>65.2066</c:v>
                </c:pt>
                <c:pt idx="5">
                  <c:v>61.7544</c:v>
                </c:pt>
                <c:pt idx="6">
                  <c:v>68.65869999999998</c:v>
                </c:pt>
                <c:pt idx="7">
                  <c:v>67.508</c:v>
                </c:pt>
                <c:pt idx="8">
                  <c:v>63.2887</c:v>
                </c:pt>
                <c:pt idx="9">
                  <c:v>57.1516</c:v>
                </c:pt>
                <c:pt idx="10">
                  <c:v>55.6174</c:v>
                </c:pt>
                <c:pt idx="11">
                  <c:v>59.453</c:v>
                </c:pt>
                <c:pt idx="12">
                  <c:v>59.453</c:v>
                </c:pt>
                <c:pt idx="13">
                  <c:v>56.5763</c:v>
                </c:pt>
                <c:pt idx="14">
                  <c:v>53.6995</c:v>
                </c:pt>
                <c:pt idx="15">
                  <c:v>52.7406</c:v>
                </c:pt>
                <c:pt idx="16">
                  <c:v>55.6174</c:v>
                </c:pt>
                <c:pt idx="17">
                  <c:v>52.7406</c:v>
                </c:pt>
                <c:pt idx="18">
                  <c:v>50.631</c:v>
                </c:pt>
                <c:pt idx="19">
                  <c:v>50.8228</c:v>
                </c:pt>
                <c:pt idx="20">
                  <c:v>50.8228</c:v>
                </c:pt>
                <c:pt idx="21">
                  <c:v>47.94600000000001</c:v>
                </c:pt>
                <c:pt idx="22">
                  <c:v>48.9049</c:v>
                </c:pt>
                <c:pt idx="23">
                  <c:v>46.02820000000001</c:v>
                </c:pt>
                <c:pt idx="24">
                  <c:v>49.8638</c:v>
                </c:pt>
                <c:pt idx="25">
                  <c:v>49.8638</c:v>
                </c:pt>
                <c:pt idx="26">
                  <c:v>52.9324</c:v>
                </c:pt>
                <c:pt idx="27">
                  <c:v>52.9324</c:v>
                </c:pt>
                <c:pt idx="28">
                  <c:v>52.9324</c:v>
                </c:pt>
                <c:pt idx="29">
                  <c:v>51.7817</c:v>
                </c:pt>
                <c:pt idx="30">
                  <c:v>54.0831</c:v>
                </c:pt>
                <c:pt idx="31">
                  <c:v>58.3023</c:v>
                </c:pt>
                <c:pt idx="32">
                  <c:v>55.6174</c:v>
                </c:pt>
                <c:pt idx="33">
                  <c:v>56.5763</c:v>
                </c:pt>
                <c:pt idx="34">
                  <c:v>57.5352</c:v>
                </c:pt>
                <c:pt idx="35">
                  <c:v>57.5352</c:v>
                </c:pt>
                <c:pt idx="36">
                  <c:v>57.1516</c:v>
                </c:pt>
                <c:pt idx="37">
                  <c:v>56.5763</c:v>
                </c:pt>
                <c:pt idx="38">
                  <c:v>57.5352</c:v>
                </c:pt>
                <c:pt idx="39">
                  <c:v>55.6174</c:v>
                </c:pt>
                <c:pt idx="40">
                  <c:v>57.3434</c:v>
                </c:pt>
                <c:pt idx="41">
                  <c:v>61.3709</c:v>
                </c:pt>
                <c:pt idx="42">
                  <c:v>60.412</c:v>
                </c:pt>
                <c:pt idx="43">
                  <c:v>61.3709</c:v>
                </c:pt>
                <c:pt idx="44">
                  <c:v>61.3709</c:v>
                </c:pt>
                <c:pt idx="45">
                  <c:v>61.3709</c:v>
                </c:pt>
                <c:pt idx="46">
                  <c:v>61.3709</c:v>
                </c:pt>
                <c:pt idx="47">
                  <c:v>61.3709</c:v>
                </c:pt>
                <c:pt idx="48">
                  <c:v>66.16549999999998</c:v>
                </c:pt>
                <c:pt idx="49">
                  <c:v>69.0422</c:v>
                </c:pt>
                <c:pt idx="50">
                  <c:v>69.0422</c:v>
                </c:pt>
                <c:pt idx="51">
                  <c:v>69.6176</c:v>
                </c:pt>
                <c:pt idx="52">
                  <c:v>66.9326</c:v>
                </c:pt>
                <c:pt idx="53">
                  <c:v>85.3439</c:v>
                </c:pt>
                <c:pt idx="54">
                  <c:v>76.33</c:v>
                </c:pt>
                <c:pt idx="55">
                  <c:v>72.3026</c:v>
                </c:pt>
                <c:pt idx="56">
                  <c:v>71.919</c:v>
                </c:pt>
                <c:pt idx="57">
                  <c:v>71.7272</c:v>
                </c:pt>
                <c:pt idx="58">
                  <c:v>70.9601</c:v>
                </c:pt>
                <c:pt idx="59">
                  <c:v>70.9601</c:v>
                </c:pt>
                <c:pt idx="60">
                  <c:v>71.919</c:v>
                </c:pt>
                <c:pt idx="61">
                  <c:v>70.0012</c:v>
                </c:pt>
                <c:pt idx="62">
                  <c:v>70.0012</c:v>
                </c:pt>
                <c:pt idx="63">
                  <c:v>66.3573</c:v>
                </c:pt>
                <c:pt idx="64">
                  <c:v>67.12439999999998</c:v>
                </c:pt>
                <c:pt idx="65">
                  <c:v>64.4394</c:v>
                </c:pt>
                <c:pt idx="66">
                  <c:v>65.2066</c:v>
                </c:pt>
                <c:pt idx="67">
                  <c:v>65.2066</c:v>
                </c:pt>
                <c:pt idx="68">
                  <c:v>66.549</c:v>
                </c:pt>
                <c:pt idx="69">
                  <c:v>67.12439999999998</c:v>
                </c:pt>
                <c:pt idx="70">
                  <c:v>68.0833</c:v>
                </c:pt>
                <c:pt idx="71">
                  <c:v>69.234</c:v>
                </c:pt>
                <c:pt idx="72">
                  <c:v>68.0833</c:v>
                </c:pt>
                <c:pt idx="73">
                  <c:v>70.0971</c:v>
                </c:pt>
                <c:pt idx="74">
                  <c:v>70.9601</c:v>
                </c:pt>
                <c:pt idx="75">
                  <c:v>71.3436</c:v>
                </c:pt>
                <c:pt idx="76">
                  <c:v>70.9601</c:v>
                </c:pt>
                <c:pt idx="77">
                  <c:v>72.68609999999998</c:v>
                </c:pt>
                <c:pt idx="78">
                  <c:v>71.3436</c:v>
                </c:pt>
                <c:pt idx="79">
                  <c:v>71.3436</c:v>
                </c:pt>
                <c:pt idx="80">
                  <c:v>71.3436</c:v>
                </c:pt>
                <c:pt idx="81">
                  <c:v>71.3436</c:v>
                </c:pt>
                <c:pt idx="82">
                  <c:v>69.0422</c:v>
                </c:pt>
                <c:pt idx="83">
                  <c:v>67.8915</c:v>
                </c:pt>
                <c:pt idx="84">
                  <c:v>61.3709</c:v>
                </c:pt>
                <c:pt idx="85">
                  <c:v>60.412</c:v>
                </c:pt>
                <c:pt idx="86">
                  <c:v>57.5352</c:v>
                </c:pt>
                <c:pt idx="87">
                  <c:v>59.453</c:v>
                </c:pt>
                <c:pt idx="88">
                  <c:v>57.5352</c:v>
                </c:pt>
                <c:pt idx="89">
                  <c:v>59.8174</c:v>
                </c:pt>
                <c:pt idx="90">
                  <c:v>172.8</c:v>
                </c:pt>
                <c:pt idx="91">
                  <c:v>164.7</c:v>
                </c:pt>
                <c:pt idx="92">
                  <c:v>164.7</c:v>
                </c:pt>
                <c:pt idx="93">
                  <c:v>180.36</c:v>
                </c:pt>
                <c:pt idx="94">
                  <c:v>175.5</c:v>
                </c:pt>
                <c:pt idx="95">
                  <c:v>169.02</c:v>
                </c:pt>
                <c:pt idx="96">
                  <c:v>172.26</c:v>
                </c:pt>
                <c:pt idx="97">
                  <c:v>178.2</c:v>
                </c:pt>
                <c:pt idx="98">
                  <c:v>176.148</c:v>
                </c:pt>
                <c:pt idx="99">
                  <c:v>172.8</c:v>
                </c:pt>
                <c:pt idx="100">
                  <c:v>162.0</c:v>
                </c:pt>
                <c:pt idx="101">
                  <c:v>164.7</c:v>
                </c:pt>
                <c:pt idx="102">
                  <c:v>164.7</c:v>
                </c:pt>
                <c:pt idx="103">
                  <c:v>162.0</c:v>
                </c:pt>
                <c:pt idx="104">
                  <c:v>156.6</c:v>
                </c:pt>
                <c:pt idx="105">
                  <c:v>167.4</c:v>
                </c:pt>
                <c:pt idx="106">
                  <c:v>170.1</c:v>
                </c:pt>
                <c:pt idx="107">
                  <c:v>178.2</c:v>
                </c:pt>
                <c:pt idx="108">
                  <c:v>181.98</c:v>
                </c:pt>
                <c:pt idx="109">
                  <c:v>186.3</c:v>
                </c:pt>
                <c:pt idx="110">
                  <c:v>189.0</c:v>
                </c:pt>
                <c:pt idx="111">
                  <c:v>189.0</c:v>
                </c:pt>
                <c:pt idx="112">
                  <c:v>183.6</c:v>
                </c:pt>
                <c:pt idx="113">
                  <c:v>167.4</c:v>
                </c:pt>
                <c:pt idx="114">
                  <c:v>164.7</c:v>
                </c:pt>
                <c:pt idx="115">
                  <c:v>165.78</c:v>
                </c:pt>
                <c:pt idx="116">
                  <c:v>170.1</c:v>
                </c:pt>
                <c:pt idx="117">
                  <c:v>164.16</c:v>
                </c:pt>
                <c:pt idx="118">
                  <c:v>162.0</c:v>
                </c:pt>
                <c:pt idx="119">
                  <c:v>162.54</c:v>
                </c:pt>
                <c:pt idx="120">
                  <c:v>160.38</c:v>
                </c:pt>
                <c:pt idx="121">
                  <c:v>159.3</c:v>
                </c:pt>
                <c:pt idx="122">
                  <c:v>159.84</c:v>
                </c:pt>
                <c:pt idx="123">
                  <c:v>162.0</c:v>
                </c:pt>
                <c:pt idx="124">
                  <c:v>162.0</c:v>
                </c:pt>
                <c:pt idx="125">
                  <c:v>162.0</c:v>
                </c:pt>
                <c:pt idx="126">
                  <c:v>160.92</c:v>
                </c:pt>
                <c:pt idx="127">
                  <c:v>157.14</c:v>
                </c:pt>
                <c:pt idx="128">
                  <c:v>156.6</c:v>
                </c:pt>
                <c:pt idx="129">
                  <c:v>156.6</c:v>
                </c:pt>
                <c:pt idx="130">
                  <c:v>156.6</c:v>
                </c:pt>
                <c:pt idx="131">
                  <c:v>159.3</c:v>
                </c:pt>
                <c:pt idx="132">
                  <c:v>159.3</c:v>
                </c:pt>
                <c:pt idx="133">
                  <c:v>159.3</c:v>
                </c:pt>
                <c:pt idx="134">
                  <c:v>159.3</c:v>
                </c:pt>
                <c:pt idx="135">
                  <c:v>159.3</c:v>
                </c:pt>
                <c:pt idx="136">
                  <c:v>157.14</c:v>
                </c:pt>
                <c:pt idx="137">
                  <c:v>149.04</c:v>
                </c:pt>
                <c:pt idx="138">
                  <c:v>153.36</c:v>
                </c:pt>
                <c:pt idx="139">
                  <c:v>149.04</c:v>
                </c:pt>
                <c:pt idx="140">
                  <c:v>148.5</c:v>
                </c:pt>
                <c:pt idx="141">
                  <c:v>131.76</c:v>
                </c:pt>
                <c:pt idx="142">
                  <c:v>129.6</c:v>
                </c:pt>
                <c:pt idx="143">
                  <c:v>124.2</c:v>
                </c:pt>
                <c:pt idx="144">
                  <c:v>119.34</c:v>
                </c:pt>
                <c:pt idx="145">
                  <c:v>116.1</c:v>
                </c:pt>
                <c:pt idx="146">
                  <c:v>116.64</c:v>
                </c:pt>
                <c:pt idx="147">
                  <c:v>108.0</c:v>
                </c:pt>
                <c:pt idx="148">
                  <c:v>108.0</c:v>
                </c:pt>
                <c:pt idx="149">
                  <c:v>118.8</c:v>
                </c:pt>
                <c:pt idx="150">
                  <c:v>124.2</c:v>
                </c:pt>
                <c:pt idx="151">
                  <c:v>124.2</c:v>
                </c:pt>
                <c:pt idx="152">
                  <c:v>124.2</c:v>
                </c:pt>
                <c:pt idx="153">
                  <c:v>118.8</c:v>
                </c:pt>
                <c:pt idx="154">
                  <c:v>113.4</c:v>
                </c:pt>
                <c:pt idx="155">
                  <c:v>108.0</c:v>
                </c:pt>
                <c:pt idx="156">
                  <c:v>108.0</c:v>
                </c:pt>
                <c:pt idx="157">
                  <c:v>108.0</c:v>
                </c:pt>
                <c:pt idx="158">
                  <c:v>108.0</c:v>
                </c:pt>
                <c:pt idx="159">
                  <c:v>108.0</c:v>
                </c:pt>
                <c:pt idx="160">
                  <c:v>121.5</c:v>
                </c:pt>
                <c:pt idx="161">
                  <c:v>116.1</c:v>
                </c:pt>
                <c:pt idx="162">
                  <c:v>116.1</c:v>
                </c:pt>
                <c:pt idx="163">
                  <c:v>116.1</c:v>
                </c:pt>
                <c:pt idx="164">
                  <c:v>116.1</c:v>
                </c:pt>
                <c:pt idx="165">
                  <c:v>113.4</c:v>
                </c:pt>
                <c:pt idx="166">
                  <c:v>108.0</c:v>
                </c:pt>
                <c:pt idx="167">
                  <c:v>108.0</c:v>
                </c:pt>
                <c:pt idx="168">
                  <c:v>105.3</c:v>
                </c:pt>
                <c:pt idx="169">
                  <c:v>108.0</c:v>
                </c:pt>
                <c:pt idx="170">
                  <c:v>105.3</c:v>
                </c:pt>
                <c:pt idx="171">
                  <c:v>105.3</c:v>
                </c:pt>
                <c:pt idx="172">
                  <c:v>97.2</c:v>
                </c:pt>
                <c:pt idx="173">
                  <c:v>97.2</c:v>
                </c:pt>
                <c:pt idx="174">
                  <c:v>97.2</c:v>
                </c:pt>
                <c:pt idx="175">
                  <c:v>91.8</c:v>
                </c:pt>
                <c:pt idx="176">
                  <c:v>91.8</c:v>
                </c:pt>
                <c:pt idx="177">
                  <c:v>102.6</c:v>
                </c:pt>
                <c:pt idx="178">
                  <c:v>107.46</c:v>
                </c:pt>
                <c:pt idx="179">
                  <c:v>105.3</c:v>
                </c:pt>
                <c:pt idx="180">
                  <c:v>102.6</c:v>
                </c:pt>
                <c:pt idx="181">
                  <c:v>99.9</c:v>
                </c:pt>
                <c:pt idx="182">
                  <c:v>99.9</c:v>
                </c:pt>
                <c:pt idx="183">
                  <c:v>99.9</c:v>
                </c:pt>
                <c:pt idx="184">
                  <c:v>97.2</c:v>
                </c:pt>
                <c:pt idx="185">
                  <c:v>89.1</c:v>
                </c:pt>
                <c:pt idx="186">
                  <c:v>89.1</c:v>
                </c:pt>
                <c:pt idx="187">
                  <c:v>86.4</c:v>
                </c:pt>
                <c:pt idx="188">
                  <c:v>86.4</c:v>
                </c:pt>
                <c:pt idx="189">
                  <c:v>89.1</c:v>
                </c:pt>
                <c:pt idx="190">
                  <c:v>89.1</c:v>
                </c:pt>
                <c:pt idx="191">
                  <c:v>90.17999999999998</c:v>
                </c:pt>
                <c:pt idx="192">
                  <c:v>91.8</c:v>
                </c:pt>
                <c:pt idx="193">
                  <c:v>97.2</c:v>
                </c:pt>
                <c:pt idx="194">
                  <c:v>99.36</c:v>
                </c:pt>
                <c:pt idx="195">
                  <c:v>105.3</c:v>
                </c:pt>
                <c:pt idx="196">
                  <c:v>99.9</c:v>
                </c:pt>
                <c:pt idx="197">
                  <c:v>99.9</c:v>
                </c:pt>
                <c:pt idx="198">
                  <c:v>99.9</c:v>
                </c:pt>
                <c:pt idx="199">
                  <c:v>106.38</c:v>
                </c:pt>
                <c:pt idx="200">
                  <c:v>95.04</c:v>
                </c:pt>
                <c:pt idx="201">
                  <c:v>97.2</c:v>
                </c:pt>
                <c:pt idx="202">
                  <c:v>92.34</c:v>
                </c:pt>
                <c:pt idx="203">
                  <c:v>93.42</c:v>
                </c:pt>
                <c:pt idx="204">
                  <c:v>90.17999999999998</c:v>
                </c:pt>
                <c:pt idx="205">
                  <c:v>91.8</c:v>
                </c:pt>
                <c:pt idx="206">
                  <c:v>91.8</c:v>
                </c:pt>
                <c:pt idx="207">
                  <c:v>91.8</c:v>
                </c:pt>
                <c:pt idx="208">
                  <c:v>91.8</c:v>
                </c:pt>
                <c:pt idx="209">
                  <c:v>86.4</c:v>
                </c:pt>
                <c:pt idx="210">
                  <c:v>78.3</c:v>
                </c:pt>
                <c:pt idx="211">
                  <c:v>75.6</c:v>
                </c:pt>
                <c:pt idx="212">
                  <c:v>75.6</c:v>
                </c:pt>
                <c:pt idx="213">
                  <c:v>78.57</c:v>
                </c:pt>
                <c:pt idx="214">
                  <c:v>78.3</c:v>
                </c:pt>
                <c:pt idx="215">
                  <c:v>96.66</c:v>
                </c:pt>
                <c:pt idx="216">
                  <c:v>83.7</c:v>
                </c:pt>
                <c:pt idx="217">
                  <c:v>86.4</c:v>
                </c:pt>
                <c:pt idx="218">
                  <c:v>93.96</c:v>
                </c:pt>
                <c:pt idx="219">
                  <c:v>86.94</c:v>
                </c:pt>
                <c:pt idx="220">
                  <c:v>86.4</c:v>
                </c:pt>
                <c:pt idx="221">
                  <c:v>86.4</c:v>
                </c:pt>
                <c:pt idx="222">
                  <c:v>83.7</c:v>
                </c:pt>
                <c:pt idx="223">
                  <c:v>83.7</c:v>
                </c:pt>
                <c:pt idx="224">
                  <c:v>83.7</c:v>
                </c:pt>
                <c:pt idx="225">
                  <c:v>83.7</c:v>
                </c:pt>
                <c:pt idx="226">
                  <c:v>81.54</c:v>
                </c:pt>
                <c:pt idx="227">
                  <c:v>82.08</c:v>
                </c:pt>
                <c:pt idx="228">
                  <c:v>78.3</c:v>
                </c:pt>
                <c:pt idx="229">
                  <c:v>72.9</c:v>
                </c:pt>
                <c:pt idx="230">
                  <c:v>70.74</c:v>
                </c:pt>
                <c:pt idx="231">
                  <c:v>59.4</c:v>
                </c:pt>
                <c:pt idx="232">
                  <c:v>59.4</c:v>
                </c:pt>
                <c:pt idx="233">
                  <c:v>71.28</c:v>
                </c:pt>
                <c:pt idx="234">
                  <c:v>78.3</c:v>
                </c:pt>
                <c:pt idx="235">
                  <c:v>75.6</c:v>
                </c:pt>
                <c:pt idx="236">
                  <c:v>75.6</c:v>
                </c:pt>
                <c:pt idx="237">
                  <c:v>71.82</c:v>
                </c:pt>
                <c:pt idx="238">
                  <c:v>65.34</c:v>
                </c:pt>
                <c:pt idx="239">
                  <c:v>70.2</c:v>
                </c:pt>
                <c:pt idx="240">
                  <c:v>67.5</c:v>
                </c:pt>
                <c:pt idx="241">
                  <c:v>65.88</c:v>
                </c:pt>
                <c:pt idx="242">
                  <c:v>67.5</c:v>
                </c:pt>
                <c:pt idx="243">
                  <c:v>67.5</c:v>
                </c:pt>
                <c:pt idx="244">
                  <c:v>64.8</c:v>
                </c:pt>
                <c:pt idx="245">
                  <c:v>63.72</c:v>
                </c:pt>
                <c:pt idx="246">
                  <c:v>63.72</c:v>
                </c:pt>
                <c:pt idx="247">
                  <c:v>62.1</c:v>
                </c:pt>
                <c:pt idx="248">
                  <c:v>63.18</c:v>
                </c:pt>
                <c:pt idx="249">
                  <c:v>59.4</c:v>
                </c:pt>
                <c:pt idx="250">
                  <c:v>51.3</c:v>
                </c:pt>
                <c:pt idx="251">
                  <c:v>54.54</c:v>
                </c:pt>
                <c:pt idx="252">
                  <c:v>54.0</c:v>
                </c:pt>
                <c:pt idx="253">
                  <c:v>52.38</c:v>
                </c:pt>
                <c:pt idx="254">
                  <c:v>51.84</c:v>
                </c:pt>
                <c:pt idx="255">
                  <c:v>52.38</c:v>
                </c:pt>
                <c:pt idx="256">
                  <c:v>51.3</c:v>
                </c:pt>
                <c:pt idx="257">
                  <c:v>54.0</c:v>
                </c:pt>
                <c:pt idx="258">
                  <c:v>54.0</c:v>
                </c:pt>
                <c:pt idx="259">
                  <c:v>54.0</c:v>
                </c:pt>
                <c:pt idx="260">
                  <c:v>54.0</c:v>
                </c:pt>
                <c:pt idx="261">
                  <c:v>51.84</c:v>
                </c:pt>
                <c:pt idx="262">
                  <c:v>51.84</c:v>
                </c:pt>
                <c:pt idx="263">
                  <c:v>48.6</c:v>
                </c:pt>
                <c:pt idx="264">
                  <c:v>43.2</c:v>
                </c:pt>
                <c:pt idx="265">
                  <c:v>43.74</c:v>
                </c:pt>
                <c:pt idx="266">
                  <c:v>32.4</c:v>
                </c:pt>
                <c:pt idx="267">
                  <c:v>35.1</c:v>
                </c:pt>
                <c:pt idx="268">
                  <c:v>35.1</c:v>
                </c:pt>
                <c:pt idx="269">
                  <c:v>34.56</c:v>
                </c:pt>
                <c:pt idx="270">
                  <c:v>32.4</c:v>
                </c:pt>
                <c:pt idx="271">
                  <c:v>29.7</c:v>
                </c:pt>
                <c:pt idx="272">
                  <c:v>27.0</c:v>
                </c:pt>
                <c:pt idx="273">
                  <c:v>26.46</c:v>
                </c:pt>
                <c:pt idx="274">
                  <c:v>25.38</c:v>
                </c:pt>
                <c:pt idx="275">
                  <c:v>28.62</c:v>
                </c:pt>
                <c:pt idx="276">
                  <c:v>27.0</c:v>
                </c:pt>
                <c:pt idx="277">
                  <c:v>32.4</c:v>
                </c:pt>
                <c:pt idx="278">
                  <c:v>39.96</c:v>
                </c:pt>
                <c:pt idx="279">
                  <c:v>49.68</c:v>
                </c:pt>
                <c:pt idx="280">
                  <c:v>45.9</c:v>
                </c:pt>
                <c:pt idx="281">
                  <c:v>47.52</c:v>
                </c:pt>
                <c:pt idx="282">
                  <c:v>55.62</c:v>
                </c:pt>
                <c:pt idx="283">
                  <c:v>54.0</c:v>
                </c:pt>
                <c:pt idx="284">
                  <c:v>51.84</c:v>
                </c:pt>
                <c:pt idx="285">
                  <c:v>54.0</c:v>
                </c:pt>
                <c:pt idx="286">
                  <c:v>51.84</c:v>
                </c:pt>
                <c:pt idx="287">
                  <c:v>52.38</c:v>
                </c:pt>
                <c:pt idx="288">
                  <c:v>54.54</c:v>
                </c:pt>
                <c:pt idx="289">
                  <c:v>64.26</c:v>
                </c:pt>
                <c:pt idx="290">
                  <c:v>69.17399999999998</c:v>
                </c:pt>
                <c:pt idx="291">
                  <c:v>65.34</c:v>
                </c:pt>
                <c:pt idx="292">
                  <c:v>61.56</c:v>
                </c:pt>
                <c:pt idx="293">
                  <c:v>66.96</c:v>
                </c:pt>
                <c:pt idx="294">
                  <c:v>60.48</c:v>
                </c:pt>
                <c:pt idx="295">
                  <c:v>57.24</c:v>
                </c:pt>
                <c:pt idx="296">
                  <c:v>60.48</c:v>
                </c:pt>
                <c:pt idx="297">
                  <c:v>63.72</c:v>
                </c:pt>
                <c:pt idx="298">
                  <c:v>66.42</c:v>
                </c:pt>
                <c:pt idx="299">
                  <c:v>63.72</c:v>
                </c:pt>
                <c:pt idx="300">
                  <c:v>64.8</c:v>
                </c:pt>
                <c:pt idx="301">
                  <c:v>64.8</c:v>
                </c:pt>
                <c:pt idx="302">
                  <c:v>65.34</c:v>
                </c:pt>
                <c:pt idx="303">
                  <c:v>64.26</c:v>
                </c:pt>
                <c:pt idx="304">
                  <c:v>64.26</c:v>
                </c:pt>
                <c:pt idx="305">
                  <c:v>64.26</c:v>
                </c:pt>
                <c:pt idx="306">
                  <c:v>64.26</c:v>
                </c:pt>
                <c:pt idx="307">
                  <c:v>63.18</c:v>
                </c:pt>
                <c:pt idx="308">
                  <c:v>63.18</c:v>
                </c:pt>
                <c:pt idx="309">
                  <c:v>62.1</c:v>
                </c:pt>
                <c:pt idx="310">
                  <c:v>64.8</c:v>
                </c:pt>
                <c:pt idx="311">
                  <c:v>69.66</c:v>
                </c:pt>
                <c:pt idx="312">
                  <c:v>88.02</c:v>
                </c:pt>
                <c:pt idx="313">
                  <c:v>87.48</c:v>
                </c:pt>
                <c:pt idx="314">
                  <c:v>101.52</c:v>
                </c:pt>
                <c:pt idx="315">
                  <c:v>99.9</c:v>
                </c:pt>
                <c:pt idx="316">
                  <c:v>94.5</c:v>
                </c:pt>
                <c:pt idx="317">
                  <c:v>96.12</c:v>
                </c:pt>
                <c:pt idx="318">
                  <c:v>91.26</c:v>
                </c:pt>
                <c:pt idx="319">
                  <c:v>89.1</c:v>
                </c:pt>
                <c:pt idx="320">
                  <c:v>95.04</c:v>
                </c:pt>
                <c:pt idx="321">
                  <c:v>93.96</c:v>
                </c:pt>
                <c:pt idx="322">
                  <c:v>95.04</c:v>
                </c:pt>
                <c:pt idx="323">
                  <c:v>86.4</c:v>
                </c:pt>
                <c:pt idx="324">
                  <c:v>88.02</c:v>
                </c:pt>
                <c:pt idx="325">
                  <c:v>86.4</c:v>
                </c:pt>
                <c:pt idx="326">
                  <c:v>92.34</c:v>
                </c:pt>
                <c:pt idx="327">
                  <c:v>103.14</c:v>
                </c:pt>
                <c:pt idx="328">
                  <c:v>111.78</c:v>
                </c:pt>
                <c:pt idx="329">
                  <c:v>108.54</c:v>
                </c:pt>
                <c:pt idx="330">
                  <c:v>102.6</c:v>
                </c:pt>
                <c:pt idx="331">
                  <c:v>105.84</c:v>
                </c:pt>
                <c:pt idx="332">
                  <c:v>102.6</c:v>
                </c:pt>
                <c:pt idx="333">
                  <c:v>101.52</c:v>
                </c:pt>
                <c:pt idx="334">
                  <c:v>99.9</c:v>
                </c:pt>
                <c:pt idx="335">
                  <c:v>97.2</c:v>
                </c:pt>
                <c:pt idx="336">
                  <c:v>97.2</c:v>
                </c:pt>
                <c:pt idx="337">
                  <c:v>94.5</c:v>
                </c:pt>
                <c:pt idx="338">
                  <c:v>92.88</c:v>
                </c:pt>
                <c:pt idx="339">
                  <c:v>95.58</c:v>
                </c:pt>
                <c:pt idx="340">
                  <c:v>95.58</c:v>
                </c:pt>
                <c:pt idx="341">
                  <c:v>99.36</c:v>
                </c:pt>
                <c:pt idx="342">
                  <c:v>104.76</c:v>
                </c:pt>
                <c:pt idx="343">
                  <c:v>105.3</c:v>
                </c:pt>
                <c:pt idx="344">
                  <c:v>108.0</c:v>
                </c:pt>
                <c:pt idx="345">
                  <c:v>108.0</c:v>
                </c:pt>
                <c:pt idx="346">
                  <c:v>108.0</c:v>
                </c:pt>
                <c:pt idx="347">
                  <c:v>104.22</c:v>
                </c:pt>
                <c:pt idx="348">
                  <c:v>99.9</c:v>
                </c:pt>
                <c:pt idx="349">
                  <c:v>102.6</c:v>
                </c:pt>
                <c:pt idx="350">
                  <c:v>103.68</c:v>
                </c:pt>
                <c:pt idx="351">
                  <c:v>102.06</c:v>
                </c:pt>
                <c:pt idx="352">
                  <c:v>97.74</c:v>
                </c:pt>
                <c:pt idx="353">
                  <c:v>101.52</c:v>
                </c:pt>
                <c:pt idx="354">
                  <c:v>97.74</c:v>
                </c:pt>
                <c:pt idx="355">
                  <c:v>97.74</c:v>
                </c:pt>
                <c:pt idx="356">
                  <c:v>98.28</c:v>
                </c:pt>
                <c:pt idx="357">
                  <c:v>101.52</c:v>
                </c:pt>
                <c:pt idx="358">
                  <c:v>99.9</c:v>
                </c:pt>
                <c:pt idx="359">
                  <c:v>99.9</c:v>
                </c:pt>
                <c:pt idx="360">
                  <c:v>99.9</c:v>
                </c:pt>
                <c:pt idx="361">
                  <c:v>101.52</c:v>
                </c:pt>
                <c:pt idx="362">
                  <c:v>103.68</c:v>
                </c:pt>
                <c:pt idx="363">
                  <c:v>106.92</c:v>
                </c:pt>
                <c:pt idx="364">
                  <c:v>113.4</c:v>
                </c:pt>
                <c:pt idx="365">
                  <c:v>112.32</c:v>
                </c:pt>
                <c:pt idx="366">
                  <c:v>105.3</c:v>
                </c:pt>
                <c:pt idx="367">
                  <c:v>104.76</c:v>
                </c:pt>
                <c:pt idx="368">
                  <c:v>103.68</c:v>
                </c:pt>
                <c:pt idx="369">
                  <c:v>99.9</c:v>
                </c:pt>
                <c:pt idx="370">
                  <c:v>103.14</c:v>
                </c:pt>
                <c:pt idx="371">
                  <c:v>103.68</c:v>
                </c:pt>
                <c:pt idx="372">
                  <c:v>103.68</c:v>
                </c:pt>
                <c:pt idx="373">
                  <c:v>102.6</c:v>
                </c:pt>
                <c:pt idx="374">
                  <c:v>105.3</c:v>
                </c:pt>
                <c:pt idx="375">
                  <c:v>105.3</c:v>
                </c:pt>
                <c:pt idx="376">
                  <c:v>99.9</c:v>
                </c:pt>
                <c:pt idx="377">
                  <c:v>98.28</c:v>
                </c:pt>
                <c:pt idx="378">
                  <c:v>101.52</c:v>
                </c:pt>
                <c:pt idx="379">
                  <c:v>101.52</c:v>
                </c:pt>
                <c:pt idx="380">
                  <c:v>95.04</c:v>
                </c:pt>
                <c:pt idx="381">
                  <c:v>94.5</c:v>
                </c:pt>
                <c:pt idx="382">
                  <c:v>89.64</c:v>
                </c:pt>
                <c:pt idx="383">
                  <c:v>89.1</c:v>
                </c:pt>
                <c:pt idx="384">
                  <c:v>89.1</c:v>
                </c:pt>
                <c:pt idx="385">
                  <c:v>90.17999999999998</c:v>
                </c:pt>
                <c:pt idx="386">
                  <c:v>99.9</c:v>
                </c:pt>
                <c:pt idx="387">
                  <c:v>97.2</c:v>
                </c:pt>
                <c:pt idx="388">
                  <c:v>126.036</c:v>
                </c:pt>
                <c:pt idx="389">
                  <c:v>113.4</c:v>
                </c:pt>
                <c:pt idx="390">
                  <c:v>105.3</c:v>
                </c:pt>
                <c:pt idx="391">
                  <c:v>102.276</c:v>
                </c:pt>
                <c:pt idx="392">
                  <c:v>99.36</c:v>
                </c:pt>
                <c:pt idx="393">
                  <c:v>115.56</c:v>
                </c:pt>
                <c:pt idx="394">
                  <c:v>110.7</c:v>
                </c:pt>
                <c:pt idx="395">
                  <c:v>112.86</c:v>
                </c:pt>
                <c:pt idx="396">
                  <c:v>106.92</c:v>
                </c:pt>
                <c:pt idx="397">
                  <c:v>103.68</c:v>
                </c:pt>
                <c:pt idx="398">
                  <c:v>102.06</c:v>
                </c:pt>
                <c:pt idx="399">
                  <c:v>99.36</c:v>
                </c:pt>
                <c:pt idx="400">
                  <c:v>99.36</c:v>
                </c:pt>
                <c:pt idx="401">
                  <c:v>97.2</c:v>
                </c:pt>
                <c:pt idx="402">
                  <c:v>97.2</c:v>
                </c:pt>
                <c:pt idx="403">
                  <c:v>94.5</c:v>
                </c:pt>
                <c:pt idx="404">
                  <c:v>91.8</c:v>
                </c:pt>
                <c:pt idx="405">
                  <c:v>91.8</c:v>
                </c:pt>
                <c:pt idx="406">
                  <c:v>83.7</c:v>
                </c:pt>
                <c:pt idx="407">
                  <c:v>88.02</c:v>
                </c:pt>
                <c:pt idx="408">
                  <c:v>86.4</c:v>
                </c:pt>
                <c:pt idx="409">
                  <c:v>83.7</c:v>
                </c:pt>
                <c:pt idx="410">
                  <c:v>89.1</c:v>
                </c:pt>
                <c:pt idx="411">
                  <c:v>87.48</c:v>
                </c:pt>
                <c:pt idx="412">
                  <c:v>87.48</c:v>
                </c:pt>
                <c:pt idx="413">
                  <c:v>88.56</c:v>
                </c:pt>
                <c:pt idx="414">
                  <c:v>84.24</c:v>
                </c:pt>
                <c:pt idx="415">
                  <c:v>85.86</c:v>
                </c:pt>
                <c:pt idx="416">
                  <c:v>84.78</c:v>
                </c:pt>
                <c:pt idx="417">
                  <c:v>86.94</c:v>
                </c:pt>
                <c:pt idx="418">
                  <c:v>81.0</c:v>
                </c:pt>
                <c:pt idx="419">
                  <c:v>84.24</c:v>
                </c:pt>
                <c:pt idx="420">
                  <c:v>85.32</c:v>
                </c:pt>
                <c:pt idx="421">
                  <c:v>86.4</c:v>
                </c:pt>
                <c:pt idx="422">
                  <c:v>83.7</c:v>
                </c:pt>
                <c:pt idx="423">
                  <c:v>81.54</c:v>
                </c:pt>
                <c:pt idx="424">
                  <c:v>81.0</c:v>
                </c:pt>
                <c:pt idx="425">
                  <c:v>81.0</c:v>
                </c:pt>
                <c:pt idx="426">
                  <c:v>78.84</c:v>
                </c:pt>
                <c:pt idx="427">
                  <c:v>72.9</c:v>
                </c:pt>
                <c:pt idx="428">
                  <c:v>67.5</c:v>
                </c:pt>
                <c:pt idx="429">
                  <c:v>62.1</c:v>
                </c:pt>
                <c:pt idx="430">
                  <c:v>70.2</c:v>
                </c:pt>
                <c:pt idx="431">
                  <c:v>71.82</c:v>
                </c:pt>
                <c:pt idx="432">
                  <c:v>72.9</c:v>
                </c:pt>
                <c:pt idx="433">
                  <c:v>72.9</c:v>
                </c:pt>
                <c:pt idx="434">
                  <c:v>74.52</c:v>
                </c:pt>
                <c:pt idx="435">
                  <c:v>77.22</c:v>
                </c:pt>
                <c:pt idx="436">
                  <c:v>76.67999999999998</c:v>
                </c:pt>
                <c:pt idx="437">
                  <c:v>86.4</c:v>
                </c:pt>
                <c:pt idx="438">
                  <c:v>81.0</c:v>
                </c:pt>
                <c:pt idx="439">
                  <c:v>86.4</c:v>
                </c:pt>
                <c:pt idx="440">
                  <c:v>83.7</c:v>
                </c:pt>
                <c:pt idx="441">
                  <c:v>96.12</c:v>
                </c:pt>
                <c:pt idx="442">
                  <c:v>96.12</c:v>
                </c:pt>
                <c:pt idx="443">
                  <c:v>91.8</c:v>
                </c:pt>
                <c:pt idx="444">
                  <c:v>85.86</c:v>
                </c:pt>
                <c:pt idx="445">
                  <c:v>89.1</c:v>
                </c:pt>
                <c:pt idx="446">
                  <c:v>91.8</c:v>
                </c:pt>
                <c:pt idx="447">
                  <c:v>91.8</c:v>
                </c:pt>
                <c:pt idx="448">
                  <c:v>89.1</c:v>
                </c:pt>
                <c:pt idx="449">
                  <c:v>86.4</c:v>
                </c:pt>
                <c:pt idx="450">
                  <c:v>83.7</c:v>
                </c:pt>
                <c:pt idx="451">
                  <c:v>81.0</c:v>
                </c:pt>
                <c:pt idx="452">
                  <c:v>78.3</c:v>
                </c:pt>
                <c:pt idx="453">
                  <c:v>86.94</c:v>
                </c:pt>
                <c:pt idx="454">
                  <c:v>84.78</c:v>
                </c:pt>
                <c:pt idx="455">
                  <c:v>84.78</c:v>
                </c:pt>
                <c:pt idx="456">
                  <c:v>83.16</c:v>
                </c:pt>
                <c:pt idx="457">
                  <c:v>91.26</c:v>
                </c:pt>
                <c:pt idx="458">
                  <c:v>89.1</c:v>
                </c:pt>
                <c:pt idx="459">
                  <c:v>89.1</c:v>
                </c:pt>
                <c:pt idx="460">
                  <c:v>91.8</c:v>
                </c:pt>
                <c:pt idx="461">
                  <c:v>94.5</c:v>
                </c:pt>
                <c:pt idx="462">
                  <c:v>97.2</c:v>
                </c:pt>
                <c:pt idx="463">
                  <c:v>92.34</c:v>
                </c:pt>
                <c:pt idx="464">
                  <c:v>95.04</c:v>
                </c:pt>
                <c:pt idx="465">
                  <c:v>96.12</c:v>
                </c:pt>
                <c:pt idx="466">
                  <c:v>97.74</c:v>
                </c:pt>
                <c:pt idx="467">
                  <c:v>99.36</c:v>
                </c:pt>
                <c:pt idx="468">
                  <c:v>101.52</c:v>
                </c:pt>
                <c:pt idx="469">
                  <c:v>105.3</c:v>
                </c:pt>
                <c:pt idx="470">
                  <c:v>105.84</c:v>
                </c:pt>
                <c:pt idx="471">
                  <c:v>104.76</c:v>
                </c:pt>
                <c:pt idx="472">
                  <c:v>98.28</c:v>
                </c:pt>
                <c:pt idx="473">
                  <c:v>100.44</c:v>
                </c:pt>
                <c:pt idx="474">
                  <c:v>100.44</c:v>
                </c:pt>
                <c:pt idx="475">
                  <c:v>102.06</c:v>
                </c:pt>
                <c:pt idx="476">
                  <c:v>103.14</c:v>
                </c:pt>
                <c:pt idx="477">
                  <c:v>108.0</c:v>
                </c:pt>
                <c:pt idx="478">
                  <c:v>103.14</c:v>
                </c:pt>
                <c:pt idx="479">
                  <c:v>108.0</c:v>
                </c:pt>
                <c:pt idx="480">
                  <c:v>105.84</c:v>
                </c:pt>
                <c:pt idx="481">
                  <c:v>99.9</c:v>
                </c:pt>
                <c:pt idx="482">
                  <c:v>102.6</c:v>
                </c:pt>
                <c:pt idx="483">
                  <c:v>97.2</c:v>
                </c:pt>
                <c:pt idx="484">
                  <c:v>93.42</c:v>
                </c:pt>
                <c:pt idx="485">
                  <c:v>97.2</c:v>
                </c:pt>
                <c:pt idx="486">
                  <c:v>98.82</c:v>
                </c:pt>
                <c:pt idx="487">
                  <c:v>103.14</c:v>
                </c:pt>
                <c:pt idx="488">
                  <c:v>103.68</c:v>
                </c:pt>
                <c:pt idx="489">
                  <c:v>102.6</c:v>
                </c:pt>
                <c:pt idx="490">
                  <c:v>102.6</c:v>
                </c:pt>
                <c:pt idx="491">
                  <c:v>103.14</c:v>
                </c:pt>
                <c:pt idx="492">
                  <c:v>102.6</c:v>
                </c:pt>
                <c:pt idx="493">
                  <c:v>102.6</c:v>
                </c:pt>
                <c:pt idx="494">
                  <c:v>104.22</c:v>
                </c:pt>
                <c:pt idx="495">
                  <c:v>104.22</c:v>
                </c:pt>
                <c:pt idx="496">
                  <c:v>103.14</c:v>
                </c:pt>
                <c:pt idx="497">
                  <c:v>104.22</c:v>
                </c:pt>
                <c:pt idx="498">
                  <c:v>103.68</c:v>
                </c:pt>
                <c:pt idx="499">
                  <c:v>109.08</c:v>
                </c:pt>
                <c:pt idx="500">
                  <c:v>118.8</c:v>
                </c:pt>
                <c:pt idx="501">
                  <c:v>122.58</c:v>
                </c:pt>
                <c:pt idx="502">
                  <c:v>121.5</c:v>
                </c:pt>
                <c:pt idx="503">
                  <c:v>129.6</c:v>
                </c:pt>
                <c:pt idx="504">
                  <c:v>140.4</c:v>
                </c:pt>
                <c:pt idx="505">
                  <c:v>136.62</c:v>
                </c:pt>
                <c:pt idx="506">
                  <c:v>138.24</c:v>
                </c:pt>
                <c:pt idx="507">
                  <c:v>140.94</c:v>
                </c:pt>
                <c:pt idx="508">
                  <c:v>145.9971</c:v>
                </c:pt>
                <c:pt idx="509">
                  <c:v>140.5898</c:v>
                </c:pt>
                <c:pt idx="510">
                  <c:v>150.3229</c:v>
                </c:pt>
                <c:pt idx="511">
                  <c:v>146.5785</c:v>
                </c:pt>
                <c:pt idx="512">
                  <c:v>146.0376</c:v>
                </c:pt>
                <c:pt idx="513">
                  <c:v>140.6288</c:v>
                </c:pt>
                <c:pt idx="514">
                  <c:v>137.9244</c:v>
                </c:pt>
                <c:pt idx="515">
                  <c:v>135.22</c:v>
                </c:pt>
                <c:pt idx="516">
                  <c:v>135.22</c:v>
                </c:pt>
                <c:pt idx="517">
                  <c:v>137.9244</c:v>
                </c:pt>
                <c:pt idx="518">
                  <c:v>135.22</c:v>
                </c:pt>
                <c:pt idx="519">
                  <c:v>132.5156</c:v>
                </c:pt>
                <c:pt idx="520">
                  <c:v>131.9747</c:v>
                </c:pt>
                <c:pt idx="521">
                  <c:v>133.5974</c:v>
                </c:pt>
                <c:pt idx="522">
                  <c:v>143.7347</c:v>
                </c:pt>
                <c:pt idx="523">
                  <c:v>150.7858</c:v>
                </c:pt>
                <c:pt idx="524">
                  <c:v>146.989</c:v>
                </c:pt>
                <c:pt idx="525">
                  <c:v>141.0227</c:v>
                </c:pt>
                <c:pt idx="526">
                  <c:v>140.1263</c:v>
                </c:pt>
                <c:pt idx="527">
                  <c:v>140.1263</c:v>
                </c:pt>
                <c:pt idx="528">
                  <c:v>137.4106</c:v>
                </c:pt>
                <c:pt idx="529">
                  <c:v>140.1263</c:v>
                </c:pt>
                <c:pt idx="530">
                  <c:v>146.6438</c:v>
                </c:pt>
                <c:pt idx="531">
                  <c:v>142.2988</c:v>
                </c:pt>
                <c:pt idx="532">
                  <c:v>141.2125</c:v>
                </c:pt>
                <c:pt idx="533">
                  <c:v>141.2125</c:v>
                </c:pt>
                <c:pt idx="534">
                  <c:v>134.695</c:v>
                </c:pt>
                <c:pt idx="535">
                  <c:v>136.3244</c:v>
                </c:pt>
                <c:pt idx="536">
                  <c:v>135.2381</c:v>
                </c:pt>
                <c:pt idx="537">
                  <c:v>143.9281</c:v>
                </c:pt>
                <c:pt idx="538">
                  <c:v>149.3594</c:v>
                </c:pt>
                <c:pt idx="539">
                  <c:v>147.73</c:v>
                </c:pt>
                <c:pt idx="540">
                  <c:v>152.075</c:v>
                </c:pt>
                <c:pt idx="541">
                  <c:v>160.2219</c:v>
                </c:pt>
                <c:pt idx="542">
                  <c:v>168.3688</c:v>
                </c:pt>
                <c:pt idx="543">
                  <c:v>183.084</c:v>
                </c:pt>
                <c:pt idx="544">
                  <c:v>181.9975</c:v>
                </c:pt>
                <c:pt idx="545">
                  <c:v>179.2811</c:v>
                </c:pt>
                <c:pt idx="546">
                  <c:v>177.6512</c:v>
                </c:pt>
                <c:pt idx="547">
                  <c:v>190.245</c:v>
                </c:pt>
                <c:pt idx="548">
                  <c:v>228.2939</c:v>
                </c:pt>
                <c:pt idx="549">
                  <c:v>219.0535</c:v>
                </c:pt>
                <c:pt idx="550">
                  <c:v>220.1406</c:v>
                </c:pt>
                <c:pt idx="551">
                  <c:v>214.1615</c:v>
                </c:pt>
                <c:pt idx="552">
                  <c:v>209.2695</c:v>
                </c:pt>
                <c:pt idx="553">
                  <c:v>201.1161</c:v>
                </c:pt>
                <c:pt idx="554">
                  <c:v>203.2903</c:v>
                </c:pt>
                <c:pt idx="555">
                  <c:v>211.9872</c:v>
                </c:pt>
                <c:pt idx="556">
                  <c:v>211.9872</c:v>
                </c:pt>
                <c:pt idx="557">
                  <c:v>210.3566</c:v>
                </c:pt>
                <c:pt idx="558">
                  <c:v>203.8339</c:v>
                </c:pt>
                <c:pt idx="559">
                  <c:v>203.8339</c:v>
                </c:pt>
                <c:pt idx="560">
                  <c:v>201.6597</c:v>
                </c:pt>
                <c:pt idx="561">
                  <c:v>204.3774</c:v>
                </c:pt>
                <c:pt idx="562">
                  <c:v>210.9001</c:v>
                </c:pt>
                <c:pt idx="563">
                  <c:v>206.0081</c:v>
                </c:pt>
                <c:pt idx="564">
                  <c:v>202.7468</c:v>
                </c:pt>
                <c:pt idx="565">
                  <c:v>202.7468</c:v>
                </c:pt>
                <c:pt idx="566">
                  <c:v>203.8339</c:v>
                </c:pt>
                <c:pt idx="567">
                  <c:v>227.7504</c:v>
                </c:pt>
                <c:pt idx="568">
                  <c:v>222.3148</c:v>
                </c:pt>
                <c:pt idx="569">
                  <c:v>225.5762</c:v>
                </c:pt>
                <c:pt idx="570">
                  <c:v>225.5762</c:v>
                </c:pt>
                <c:pt idx="571">
                  <c:v>238.6215</c:v>
                </c:pt>
                <c:pt idx="572">
                  <c:v>255.4718</c:v>
                </c:pt>
                <c:pt idx="573">
                  <c:v>245.1136</c:v>
                </c:pt>
                <c:pt idx="574">
                  <c:v>247.8371</c:v>
                </c:pt>
                <c:pt idx="575">
                  <c:v>258.1863999999998</c:v>
                </c:pt>
                <c:pt idx="576">
                  <c:v>269.625</c:v>
                </c:pt>
                <c:pt idx="577">
                  <c:v>272.3485</c:v>
                </c:pt>
                <c:pt idx="578">
                  <c:v>266.9014999999998</c:v>
                </c:pt>
                <c:pt idx="579">
                  <c:v>266.9014999999998</c:v>
                </c:pt>
                <c:pt idx="580">
                  <c:v>277.7954999999998</c:v>
                </c:pt>
                <c:pt idx="581">
                  <c:v>307.2090999999999</c:v>
                </c:pt>
                <c:pt idx="582">
                  <c:v>302.9349</c:v>
                </c:pt>
                <c:pt idx="583">
                  <c:v>296.9415999999998</c:v>
                </c:pt>
                <c:pt idx="584">
                  <c:v>280.5962</c:v>
                </c:pt>
                <c:pt idx="585">
                  <c:v>283.3204</c:v>
                </c:pt>
                <c:pt idx="586">
                  <c:v>278.9617</c:v>
                </c:pt>
                <c:pt idx="587">
                  <c:v>288.7688999999999</c:v>
                </c:pt>
                <c:pt idx="588">
                  <c:v>275.6926000000001</c:v>
                </c:pt>
                <c:pt idx="589">
                  <c:v>272.4234999999998</c:v>
                </c:pt>
                <c:pt idx="590">
                  <c:v>270.2441</c:v>
                </c:pt>
                <c:pt idx="591">
                  <c:v>272.4234999999998</c:v>
                </c:pt>
                <c:pt idx="592">
                  <c:v>278.9617</c:v>
                </c:pt>
                <c:pt idx="593">
                  <c:v>294.2174</c:v>
                </c:pt>
                <c:pt idx="594">
                  <c:v>283.3204</c:v>
                </c:pt>
                <c:pt idx="595">
                  <c:v>289.3138</c:v>
                </c:pt>
                <c:pt idx="596">
                  <c:v>288.7688999999999</c:v>
                </c:pt>
                <c:pt idx="597">
                  <c:v>296.9415999999998</c:v>
                </c:pt>
                <c:pt idx="598">
                  <c:v>288.7688999999999</c:v>
                </c:pt>
                <c:pt idx="599">
                  <c:v>288.7688999999999</c:v>
                </c:pt>
                <c:pt idx="600">
                  <c:v>296.9415999999998</c:v>
                </c:pt>
                <c:pt idx="601">
                  <c:v>301.3004</c:v>
                </c:pt>
                <c:pt idx="602">
                  <c:v>294.7622</c:v>
                </c:pt>
                <c:pt idx="603">
                  <c:v>296.3967999999998</c:v>
                </c:pt>
                <c:pt idx="604">
                  <c:v>296.9415999999998</c:v>
                </c:pt>
                <c:pt idx="605">
                  <c:v>298.0312999999998</c:v>
                </c:pt>
                <c:pt idx="606">
                  <c:v>295.8519</c:v>
                </c:pt>
                <c:pt idx="607">
                  <c:v>295.3071</c:v>
                </c:pt>
                <c:pt idx="608">
                  <c:v>299.6658</c:v>
                </c:pt>
                <c:pt idx="609">
                  <c:v>296.3967999999998</c:v>
                </c:pt>
                <c:pt idx="610">
                  <c:v>299.1209999999999</c:v>
                </c:pt>
                <c:pt idx="611">
                  <c:v>283.3204</c:v>
                </c:pt>
                <c:pt idx="612">
                  <c:v>264.2508000000001</c:v>
                </c:pt>
                <c:pt idx="613">
                  <c:v>256.0804</c:v>
                </c:pt>
                <c:pt idx="614">
                  <c:v>261.529</c:v>
                </c:pt>
                <c:pt idx="615">
                  <c:v>273.5156999999999</c:v>
                </c:pt>
                <c:pt idx="616">
                  <c:v>269.7017</c:v>
                </c:pt>
                <c:pt idx="617">
                  <c:v>264.2531999999998</c:v>
                </c:pt>
                <c:pt idx="618">
                  <c:v>268.0672</c:v>
                </c:pt>
                <c:pt idx="619">
                  <c:v>264.2531999999998</c:v>
                </c:pt>
                <c:pt idx="620">
                  <c:v>261.529</c:v>
                </c:pt>
                <c:pt idx="621">
                  <c:v>258.8047000000001</c:v>
                </c:pt>
                <c:pt idx="622">
                  <c:v>258.8047000000001</c:v>
                </c:pt>
                <c:pt idx="623">
                  <c:v>258.8047000000001</c:v>
                </c:pt>
                <c:pt idx="624">
                  <c:v>263.1635</c:v>
                </c:pt>
                <c:pt idx="625">
                  <c:v>264.7980999999998</c:v>
                </c:pt>
                <c:pt idx="626">
                  <c:v>264.2531999999998</c:v>
                </c:pt>
                <c:pt idx="627">
                  <c:v>263.1635</c:v>
                </c:pt>
                <c:pt idx="628">
                  <c:v>261.529</c:v>
                </c:pt>
                <c:pt idx="629">
                  <c:v>262.0738</c:v>
                </c:pt>
                <c:pt idx="630">
                  <c:v>258.8047000000001</c:v>
                </c:pt>
                <c:pt idx="631">
                  <c:v>259.3495</c:v>
                </c:pt>
                <c:pt idx="632">
                  <c:v>259.3495</c:v>
                </c:pt>
                <c:pt idx="633">
                  <c:v>258.8047000000001</c:v>
                </c:pt>
                <c:pt idx="634">
                  <c:v>264.2531999999998</c:v>
                </c:pt>
                <c:pt idx="635">
                  <c:v>262.0738</c:v>
                </c:pt>
                <c:pt idx="636">
                  <c:v>262.0738</c:v>
                </c:pt>
                <c:pt idx="637">
                  <c:v>261.529</c:v>
                </c:pt>
                <c:pt idx="638">
                  <c:v>262.0738</c:v>
                </c:pt>
                <c:pt idx="639">
                  <c:v>261.529</c:v>
                </c:pt>
                <c:pt idx="640">
                  <c:v>264.2531999999998</c:v>
                </c:pt>
                <c:pt idx="641">
                  <c:v>264.2531999999998</c:v>
                </c:pt>
                <c:pt idx="642">
                  <c:v>264.2531999999998</c:v>
                </c:pt>
                <c:pt idx="643">
                  <c:v>264.7980999999998</c:v>
                </c:pt>
                <c:pt idx="644">
                  <c:v>264.2531999999998</c:v>
                </c:pt>
                <c:pt idx="645">
                  <c:v>264.2531999999998</c:v>
                </c:pt>
                <c:pt idx="646">
                  <c:v>264.2531999999998</c:v>
                </c:pt>
                <c:pt idx="647">
                  <c:v>262.0738</c:v>
                </c:pt>
                <c:pt idx="648">
                  <c:v>261.529</c:v>
                </c:pt>
                <c:pt idx="649">
                  <c:v>262.6187</c:v>
                </c:pt>
                <c:pt idx="650">
                  <c:v>261.529</c:v>
                </c:pt>
                <c:pt idx="651">
                  <c:v>262.0738</c:v>
                </c:pt>
                <c:pt idx="652">
                  <c:v>261.529</c:v>
                </c:pt>
                <c:pt idx="653">
                  <c:v>262.0738</c:v>
                </c:pt>
                <c:pt idx="654">
                  <c:v>261.529</c:v>
                </c:pt>
                <c:pt idx="655">
                  <c:v>262.6187</c:v>
                </c:pt>
                <c:pt idx="656">
                  <c:v>261.529</c:v>
                </c:pt>
                <c:pt idx="657">
                  <c:v>262.0738</c:v>
                </c:pt>
                <c:pt idx="658">
                  <c:v>261.529</c:v>
                </c:pt>
                <c:pt idx="659">
                  <c:v>262.6187</c:v>
                </c:pt>
                <c:pt idx="660">
                  <c:v>262.6187</c:v>
                </c:pt>
                <c:pt idx="661">
                  <c:v>261.529</c:v>
                </c:pt>
                <c:pt idx="662">
                  <c:v>261.529</c:v>
                </c:pt>
                <c:pt idx="663">
                  <c:v>261.529</c:v>
                </c:pt>
                <c:pt idx="664">
                  <c:v>261.529</c:v>
                </c:pt>
                <c:pt idx="665">
                  <c:v>261.529</c:v>
                </c:pt>
                <c:pt idx="666">
                  <c:v>260.4392999999998</c:v>
                </c:pt>
                <c:pt idx="667">
                  <c:v>263.1635</c:v>
                </c:pt>
                <c:pt idx="668">
                  <c:v>256.0804</c:v>
                </c:pt>
                <c:pt idx="669">
                  <c:v>258.8047000000001</c:v>
                </c:pt>
                <c:pt idx="670">
                  <c:v>261.529</c:v>
                </c:pt>
                <c:pt idx="671">
                  <c:v>259.8944</c:v>
                </c:pt>
                <c:pt idx="672">
                  <c:v>261.529</c:v>
                </c:pt>
                <c:pt idx="673">
                  <c:v>261.529</c:v>
                </c:pt>
                <c:pt idx="674">
                  <c:v>263.7083999999998</c:v>
                </c:pt>
                <c:pt idx="675">
                  <c:v>262.6187</c:v>
                </c:pt>
                <c:pt idx="676">
                  <c:v>260.4392999999998</c:v>
                </c:pt>
                <c:pt idx="677">
                  <c:v>260.4392999999998</c:v>
                </c:pt>
                <c:pt idx="678">
                  <c:v>260.4392999999998</c:v>
                </c:pt>
                <c:pt idx="679">
                  <c:v>242.4591</c:v>
                </c:pt>
                <c:pt idx="680">
                  <c:v>244.0937</c:v>
                </c:pt>
                <c:pt idx="681">
                  <c:v>245.7282</c:v>
                </c:pt>
                <c:pt idx="682">
                  <c:v>243.004</c:v>
                </c:pt>
                <c:pt idx="683">
                  <c:v>231.5621</c:v>
                </c:pt>
                <c:pt idx="684">
                  <c:v>237.0106</c:v>
                </c:pt>
                <c:pt idx="685">
                  <c:v>237.5555</c:v>
                </c:pt>
                <c:pt idx="686">
                  <c:v>234.2864</c:v>
                </c:pt>
                <c:pt idx="687">
                  <c:v>258.8047000000001</c:v>
                </c:pt>
                <c:pt idx="688">
                  <c:v>258.8047000000001</c:v>
                </c:pt>
                <c:pt idx="689">
                  <c:v>260.4392999999998</c:v>
                </c:pt>
                <c:pt idx="690">
                  <c:v>260.9841</c:v>
                </c:pt>
                <c:pt idx="691">
                  <c:v>261.529</c:v>
                </c:pt>
                <c:pt idx="692">
                  <c:v>260.4392999999998</c:v>
                </c:pt>
                <c:pt idx="693">
                  <c:v>259.3495</c:v>
                </c:pt>
                <c:pt idx="694">
                  <c:v>258.8047000000001</c:v>
                </c:pt>
                <c:pt idx="695">
                  <c:v>254.9907</c:v>
                </c:pt>
                <c:pt idx="696">
                  <c:v>237.0106</c:v>
                </c:pt>
                <c:pt idx="697">
                  <c:v>245.1834</c:v>
                </c:pt>
                <c:pt idx="698">
                  <c:v>241.9143</c:v>
                </c:pt>
                <c:pt idx="699">
                  <c:v>235.3761</c:v>
                </c:pt>
                <c:pt idx="700">
                  <c:v>234.2864</c:v>
                </c:pt>
                <c:pt idx="701">
                  <c:v>229.9275</c:v>
                </c:pt>
                <c:pt idx="702">
                  <c:v>234.8312</c:v>
                </c:pt>
                <c:pt idx="703">
                  <c:v>232.1069</c:v>
                </c:pt>
                <c:pt idx="704">
                  <c:v>229.3827</c:v>
                </c:pt>
                <c:pt idx="705">
                  <c:v>225.5687</c:v>
                </c:pt>
                <c:pt idx="706">
                  <c:v>215.2165</c:v>
                </c:pt>
                <c:pt idx="707">
                  <c:v>212.4923</c:v>
                </c:pt>
                <c:pt idx="708">
                  <c:v>220.6651</c:v>
                </c:pt>
                <c:pt idx="709">
                  <c:v>224.479</c:v>
                </c:pt>
                <c:pt idx="710">
                  <c:v>220.6651</c:v>
                </c:pt>
                <c:pt idx="711">
                  <c:v>225.0239</c:v>
                </c:pt>
                <c:pt idx="712">
                  <c:v>223.3893</c:v>
                </c:pt>
                <c:pt idx="713">
                  <c:v>225.5687</c:v>
                </c:pt>
                <c:pt idx="714">
                  <c:v>222.8445</c:v>
                </c:pt>
                <c:pt idx="715">
                  <c:v>220.6651</c:v>
                </c:pt>
                <c:pt idx="716">
                  <c:v>218.4856</c:v>
                </c:pt>
                <c:pt idx="717">
                  <c:v>226.1136</c:v>
                </c:pt>
                <c:pt idx="718">
                  <c:v>226.6584</c:v>
                </c:pt>
              </c:numCache>
            </c:numRef>
          </c:val>
          <c:smooth val="0"/>
          <c:extLst xmlns:c16r2="http://schemas.microsoft.com/office/drawing/2015/06/chart">
            <c:ext xmlns:c16="http://schemas.microsoft.com/office/drawing/2014/chart" uri="{C3380CC4-5D6E-409C-BE32-E72D297353CC}">
              <c16:uniqueId val="{00000001-7BB2-424B-B311-3E227BF91AC9}"/>
            </c:ext>
          </c:extLst>
        </c:ser>
        <c:dLbls>
          <c:showLegendKey val="0"/>
          <c:showVal val="0"/>
          <c:showCatName val="0"/>
          <c:showSerName val="0"/>
          <c:showPercent val="0"/>
          <c:showBubbleSize val="0"/>
        </c:dLbls>
        <c:marker val="1"/>
        <c:smooth val="0"/>
        <c:axId val="2125530536"/>
        <c:axId val="2125529720"/>
      </c:lineChart>
      <c:dateAx>
        <c:axId val="2125530536"/>
        <c:scaling>
          <c:orientation val="minMax"/>
        </c:scaling>
        <c:delete val="0"/>
        <c:axPos val="b"/>
        <c:numFmt formatCode="mmm\-yy"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5529720"/>
        <c:crosses val="autoZero"/>
        <c:auto val="1"/>
        <c:lblOffset val="100"/>
        <c:baseTimeUnit val="days"/>
        <c:majorTimeUnit val="years"/>
      </c:dateAx>
      <c:valAx>
        <c:axId val="212552972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5530536"/>
        <c:crossesAt val="1.0"/>
        <c:crossBetween val="between"/>
      </c:valAx>
      <c:valAx>
        <c:axId val="2125524136"/>
        <c:scaling>
          <c:orientation val="minMax"/>
          <c:max val="12.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5518360"/>
        <c:crosses val="max"/>
        <c:crossBetween val="between"/>
      </c:valAx>
      <c:dateAx>
        <c:axId val="2125518360"/>
        <c:scaling>
          <c:orientation val="minMax"/>
        </c:scaling>
        <c:delete val="1"/>
        <c:axPos val="b"/>
        <c:numFmt formatCode="mmm\-yy" sourceLinked="1"/>
        <c:majorTickMark val="out"/>
        <c:minorTickMark val="none"/>
        <c:tickLblPos val="nextTo"/>
        <c:crossAx val="2125524136"/>
        <c:crossesAt val="0.0"/>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olors3.xml><?xml version="1.0" encoding="utf-8"?>
<cs:colorStyle xmlns:cs="http://schemas.microsoft.com/office/drawing/2012/chartStyle" xmlns:a="http://schemas.openxmlformats.org/drawingml/2006/main" meth="withinLinearReversed" id="25">
  <a:schemeClr val="accent5"/>
</cs:color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43.jpeg"/></Relationships>
</file>

<file path=ppt/diagrams/_rels/data3.xml.rels><?xml version="1.0" encoding="UTF-8" standalone="yes"?>
<Relationships xmlns="http://schemas.openxmlformats.org/package/2006/relationships"><Relationship Id="rId1" Type="http://schemas.openxmlformats.org/officeDocument/2006/relationships/image" Target="../media/image4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89B133-D66C-49A3-B7DE-1EF688F62564}" type="doc">
      <dgm:prSet loTypeId="urn:microsoft.com/office/officeart/2005/8/layout/hChevron3" loCatId="process" qsTypeId="urn:microsoft.com/office/officeart/2005/8/quickstyle/simple1" qsCatId="simple" csTypeId="urn:microsoft.com/office/officeart/2005/8/colors/accent1_2" csCatId="accent1" phldr="1"/>
      <dgm:spPr/>
    </dgm:pt>
    <dgm:pt modelId="{0873385F-9542-4F59-9093-B525B334EE47}">
      <dgm:prSet phldrT="[Text]" custT="1"/>
      <dgm:spPr>
        <a:solidFill>
          <a:srgbClr val="B3EBFF"/>
        </a:solidFill>
      </dgm:spPr>
      <dgm:t>
        <a:bodyPr anchor="b"/>
        <a:lstStyle/>
        <a:p>
          <a:pPr algn="l"/>
          <a:endParaRPr lang="en-AU" sz="1800" dirty="0"/>
        </a:p>
      </dgm:t>
    </dgm:pt>
    <dgm:pt modelId="{9206D3B9-63C3-4B39-806C-FB6656B0C882}" type="parTrans" cxnId="{6B8086BF-A893-41AF-9D2E-C8B38D47D0B1}">
      <dgm:prSet/>
      <dgm:spPr/>
      <dgm:t>
        <a:bodyPr/>
        <a:lstStyle/>
        <a:p>
          <a:endParaRPr lang="en-AU"/>
        </a:p>
      </dgm:t>
    </dgm:pt>
    <dgm:pt modelId="{E7F5A45F-4B22-491E-BD75-FEA0ABDB25C8}" type="sibTrans" cxnId="{6B8086BF-A893-41AF-9D2E-C8B38D47D0B1}">
      <dgm:prSet/>
      <dgm:spPr/>
      <dgm:t>
        <a:bodyPr/>
        <a:lstStyle/>
        <a:p>
          <a:endParaRPr lang="en-AU"/>
        </a:p>
      </dgm:t>
    </dgm:pt>
    <dgm:pt modelId="{9BA61C7F-CEE1-4ED9-876E-4D9CA8DC1994}">
      <dgm:prSet phldrT="[Text]" custT="1"/>
      <dgm:spPr>
        <a:solidFill>
          <a:srgbClr val="4FC3F4"/>
        </a:solidFill>
      </dgm:spPr>
      <dgm:t>
        <a:bodyPr anchor="b"/>
        <a:lstStyle/>
        <a:p>
          <a:pPr algn="l"/>
          <a:endParaRPr lang="en-AU" sz="1600" dirty="0"/>
        </a:p>
      </dgm:t>
    </dgm:pt>
    <dgm:pt modelId="{2566C7AB-6F1D-4E7D-951A-E88C3D7AA87B}" type="parTrans" cxnId="{ED48888E-4173-4695-AE01-652187E6301E}">
      <dgm:prSet/>
      <dgm:spPr/>
      <dgm:t>
        <a:bodyPr/>
        <a:lstStyle/>
        <a:p>
          <a:endParaRPr lang="en-AU"/>
        </a:p>
      </dgm:t>
    </dgm:pt>
    <dgm:pt modelId="{6B613F0B-9B3D-4737-96C9-4E705B5A4050}" type="sibTrans" cxnId="{ED48888E-4173-4695-AE01-652187E6301E}">
      <dgm:prSet/>
      <dgm:spPr/>
      <dgm:t>
        <a:bodyPr/>
        <a:lstStyle/>
        <a:p>
          <a:endParaRPr lang="en-AU"/>
        </a:p>
      </dgm:t>
    </dgm:pt>
    <dgm:pt modelId="{4A00DC83-1084-4145-B9E6-72429C7FE499}">
      <dgm:prSet phldrT="[Text]" custT="1"/>
      <dgm:spPr>
        <a:solidFill>
          <a:srgbClr val="4567B5"/>
        </a:solidFill>
      </dgm:spPr>
      <dgm:t>
        <a:bodyPr anchor="b"/>
        <a:lstStyle/>
        <a:p>
          <a:endParaRPr lang="en-AU" sz="1600" dirty="0"/>
        </a:p>
      </dgm:t>
    </dgm:pt>
    <dgm:pt modelId="{B02A09A7-09D6-48E5-B3DE-FB64E5E47B93}" type="parTrans" cxnId="{2B93FDCA-A4A0-41F3-B689-84795A567DF5}">
      <dgm:prSet/>
      <dgm:spPr/>
      <dgm:t>
        <a:bodyPr/>
        <a:lstStyle/>
        <a:p>
          <a:endParaRPr lang="en-AU"/>
        </a:p>
      </dgm:t>
    </dgm:pt>
    <dgm:pt modelId="{7C3CDAC5-0F2B-456C-9B34-02A099A41482}" type="sibTrans" cxnId="{2B93FDCA-A4A0-41F3-B689-84795A567DF5}">
      <dgm:prSet/>
      <dgm:spPr/>
      <dgm:t>
        <a:bodyPr/>
        <a:lstStyle/>
        <a:p>
          <a:endParaRPr lang="en-AU"/>
        </a:p>
      </dgm:t>
    </dgm:pt>
    <dgm:pt modelId="{0E1C14D6-5036-4784-AB47-8E1C75A680BA}" type="pres">
      <dgm:prSet presAssocID="{3F89B133-D66C-49A3-B7DE-1EF688F62564}" presName="Name0" presStyleCnt="0">
        <dgm:presLayoutVars>
          <dgm:dir/>
          <dgm:resizeHandles val="exact"/>
        </dgm:presLayoutVars>
      </dgm:prSet>
      <dgm:spPr/>
    </dgm:pt>
    <dgm:pt modelId="{0701FDF9-4327-4BAF-B295-3D9E78411FBE}" type="pres">
      <dgm:prSet presAssocID="{0873385F-9542-4F59-9093-B525B334EE47}" presName="parTxOnly" presStyleLbl="node1" presStyleIdx="0" presStyleCnt="3" custScaleX="59409" custLinFactNeighborX="-12342" custLinFactNeighborY="2494">
        <dgm:presLayoutVars>
          <dgm:bulletEnabled val="1"/>
        </dgm:presLayoutVars>
      </dgm:prSet>
      <dgm:spPr/>
      <dgm:t>
        <a:bodyPr/>
        <a:lstStyle/>
        <a:p>
          <a:endParaRPr lang="en-AU"/>
        </a:p>
      </dgm:t>
    </dgm:pt>
    <dgm:pt modelId="{D691E4B3-EBDE-4E39-BA44-6BED901883D7}" type="pres">
      <dgm:prSet presAssocID="{E7F5A45F-4B22-491E-BD75-FEA0ABDB25C8}" presName="parSpace" presStyleCnt="0"/>
      <dgm:spPr/>
    </dgm:pt>
    <dgm:pt modelId="{E87AE1E7-D59A-4EFD-A0E6-9A9E14DC34E5}" type="pres">
      <dgm:prSet presAssocID="{9BA61C7F-CEE1-4ED9-876E-4D9CA8DC1994}" presName="parTxOnly" presStyleLbl="node1" presStyleIdx="1" presStyleCnt="3" custScaleX="81513">
        <dgm:presLayoutVars>
          <dgm:bulletEnabled val="1"/>
        </dgm:presLayoutVars>
      </dgm:prSet>
      <dgm:spPr/>
      <dgm:t>
        <a:bodyPr/>
        <a:lstStyle/>
        <a:p>
          <a:endParaRPr lang="en-AU"/>
        </a:p>
      </dgm:t>
    </dgm:pt>
    <dgm:pt modelId="{00FF879D-D324-4764-8830-5E93F18F4D49}" type="pres">
      <dgm:prSet presAssocID="{6B613F0B-9B3D-4737-96C9-4E705B5A4050}" presName="parSpace" presStyleCnt="0"/>
      <dgm:spPr/>
    </dgm:pt>
    <dgm:pt modelId="{9BC8A7FC-D566-44F9-995D-F1535F396078}" type="pres">
      <dgm:prSet presAssocID="{4A00DC83-1084-4145-B9E6-72429C7FE499}" presName="parTxOnly" presStyleLbl="node1" presStyleIdx="2" presStyleCnt="3">
        <dgm:presLayoutVars>
          <dgm:bulletEnabled val="1"/>
        </dgm:presLayoutVars>
      </dgm:prSet>
      <dgm:spPr/>
      <dgm:t>
        <a:bodyPr/>
        <a:lstStyle/>
        <a:p>
          <a:endParaRPr lang="en-AU"/>
        </a:p>
      </dgm:t>
    </dgm:pt>
  </dgm:ptLst>
  <dgm:cxnLst>
    <dgm:cxn modelId="{7934D873-AF5C-4C38-91CB-8052FB804B44}" type="presOf" srcId="{9BA61C7F-CEE1-4ED9-876E-4D9CA8DC1994}" destId="{E87AE1E7-D59A-4EFD-A0E6-9A9E14DC34E5}" srcOrd="0" destOrd="0" presId="urn:microsoft.com/office/officeart/2005/8/layout/hChevron3"/>
    <dgm:cxn modelId="{BB7F6476-D317-43BC-B4E1-692B700736D1}" type="presOf" srcId="{4A00DC83-1084-4145-B9E6-72429C7FE499}" destId="{9BC8A7FC-D566-44F9-995D-F1535F396078}" srcOrd="0" destOrd="0" presId="urn:microsoft.com/office/officeart/2005/8/layout/hChevron3"/>
    <dgm:cxn modelId="{ED48888E-4173-4695-AE01-652187E6301E}" srcId="{3F89B133-D66C-49A3-B7DE-1EF688F62564}" destId="{9BA61C7F-CEE1-4ED9-876E-4D9CA8DC1994}" srcOrd="1" destOrd="0" parTransId="{2566C7AB-6F1D-4E7D-951A-E88C3D7AA87B}" sibTransId="{6B613F0B-9B3D-4737-96C9-4E705B5A4050}"/>
    <dgm:cxn modelId="{C4BD98F2-3D5D-4B60-B9F8-D49AADFB5E9F}" type="presOf" srcId="{0873385F-9542-4F59-9093-B525B334EE47}" destId="{0701FDF9-4327-4BAF-B295-3D9E78411FBE}" srcOrd="0" destOrd="0" presId="urn:microsoft.com/office/officeart/2005/8/layout/hChevron3"/>
    <dgm:cxn modelId="{C3F13AB4-1453-4D66-AC5F-9112DFE9034A}" type="presOf" srcId="{3F89B133-D66C-49A3-B7DE-1EF688F62564}" destId="{0E1C14D6-5036-4784-AB47-8E1C75A680BA}" srcOrd="0" destOrd="0" presId="urn:microsoft.com/office/officeart/2005/8/layout/hChevron3"/>
    <dgm:cxn modelId="{2B93FDCA-A4A0-41F3-B689-84795A567DF5}" srcId="{3F89B133-D66C-49A3-B7DE-1EF688F62564}" destId="{4A00DC83-1084-4145-B9E6-72429C7FE499}" srcOrd="2" destOrd="0" parTransId="{B02A09A7-09D6-48E5-B3DE-FB64E5E47B93}" sibTransId="{7C3CDAC5-0F2B-456C-9B34-02A099A41482}"/>
    <dgm:cxn modelId="{6B8086BF-A893-41AF-9D2E-C8B38D47D0B1}" srcId="{3F89B133-D66C-49A3-B7DE-1EF688F62564}" destId="{0873385F-9542-4F59-9093-B525B334EE47}" srcOrd="0" destOrd="0" parTransId="{9206D3B9-63C3-4B39-806C-FB6656B0C882}" sibTransId="{E7F5A45F-4B22-491E-BD75-FEA0ABDB25C8}"/>
    <dgm:cxn modelId="{B91289F7-9B90-4F0A-9835-3FD98318A627}" type="presParOf" srcId="{0E1C14D6-5036-4784-AB47-8E1C75A680BA}" destId="{0701FDF9-4327-4BAF-B295-3D9E78411FBE}" srcOrd="0" destOrd="0" presId="urn:microsoft.com/office/officeart/2005/8/layout/hChevron3"/>
    <dgm:cxn modelId="{62296C7C-8541-4FF8-A1D3-1FD8097FCD2B}" type="presParOf" srcId="{0E1C14D6-5036-4784-AB47-8E1C75A680BA}" destId="{D691E4B3-EBDE-4E39-BA44-6BED901883D7}" srcOrd="1" destOrd="0" presId="urn:microsoft.com/office/officeart/2005/8/layout/hChevron3"/>
    <dgm:cxn modelId="{A2934C02-BD81-40E7-81F9-1ED73A45904E}" type="presParOf" srcId="{0E1C14D6-5036-4784-AB47-8E1C75A680BA}" destId="{E87AE1E7-D59A-4EFD-A0E6-9A9E14DC34E5}" srcOrd="2" destOrd="0" presId="urn:microsoft.com/office/officeart/2005/8/layout/hChevron3"/>
    <dgm:cxn modelId="{0F632632-5AFF-4C23-AF50-3057D5C7ECDC}" type="presParOf" srcId="{0E1C14D6-5036-4784-AB47-8E1C75A680BA}" destId="{00FF879D-D324-4764-8830-5E93F18F4D49}" srcOrd="3" destOrd="0" presId="urn:microsoft.com/office/officeart/2005/8/layout/hChevron3"/>
    <dgm:cxn modelId="{54D1D927-889A-470F-99B1-5A62B3E0BFD2}" type="presParOf" srcId="{0E1C14D6-5036-4784-AB47-8E1C75A680BA}" destId="{9BC8A7FC-D566-44F9-995D-F1535F396078}"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E5D3D-3E03-4F44-95C6-2BC502DEF44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536D624-C794-4C89-85AC-B97420A51BED}">
      <dgm:prSet phldrT="[Text]"/>
      <dgm:spPr/>
      <dgm:t>
        <a:bodyPr/>
        <a:lstStyle/>
        <a:p>
          <a:r>
            <a:rPr lang="en-AU" dirty="0"/>
            <a:t> </a:t>
          </a:r>
        </a:p>
      </dgm:t>
    </dgm:pt>
    <dgm:pt modelId="{E91BA882-8B07-4C79-A9E0-A8CB82C737A5}" type="sibTrans" cxnId="{9230F481-08DE-45C1-B8DE-7692C1B3385C}">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a:noFill/>
        </a:ln>
      </dgm:spPr>
      <dgm:t>
        <a:bodyPr/>
        <a:lstStyle/>
        <a:p>
          <a:endParaRPr lang="en-AU"/>
        </a:p>
      </dgm:t>
    </dgm:pt>
    <dgm:pt modelId="{26C39D94-7F05-4D7A-BD3C-7B0F12F4B9D7}" type="parTrans" cxnId="{9230F481-08DE-45C1-B8DE-7692C1B3385C}">
      <dgm:prSet/>
      <dgm:spPr/>
      <dgm:t>
        <a:bodyPr/>
        <a:lstStyle/>
        <a:p>
          <a:endParaRPr lang="en-AU"/>
        </a:p>
      </dgm:t>
    </dgm:pt>
    <dgm:pt modelId="{0CB00DCB-B813-4325-8EB4-4AB1EB32070F}" type="pres">
      <dgm:prSet presAssocID="{CD9E5D3D-3E03-4F44-95C6-2BC502DEF44F}" presName="Name0" presStyleCnt="0">
        <dgm:presLayoutVars>
          <dgm:chMax val="7"/>
          <dgm:chPref val="7"/>
          <dgm:dir/>
        </dgm:presLayoutVars>
      </dgm:prSet>
      <dgm:spPr/>
    </dgm:pt>
    <dgm:pt modelId="{0D4CB3C1-CE4D-426E-8198-3831F3B4C069}" type="pres">
      <dgm:prSet presAssocID="{CD9E5D3D-3E03-4F44-95C6-2BC502DEF44F}" presName="Name1" presStyleCnt="0"/>
      <dgm:spPr/>
    </dgm:pt>
    <dgm:pt modelId="{D90531C4-7EAD-4C38-A311-8CC8BD982209}" type="pres">
      <dgm:prSet presAssocID="{E91BA882-8B07-4C79-A9E0-A8CB82C737A5}" presName="picture_1" presStyleCnt="0"/>
      <dgm:spPr/>
    </dgm:pt>
    <dgm:pt modelId="{4FD033A9-6DD4-4CFE-BAAF-A8764816D5E3}" type="pres">
      <dgm:prSet presAssocID="{E91BA882-8B07-4C79-A9E0-A8CB82C737A5}" presName="pictureRepeatNode" presStyleLbl="alignImgPlace1" presStyleIdx="0" presStyleCnt="1" custLinFactX="-100000" custLinFactNeighborX="-107377" custLinFactNeighborY="3869"/>
      <dgm:spPr/>
      <dgm:t>
        <a:bodyPr/>
        <a:lstStyle/>
        <a:p>
          <a:endParaRPr lang="en-AU"/>
        </a:p>
      </dgm:t>
    </dgm:pt>
    <dgm:pt modelId="{3F27CFB8-DD39-4348-B118-144091D5454B}" type="pres">
      <dgm:prSet presAssocID="{4536D624-C794-4C89-85AC-B97420A51BED}" presName="text_1" presStyleLbl="node1" presStyleIdx="0" presStyleCnt="0">
        <dgm:presLayoutVars>
          <dgm:bulletEnabled val="1"/>
        </dgm:presLayoutVars>
      </dgm:prSet>
      <dgm:spPr/>
      <dgm:t>
        <a:bodyPr/>
        <a:lstStyle/>
        <a:p>
          <a:endParaRPr lang="en-AU"/>
        </a:p>
      </dgm:t>
    </dgm:pt>
  </dgm:ptLst>
  <dgm:cxnLst>
    <dgm:cxn modelId="{9230F481-08DE-45C1-B8DE-7692C1B3385C}" srcId="{CD9E5D3D-3E03-4F44-95C6-2BC502DEF44F}" destId="{4536D624-C794-4C89-85AC-B97420A51BED}" srcOrd="0" destOrd="0" parTransId="{26C39D94-7F05-4D7A-BD3C-7B0F12F4B9D7}" sibTransId="{E91BA882-8B07-4C79-A9E0-A8CB82C737A5}"/>
    <dgm:cxn modelId="{5C7719FC-BF58-44D0-9820-17A7B51BCC88}" type="presOf" srcId="{4536D624-C794-4C89-85AC-B97420A51BED}" destId="{3F27CFB8-DD39-4348-B118-144091D5454B}" srcOrd="0" destOrd="0" presId="urn:microsoft.com/office/officeart/2008/layout/CircularPictureCallout"/>
    <dgm:cxn modelId="{BDA6EA88-D9A9-4ECA-9F77-B5758062B4DA}" type="presOf" srcId="{CD9E5D3D-3E03-4F44-95C6-2BC502DEF44F}" destId="{0CB00DCB-B813-4325-8EB4-4AB1EB32070F}" srcOrd="0" destOrd="0" presId="urn:microsoft.com/office/officeart/2008/layout/CircularPictureCallout"/>
    <dgm:cxn modelId="{1D3112A4-9B09-4F41-AE43-01DFC5D84D9E}" type="presOf" srcId="{E91BA882-8B07-4C79-A9E0-A8CB82C737A5}" destId="{4FD033A9-6DD4-4CFE-BAAF-A8764816D5E3}" srcOrd="0" destOrd="0" presId="urn:microsoft.com/office/officeart/2008/layout/CircularPictureCallout"/>
    <dgm:cxn modelId="{F4421850-7C1C-45EE-9855-C30774050B0F}" type="presParOf" srcId="{0CB00DCB-B813-4325-8EB4-4AB1EB32070F}" destId="{0D4CB3C1-CE4D-426E-8198-3831F3B4C069}" srcOrd="0" destOrd="0" presId="urn:microsoft.com/office/officeart/2008/layout/CircularPictureCallout"/>
    <dgm:cxn modelId="{409B7722-E618-4CC1-B2E1-A52782EEAD7F}" type="presParOf" srcId="{0D4CB3C1-CE4D-426E-8198-3831F3B4C069}" destId="{D90531C4-7EAD-4C38-A311-8CC8BD982209}" srcOrd="0" destOrd="0" presId="urn:microsoft.com/office/officeart/2008/layout/CircularPictureCallout"/>
    <dgm:cxn modelId="{92B20823-8B4D-47DC-984B-95F230ACC823}" type="presParOf" srcId="{D90531C4-7EAD-4C38-A311-8CC8BD982209}" destId="{4FD033A9-6DD4-4CFE-BAAF-A8764816D5E3}" srcOrd="0" destOrd="0" presId="urn:microsoft.com/office/officeart/2008/layout/CircularPictureCallout"/>
    <dgm:cxn modelId="{F9F8771D-B2CA-4627-A5A0-4C2B83543D54}" type="presParOf" srcId="{0D4CB3C1-CE4D-426E-8198-3831F3B4C069}" destId="{3F27CFB8-DD39-4348-B118-144091D5454B}" srcOrd="1" destOrd="0" presId="urn:microsoft.com/office/officeart/2008/layout/CircularPictureCallou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929E3-7D60-43C8-83B6-A88F96C9453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83AEECE-01C7-4526-BD29-B4A3D7D93D1F}">
      <dgm:prSet phldrT="[Text]"/>
      <dgm:spPr/>
      <dgm:t>
        <a:bodyPr/>
        <a:lstStyle/>
        <a:p>
          <a:r>
            <a:rPr lang="en-AU" dirty="0"/>
            <a:t> </a:t>
          </a:r>
        </a:p>
      </dgm:t>
    </dgm:pt>
    <dgm:pt modelId="{0DD09E86-9920-444D-87C5-674D10888039}" type="parTrans" cxnId="{C32EA71D-81FF-49CA-B5E4-BAE52117E3E0}">
      <dgm:prSet/>
      <dgm:spPr/>
      <dgm:t>
        <a:bodyPr/>
        <a:lstStyle/>
        <a:p>
          <a:endParaRPr lang="en-AU"/>
        </a:p>
      </dgm:t>
    </dgm:pt>
    <dgm:pt modelId="{BFB3D563-835F-4D03-81CB-01DE2879F601}" type="sibTrans" cxnId="{C32EA71D-81FF-49CA-B5E4-BAE52117E3E0}">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a:noFill/>
        </a:ln>
      </dgm:spPr>
      <dgm:t>
        <a:bodyPr/>
        <a:lstStyle/>
        <a:p>
          <a:endParaRPr lang="en-AU"/>
        </a:p>
      </dgm:t>
    </dgm:pt>
    <dgm:pt modelId="{D4749E11-AE74-465E-9DAF-6DB3659FC607}" type="pres">
      <dgm:prSet presAssocID="{07A929E3-7D60-43C8-83B6-A88F96C9453B}" presName="Name0" presStyleCnt="0">
        <dgm:presLayoutVars>
          <dgm:chMax val="7"/>
          <dgm:chPref val="7"/>
          <dgm:dir/>
        </dgm:presLayoutVars>
      </dgm:prSet>
      <dgm:spPr/>
    </dgm:pt>
    <dgm:pt modelId="{52D49192-617E-4701-8F2C-BA1497646EB4}" type="pres">
      <dgm:prSet presAssocID="{07A929E3-7D60-43C8-83B6-A88F96C9453B}" presName="Name1" presStyleCnt="0"/>
      <dgm:spPr/>
    </dgm:pt>
    <dgm:pt modelId="{6D7B1ECA-621C-435C-A566-45E3B7AA856D}" type="pres">
      <dgm:prSet presAssocID="{BFB3D563-835F-4D03-81CB-01DE2879F601}" presName="picture_1" presStyleCnt="0"/>
      <dgm:spPr/>
    </dgm:pt>
    <dgm:pt modelId="{952D526D-1B96-4D7D-9853-C5A298A60C6C}" type="pres">
      <dgm:prSet presAssocID="{BFB3D563-835F-4D03-81CB-01DE2879F601}" presName="pictureRepeatNode" presStyleLbl="alignImgPlace1" presStyleIdx="0" presStyleCnt="1" custScaleX="94337" custScaleY="94337" custLinFactNeighborX="17285" custLinFactNeighborY="-12471"/>
      <dgm:spPr/>
      <dgm:t>
        <a:bodyPr/>
        <a:lstStyle/>
        <a:p>
          <a:endParaRPr lang="en-AU"/>
        </a:p>
      </dgm:t>
    </dgm:pt>
    <dgm:pt modelId="{DCE7A9BB-95A1-4DD7-B3BE-207AABC4CB67}" type="pres">
      <dgm:prSet presAssocID="{D83AEECE-01C7-4526-BD29-B4A3D7D93D1F}" presName="text_1" presStyleLbl="node1" presStyleIdx="0" presStyleCnt="0">
        <dgm:presLayoutVars>
          <dgm:bulletEnabled val="1"/>
        </dgm:presLayoutVars>
      </dgm:prSet>
      <dgm:spPr/>
      <dgm:t>
        <a:bodyPr/>
        <a:lstStyle/>
        <a:p>
          <a:endParaRPr lang="en-AU"/>
        </a:p>
      </dgm:t>
    </dgm:pt>
  </dgm:ptLst>
  <dgm:cxnLst>
    <dgm:cxn modelId="{C32EA71D-81FF-49CA-B5E4-BAE52117E3E0}" srcId="{07A929E3-7D60-43C8-83B6-A88F96C9453B}" destId="{D83AEECE-01C7-4526-BD29-B4A3D7D93D1F}" srcOrd="0" destOrd="0" parTransId="{0DD09E86-9920-444D-87C5-674D10888039}" sibTransId="{BFB3D563-835F-4D03-81CB-01DE2879F601}"/>
    <dgm:cxn modelId="{362469E5-49DF-4F0A-8648-72CA45CECEDB}" type="presOf" srcId="{BFB3D563-835F-4D03-81CB-01DE2879F601}" destId="{952D526D-1B96-4D7D-9853-C5A298A60C6C}" srcOrd="0" destOrd="0" presId="urn:microsoft.com/office/officeart/2008/layout/CircularPictureCallout"/>
    <dgm:cxn modelId="{4D0E3607-762E-419C-8A31-9DF6ADBC331A}" type="presOf" srcId="{07A929E3-7D60-43C8-83B6-A88F96C9453B}" destId="{D4749E11-AE74-465E-9DAF-6DB3659FC607}" srcOrd="0" destOrd="0" presId="urn:microsoft.com/office/officeart/2008/layout/CircularPictureCallout"/>
    <dgm:cxn modelId="{97DDE41B-9E88-4472-9EF9-825B6E990889}" type="presOf" srcId="{D83AEECE-01C7-4526-BD29-B4A3D7D93D1F}" destId="{DCE7A9BB-95A1-4DD7-B3BE-207AABC4CB67}" srcOrd="0" destOrd="0" presId="urn:microsoft.com/office/officeart/2008/layout/CircularPictureCallout"/>
    <dgm:cxn modelId="{C3FFE9B6-257F-42E3-AC1A-CDFFF09CFDD8}" type="presParOf" srcId="{D4749E11-AE74-465E-9DAF-6DB3659FC607}" destId="{52D49192-617E-4701-8F2C-BA1497646EB4}" srcOrd="0" destOrd="0" presId="urn:microsoft.com/office/officeart/2008/layout/CircularPictureCallout"/>
    <dgm:cxn modelId="{D2803F38-79BA-441D-B2B5-DEEE5F067896}" type="presParOf" srcId="{52D49192-617E-4701-8F2C-BA1497646EB4}" destId="{6D7B1ECA-621C-435C-A566-45E3B7AA856D}" srcOrd="0" destOrd="0" presId="urn:microsoft.com/office/officeart/2008/layout/CircularPictureCallout"/>
    <dgm:cxn modelId="{C6AA1185-D4CA-4F18-BFC8-82491C1BFF73}" type="presParOf" srcId="{6D7B1ECA-621C-435C-A566-45E3B7AA856D}" destId="{952D526D-1B96-4D7D-9853-C5A298A60C6C}" srcOrd="0" destOrd="0" presId="urn:microsoft.com/office/officeart/2008/layout/CircularPictureCallout"/>
    <dgm:cxn modelId="{52DC214D-E96F-40E7-896F-575B982FC8F3}" type="presParOf" srcId="{52D49192-617E-4701-8F2C-BA1497646EB4}" destId="{DCE7A9BB-95A1-4DD7-B3BE-207AABC4CB67}" srcOrd="1" destOrd="0" presId="urn:microsoft.com/office/officeart/2008/layout/CircularPictureCallout"/>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1FDF9-4327-4BAF-B295-3D9E78411FBE}">
      <dsp:nvSpPr>
        <dsp:cNvPr id="0" name=""/>
        <dsp:cNvSpPr/>
      </dsp:nvSpPr>
      <dsp:spPr>
        <a:xfrm>
          <a:off x="0" y="0"/>
          <a:ext cx="2645479" cy="878774"/>
        </a:xfrm>
        <a:prstGeom prst="homePlate">
          <a:avLst/>
        </a:prstGeom>
        <a:solidFill>
          <a:srgbClr val="B3EB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b" anchorCtr="0">
          <a:noAutofit/>
        </a:bodyPr>
        <a:lstStyle/>
        <a:p>
          <a:pPr lvl="0" algn="l" defTabSz="800100">
            <a:lnSpc>
              <a:spcPct val="90000"/>
            </a:lnSpc>
            <a:spcBef>
              <a:spcPct val="0"/>
            </a:spcBef>
            <a:spcAft>
              <a:spcPct val="35000"/>
            </a:spcAft>
          </a:pPr>
          <a:endParaRPr lang="en-AU" sz="1800" kern="1200" dirty="0"/>
        </a:p>
      </dsp:txBody>
      <dsp:txXfrm>
        <a:off x="0" y="0"/>
        <a:ext cx="2425786" cy="878774"/>
      </dsp:txXfrm>
    </dsp:sp>
    <dsp:sp modelId="{E87AE1E7-D59A-4EFD-A0E6-9A9E14DC34E5}">
      <dsp:nvSpPr>
        <dsp:cNvPr id="0" name=""/>
        <dsp:cNvSpPr/>
      </dsp:nvSpPr>
      <dsp:spPr>
        <a:xfrm>
          <a:off x="1756201" y="0"/>
          <a:ext cx="3629769" cy="878774"/>
        </a:xfrm>
        <a:prstGeom prst="chevron">
          <a:avLst/>
        </a:prstGeom>
        <a:solidFill>
          <a:srgbClr val="4FC3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b" anchorCtr="0">
          <a:noAutofit/>
        </a:bodyPr>
        <a:lstStyle/>
        <a:p>
          <a:pPr lvl="0" algn="l" defTabSz="711200">
            <a:lnSpc>
              <a:spcPct val="90000"/>
            </a:lnSpc>
            <a:spcBef>
              <a:spcPct val="0"/>
            </a:spcBef>
            <a:spcAft>
              <a:spcPct val="35000"/>
            </a:spcAft>
          </a:pPr>
          <a:endParaRPr lang="en-AU" sz="1600" kern="1200" dirty="0"/>
        </a:p>
      </dsp:txBody>
      <dsp:txXfrm>
        <a:off x="2195588" y="0"/>
        <a:ext cx="2750995" cy="878774"/>
      </dsp:txXfrm>
    </dsp:sp>
    <dsp:sp modelId="{9BC8A7FC-D566-44F9-995D-F1535F396078}">
      <dsp:nvSpPr>
        <dsp:cNvPr id="0" name=""/>
        <dsp:cNvSpPr/>
      </dsp:nvSpPr>
      <dsp:spPr>
        <a:xfrm>
          <a:off x="4495372" y="0"/>
          <a:ext cx="4452994" cy="878774"/>
        </a:xfrm>
        <a:prstGeom prst="chevron">
          <a:avLst/>
        </a:prstGeom>
        <a:solidFill>
          <a:srgbClr val="4567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b" anchorCtr="0">
          <a:noAutofit/>
        </a:bodyPr>
        <a:lstStyle/>
        <a:p>
          <a:pPr lvl="0" algn="ctr" defTabSz="711200">
            <a:lnSpc>
              <a:spcPct val="90000"/>
            </a:lnSpc>
            <a:spcBef>
              <a:spcPct val="0"/>
            </a:spcBef>
            <a:spcAft>
              <a:spcPct val="35000"/>
            </a:spcAft>
          </a:pPr>
          <a:endParaRPr lang="en-AU" sz="1600" kern="1200" dirty="0"/>
        </a:p>
      </dsp:txBody>
      <dsp:txXfrm>
        <a:off x="4934759" y="0"/>
        <a:ext cx="3574220" cy="878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033A9-6DD4-4CFE-BAAF-A8764816D5E3}">
      <dsp:nvSpPr>
        <dsp:cNvPr id="0" name=""/>
        <dsp:cNvSpPr/>
      </dsp:nvSpPr>
      <dsp:spPr>
        <a:xfrm>
          <a:off x="0" y="280052"/>
          <a:ext cx="826867" cy="82686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F27CFB8-DD39-4348-B118-144091D5454B}">
      <dsp:nvSpPr>
        <dsp:cNvPr id="0" name=""/>
        <dsp:cNvSpPr/>
      </dsp:nvSpPr>
      <dsp:spPr>
        <a:xfrm>
          <a:off x="562270" y="687127"/>
          <a:ext cx="529195" cy="2728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844550">
            <a:lnSpc>
              <a:spcPct val="90000"/>
            </a:lnSpc>
            <a:spcBef>
              <a:spcPct val="0"/>
            </a:spcBef>
            <a:spcAft>
              <a:spcPct val="35000"/>
            </a:spcAft>
          </a:pPr>
          <a:r>
            <a:rPr lang="en-AU" sz="1900" kern="1200" dirty="0"/>
            <a:t> </a:t>
          </a:r>
        </a:p>
      </dsp:txBody>
      <dsp:txXfrm>
        <a:off x="562270" y="687127"/>
        <a:ext cx="529195" cy="272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D526D-1B96-4D7D-9853-C5A298A60C6C}">
      <dsp:nvSpPr>
        <dsp:cNvPr id="0" name=""/>
        <dsp:cNvSpPr/>
      </dsp:nvSpPr>
      <dsp:spPr>
        <a:xfrm>
          <a:off x="633844" y="243103"/>
          <a:ext cx="852794" cy="85279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CE7A9BB-95A1-4DD7-B3BE-207AABC4CB67}">
      <dsp:nvSpPr>
        <dsp:cNvPr id="0" name=""/>
        <dsp:cNvSpPr/>
      </dsp:nvSpPr>
      <dsp:spPr>
        <a:xfrm>
          <a:off x="614711" y="810260"/>
          <a:ext cx="578551" cy="2983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933450">
            <a:lnSpc>
              <a:spcPct val="90000"/>
            </a:lnSpc>
            <a:spcBef>
              <a:spcPct val="0"/>
            </a:spcBef>
            <a:spcAft>
              <a:spcPct val="35000"/>
            </a:spcAft>
          </a:pPr>
          <a:r>
            <a:rPr lang="en-AU" sz="2100" kern="1200" dirty="0"/>
            <a:t> </a:t>
          </a:r>
        </a:p>
      </dsp:txBody>
      <dsp:txXfrm>
        <a:off x="614711" y="810260"/>
        <a:ext cx="578551" cy="29831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8199" cy="498236"/>
          </a:xfrm>
          <a:prstGeom prst="rect">
            <a:avLst/>
          </a:prstGeom>
        </p:spPr>
        <p:txBody>
          <a:bodyPr vert="horz" lIns="91376" tIns="45688" rIns="91376" bIns="45688" rtlCol="0"/>
          <a:lstStyle>
            <a:lvl1pPr algn="l">
              <a:defRPr sz="1200"/>
            </a:lvl1pPr>
          </a:lstStyle>
          <a:p>
            <a:endParaRPr lang="en-AU"/>
          </a:p>
        </p:txBody>
      </p:sp>
      <p:sp>
        <p:nvSpPr>
          <p:cNvPr id="3" name="Date Placeholder 2"/>
          <p:cNvSpPr>
            <a:spLocks noGrp="1"/>
          </p:cNvSpPr>
          <p:nvPr>
            <p:ph type="dt" sz="quarter" idx="1"/>
          </p:nvPr>
        </p:nvSpPr>
        <p:spPr>
          <a:xfrm>
            <a:off x="3852654" y="2"/>
            <a:ext cx="2948199" cy="498236"/>
          </a:xfrm>
          <a:prstGeom prst="rect">
            <a:avLst/>
          </a:prstGeom>
        </p:spPr>
        <p:txBody>
          <a:bodyPr vert="horz" lIns="91376" tIns="45688" rIns="91376" bIns="45688" rtlCol="0"/>
          <a:lstStyle>
            <a:lvl1pPr algn="r">
              <a:defRPr sz="1200"/>
            </a:lvl1pPr>
          </a:lstStyle>
          <a:p>
            <a:fld id="{C822ACD1-2007-4A48-86FE-FCDF5768939B}" type="datetimeFigureOut">
              <a:rPr lang="en-AU" smtClean="0"/>
              <a:t>8/04/2018</a:t>
            </a:fld>
            <a:endParaRPr lang="en-AU"/>
          </a:p>
        </p:txBody>
      </p:sp>
      <p:sp>
        <p:nvSpPr>
          <p:cNvPr id="4" name="Footer Placeholder 3"/>
          <p:cNvSpPr>
            <a:spLocks noGrp="1"/>
          </p:cNvSpPr>
          <p:nvPr>
            <p:ph type="ftr" sz="quarter" idx="2"/>
          </p:nvPr>
        </p:nvSpPr>
        <p:spPr>
          <a:xfrm>
            <a:off x="2" y="9436339"/>
            <a:ext cx="2948199" cy="498236"/>
          </a:xfrm>
          <a:prstGeom prst="rect">
            <a:avLst/>
          </a:prstGeom>
        </p:spPr>
        <p:txBody>
          <a:bodyPr vert="horz" lIns="91376" tIns="45688" rIns="91376" bIns="45688" rtlCol="0" anchor="b"/>
          <a:lstStyle>
            <a:lvl1pPr algn="l">
              <a:defRPr sz="1200"/>
            </a:lvl1pPr>
          </a:lstStyle>
          <a:p>
            <a:endParaRPr lang="en-AU"/>
          </a:p>
        </p:txBody>
      </p:sp>
      <p:sp>
        <p:nvSpPr>
          <p:cNvPr id="5" name="Slide Number Placeholder 4"/>
          <p:cNvSpPr>
            <a:spLocks noGrp="1"/>
          </p:cNvSpPr>
          <p:nvPr>
            <p:ph type="sldNum" sz="quarter" idx="3"/>
          </p:nvPr>
        </p:nvSpPr>
        <p:spPr>
          <a:xfrm>
            <a:off x="3852654" y="9436339"/>
            <a:ext cx="2948199" cy="498236"/>
          </a:xfrm>
          <a:prstGeom prst="rect">
            <a:avLst/>
          </a:prstGeom>
        </p:spPr>
        <p:txBody>
          <a:bodyPr vert="horz" lIns="91376" tIns="45688" rIns="91376" bIns="45688" rtlCol="0" anchor="b"/>
          <a:lstStyle>
            <a:lvl1pPr algn="r">
              <a:defRPr sz="1200"/>
            </a:lvl1pPr>
          </a:lstStyle>
          <a:p>
            <a:fld id="{EBD8D1D8-CB38-46BF-BC6A-664E8B4AC0B3}" type="slidenum">
              <a:rPr lang="en-AU" smtClean="0"/>
              <a:t>‹#›</a:t>
            </a:fld>
            <a:endParaRPr lang="en-AU"/>
          </a:p>
        </p:txBody>
      </p:sp>
    </p:spTree>
    <p:extLst>
      <p:ext uri="{BB962C8B-B14F-4D97-AF65-F5344CB8AC3E}">
        <p14:creationId xmlns:p14="http://schemas.microsoft.com/office/powerpoint/2010/main" val="2966365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7723" cy="498455"/>
          </a:xfrm>
          <a:prstGeom prst="rect">
            <a:avLst/>
          </a:prstGeom>
        </p:spPr>
        <p:txBody>
          <a:bodyPr vert="horz" lIns="92308" tIns="46154" rIns="92308" bIns="46154" rtlCol="0"/>
          <a:lstStyle>
            <a:lvl1pPr algn="l">
              <a:defRPr sz="1200"/>
            </a:lvl1pPr>
          </a:lstStyle>
          <a:p>
            <a:endParaRPr lang="en-AU"/>
          </a:p>
        </p:txBody>
      </p:sp>
      <p:sp>
        <p:nvSpPr>
          <p:cNvPr id="3" name="Date Placeholder 2"/>
          <p:cNvSpPr>
            <a:spLocks noGrp="1"/>
          </p:cNvSpPr>
          <p:nvPr>
            <p:ph type="dt" idx="1"/>
          </p:nvPr>
        </p:nvSpPr>
        <p:spPr>
          <a:xfrm>
            <a:off x="3853144" y="2"/>
            <a:ext cx="2947723" cy="498455"/>
          </a:xfrm>
          <a:prstGeom prst="rect">
            <a:avLst/>
          </a:prstGeom>
        </p:spPr>
        <p:txBody>
          <a:bodyPr vert="horz" lIns="92308" tIns="46154" rIns="92308" bIns="46154" rtlCol="0"/>
          <a:lstStyle>
            <a:lvl1pPr algn="r">
              <a:defRPr sz="1200"/>
            </a:lvl1pPr>
          </a:lstStyle>
          <a:p>
            <a:fld id="{22226276-F2AC-43A6-B53C-8915365DDFA6}" type="datetimeFigureOut">
              <a:rPr lang="en-AU" smtClean="0"/>
              <a:t>8/04/2018</a:t>
            </a:fld>
            <a:endParaRPr lang="en-AU"/>
          </a:p>
        </p:txBody>
      </p:sp>
      <p:sp>
        <p:nvSpPr>
          <p:cNvPr id="4" name="Slide Image Placeholder 3"/>
          <p:cNvSpPr>
            <a:spLocks noGrp="1" noRot="1" noChangeAspect="1"/>
          </p:cNvSpPr>
          <p:nvPr>
            <p:ph type="sldImg" idx="2"/>
          </p:nvPr>
        </p:nvSpPr>
        <p:spPr>
          <a:xfrm>
            <a:off x="420688" y="1243013"/>
            <a:ext cx="5961062" cy="3352800"/>
          </a:xfrm>
          <a:prstGeom prst="rect">
            <a:avLst/>
          </a:prstGeom>
          <a:noFill/>
          <a:ln w="12700">
            <a:solidFill>
              <a:prstClr val="black"/>
            </a:solidFill>
          </a:ln>
        </p:spPr>
        <p:txBody>
          <a:bodyPr vert="horz" lIns="92308" tIns="46154" rIns="92308" bIns="46154" rtlCol="0" anchor="ctr"/>
          <a:lstStyle/>
          <a:p>
            <a:endParaRPr lang="en-AU"/>
          </a:p>
        </p:txBody>
      </p:sp>
      <p:sp>
        <p:nvSpPr>
          <p:cNvPr id="5" name="Notes Placeholder 4"/>
          <p:cNvSpPr>
            <a:spLocks noGrp="1"/>
          </p:cNvSpPr>
          <p:nvPr>
            <p:ph type="body" sz="quarter" idx="3"/>
          </p:nvPr>
        </p:nvSpPr>
        <p:spPr>
          <a:xfrm>
            <a:off x="680245" y="4781016"/>
            <a:ext cx="5441950" cy="3911739"/>
          </a:xfrm>
          <a:prstGeom prst="rect">
            <a:avLst/>
          </a:prstGeom>
        </p:spPr>
        <p:txBody>
          <a:bodyPr vert="horz" lIns="92308" tIns="46154" rIns="92308" bIns="461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4" y="9436125"/>
            <a:ext cx="2947723" cy="498452"/>
          </a:xfrm>
          <a:prstGeom prst="rect">
            <a:avLst/>
          </a:prstGeom>
        </p:spPr>
        <p:txBody>
          <a:bodyPr vert="horz" lIns="92308" tIns="46154" rIns="92308" bIns="46154" rtlCol="0" anchor="b"/>
          <a:lstStyle>
            <a:lvl1pPr algn="l">
              <a:defRPr sz="1200"/>
            </a:lvl1pPr>
          </a:lstStyle>
          <a:p>
            <a:endParaRPr lang="en-AU"/>
          </a:p>
        </p:txBody>
      </p:sp>
      <p:sp>
        <p:nvSpPr>
          <p:cNvPr id="7" name="Slide Number Placeholder 6"/>
          <p:cNvSpPr>
            <a:spLocks noGrp="1"/>
          </p:cNvSpPr>
          <p:nvPr>
            <p:ph type="sldNum" sz="quarter" idx="5"/>
          </p:nvPr>
        </p:nvSpPr>
        <p:spPr>
          <a:xfrm>
            <a:off x="3853144" y="9436125"/>
            <a:ext cx="2947723" cy="498452"/>
          </a:xfrm>
          <a:prstGeom prst="rect">
            <a:avLst/>
          </a:prstGeom>
        </p:spPr>
        <p:txBody>
          <a:bodyPr vert="horz" lIns="92308" tIns="46154" rIns="92308" bIns="46154" rtlCol="0" anchor="b"/>
          <a:lstStyle>
            <a:lvl1pPr algn="r">
              <a:defRPr sz="1200"/>
            </a:lvl1pPr>
          </a:lstStyle>
          <a:p>
            <a:fld id="{56801AC7-977D-4CF6-AA4F-CDD906D44A58}" type="slidenum">
              <a:rPr lang="en-AU" smtClean="0"/>
              <a:t>‹#›</a:t>
            </a:fld>
            <a:endParaRPr lang="en-AU"/>
          </a:p>
        </p:txBody>
      </p:sp>
    </p:spTree>
    <p:extLst>
      <p:ext uri="{BB962C8B-B14F-4D97-AF65-F5344CB8AC3E}">
        <p14:creationId xmlns:p14="http://schemas.microsoft.com/office/powerpoint/2010/main" val="264896136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6801AC7-977D-4CF6-AA4F-CDD906D44A58}" type="slidenum">
              <a:rPr lang="en-AU" smtClean="0"/>
              <a:t>1</a:t>
            </a:fld>
            <a:endParaRPr lang="en-AU"/>
          </a:p>
        </p:txBody>
      </p:sp>
    </p:spTree>
    <p:extLst>
      <p:ext uri="{BB962C8B-B14F-4D97-AF65-F5344CB8AC3E}">
        <p14:creationId xmlns:p14="http://schemas.microsoft.com/office/powerpoint/2010/main" val="305377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10</a:t>
            </a:fld>
            <a:endParaRPr lang="en-AU"/>
          </a:p>
        </p:txBody>
      </p:sp>
    </p:spTree>
    <p:extLst>
      <p:ext uri="{BB962C8B-B14F-4D97-AF65-F5344CB8AC3E}">
        <p14:creationId xmlns:p14="http://schemas.microsoft.com/office/powerpoint/2010/main" val="69676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11</a:t>
            </a:fld>
            <a:endParaRPr lang="en-AU"/>
          </a:p>
        </p:txBody>
      </p:sp>
    </p:spTree>
    <p:extLst>
      <p:ext uri="{BB962C8B-B14F-4D97-AF65-F5344CB8AC3E}">
        <p14:creationId xmlns:p14="http://schemas.microsoft.com/office/powerpoint/2010/main" val="165352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6801AC7-977D-4CF6-AA4F-CDD906D44A58}" type="slidenum">
              <a:rPr lang="en-AU" smtClean="0"/>
              <a:t>12</a:t>
            </a:fld>
            <a:endParaRPr lang="en-AU"/>
          </a:p>
        </p:txBody>
      </p:sp>
    </p:spTree>
    <p:extLst>
      <p:ext uri="{BB962C8B-B14F-4D97-AF65-F5344CB8AC3E}">
        <p14:creationId xmlns:p14="http://schemas.microsoft.com/office/powerpoint/2010/main" val="360872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13</a:t>
            </a:fld>
            <a:endParaRPr lang="en-AU"/>
          </a:p>
        </p:txBody>
      </p:sp>
    </p:spTree>
    <p:extLst>
      <p:ext uri="{BB962C8B-B14F-4D97-AF65-F5344CB8AC3E}">
        <p14:creationId xmlns:p14="http://schemas.microsoft.com/office/powerpoint/2010/main" val="3655424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16</a:t>
            </a:fld>
            <a:endParaRPr lang="en-AU"/>
          </a:p>
        </p:txBody>
      </p:sp>
    </p:spTree>
    <p:extLst>
      <p:ext uri="{BB962C8B-B14F-4D97-AF65-F5344CB8AC3E}">
        <p14:creationId xmlns:p14="http://schemas.microsoft.com/office/powerpoint/2010/main" val="89105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17</a:t>
            </a:fld>
            <a:endParaRPr lang="en-AU"/>
          </a:p>
        </p:txBody>
      </p:sp>
    </p:spTree>
    <p:extLst>
      <p:ext uri="{BB962C8B-B14F-4D97-AF65-F5344CB8AC3E}">
        <p14:creationId xmlns:p14="http://schemas.microsoft.com/office/powerpoint/2010/main" val="3053918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18</a:t>
            </a:fld>
            <a:endParaRPr lang="en-AU"/>
          </a:p>
        </p:txBody>
      </p:sp>
    </p:spTree>
    <p:extLst>
      <p:ext uri="{BB962C8B-B14F-4D97-AF65-F5344CB8AC3E}">
        <p14:creationId xmlns:p14="http://schemas.microsoft.com/office/powerpoint/2010/main" val="315811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6801AC7-977D-4CF6-AA4F-CDD906D44A58}" type="slidenum">
              <a:rPr lang="en-AU" smtClean="0"/>
              <a:t>19</a:t>
            </a:fld>
            <a:endParaRPr lang="en-AU"/>
          </a:p>
        </p:txBody>
      </p:sp>
    </p:spTree>
    <p:extLst>
      <p:ext uri="{BB962C8B-B14F-4D97-AF65-F5344CB8AC3E}">
        <p14:creationId xmlns:p14="http://schemas.microsoft.com/office/powerpoint/2010/main" val="2991779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20</a:t>
            </a:fld>
            <a:endParaRPr lang="en-AU"/>
          </a:p>
        </p:txBody>
      </p:sp>
    </p:spTree>
    <p:extLst>
      <p:ext uri="{BB962C8B-B14F-4D97-AF65-F5344CB8AC3E}">
        <p14:creationId xmlns:p14="http://schemas.microsoft.com/office/powerpoint/2010/main" val="156448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2</a:t>
            </a:fld>
            <a:endParaRPr lang="en-AU"/>
          </a:p>
        </p:txBody>
      </p:sp>
    </p:spTree>
    <p:extLst>
      <p:ext uri="{BB962C8B-B14F-4D97-AF65-F5344CB8AC3E}">
        <p14:creationId xmlns:p14="http://schemas.microsoft.com/office/powerpoint/2010/main" val="69115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3</a:t>
            </a:fld>
            <a:endParaRPr lang="en-AU"/>
          </a:p>
        </p:txBody>
      </p:sp>
    </p:spTree>
    <p:extLst>
      <p:ext uri="{BB962C8B-B14F-4D97-AF65-F5344CB8AC3E}">
        <p14:creationId xmlns:p14="http://schemas.microsoft.com/office/powerpoint/2010/main" val="73177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4</a:t>
            </a:fld>
            <a:endParaRPr lang="en-AU"/>
          </a:p>
        </p:txBody>
      </p:sp>
    </p:spTree>
    <p:extLst>
      <p:ext uri="{BB962C8B-B14F-4D97-AF65-F5344CB8AC3E}">
        <p14:creationId xmlns:p14="http://schemas.microsoft.com/office/powerpoint/2010/main" val="183299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5</a:t>
            </a:fld>
            <a:endParaRPr lang="en-AU"/>
          </a:p>
        </p:txBody>
      </p:sp>
    </p:spTree>
    <p:extLst>
      <p:ext uri="{BB962C8B-B14F-4D97-AF65-F5344CB8AC3E}">
        <p14:creationId xmlns:p14="http://schemas.microsoft.com/office/powerpoint/2010/main" val="252006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6</a:t>
            </a:fld>
            <a:endParaRPr lang="en-AU"/>
          </a:p>
        </p:txBody>
      </p:sp>
    </p:spTree>
    <p:extLst>
      <p:ext uri="{BB962C8B-B14F-4D97-AF65-F5344CB8AC3E}">
        <p14:creationId xmlns:p14="http://schemas.microsoft.com/office/powerpoint/2010/main" val="396445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7</a:t>
            </a:fld>
            <a:endParaRPr lang="en-AU"/>
          </a:p>
        </p:txBody>
      </p:sp>
    </p:spTree>
    <p:extLst>
      <p:ext uri="{BB962C8B-B14F-4D97-AF65-F5344CB8AC3E}">
        <p14:creationId xmlns:p14="http://schemas.microsoft.com/office/powerpoint/2010/main" val="393755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8</a:t>
            </a:fld>
            <a:endParaRPr lang="en-AU"/>
          </a:p>
        </p:txBody>
      </p:sp>
    </p:spTree>
    <p:extLst>
      <p:ext uri="{BB962C8B-B14F-4D97-AF65-F5344CB8AC3E}">
        <p14:creationId xmlns:p14="http://schemas.microsoft.com/office/powerpoint/2010/main" val="94830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801AC7-977D-4CF6-AA4F-CDD906D44A58}" type="slidenum">
              <a:rPr lang="en-AU" smtClean="0"/>
              <a:t>9</a:t>
            </a:fld>
            <a:endParaRPr lang="en-AU"/>
          </a:p>
        </p:txBody>
      </p:sp>
    </p:spTree>
    <p:extLst>
      <p:ext uri="{BB962C8B-B14F-4D97-AF65-F5344CB8AC3E}">
        <p14:creationId xmlns:p14="http://schemas.microsoft.com/office/powerpoint/2010/main" val="187299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D2A158-7183-4984-9789-75943E640A7A}" type="datetime1">
              <a:rPr lang="en-AU" smtClean="0"/>
              <a:t>8/04/2018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9057BC9-F31E-49D2-870D-F4BDC1D3C39F}" type="slidenum">
              <a:rPr lang="en-AU" smtClean="0"/>
              <a:t>‹#›</a:t>
            </a:fld>
            <a:endParaRPr lang="en-AU"/>
          </a:p>
        </p:txBody>
      </p:sp>
    </p:spTree>
    <p:extLst>
      <p:ext uri="{BB962C8B-B14F-4D97-AF65-F5344CB8AC3E}">
        <p14:creationId xmlns:p14="http://schemas.microsoft.com/office/powerpoint/2010/main" val="98861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A701E-725F-4958-BDB4-9181BCE4669D}" type="datetime1">
              <a:rPr lang="en-AU" smtClean="0"/>
              <a:t>8/04/2018</a:t>
            </a:fld>
            <a:endParaRPr lang="en-AU"/>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a:xfrm>
            <a:off x="8248650" y="4800599"/>
            <a:ext cx="790576" cy="342901"/>
          </a:xfrm>
        </p:spPr>
        <p:txBody>
          <a:bodyPr lIns="0" tIns="0" rIns="0" bIns="0" anchor="t"/>
          <a:lstStyle>
            <a:lvl1pPr>
              <a:defRPr sz="800">
                <a:solidFill>
                  <a:schemeClr val="tx1">
                    <a:lumMod val="50000"/>
                    <a:lumOff val="50000"/>
                  </a:schemeClr>
                </a:solidFill>
              </a:defRPr>
            </a:lvl1pPr>
          </a:lstStyle>
          <a:p>
            <a:r>
              <a:rPr lang="en-AU" dirty="0"/>
              <a:t> </a:t>
            </a:r>
            <a:r>
              <a:rPr lang="en-AU" dirty="0" err="1"/>
              <a:t>OncoSil</a:t>
            </a:r>
            <a:r>
              <a:rPr lang="en-AU" dirty="0"/>
              <a:t> Medical </a:t>
            </a:r>
            <a:fld id="{39057BC9-F31E-49D2-870D-F4BDC1D3C39F}" type="slidenum">
              <a:rPr lang="en-AU" sz="900" smtClean="0"/>
              <a:pPr/>
              <a:t>‹#›</a:t>
            </a:fld>
            <a:endParaRPr lang="en-AU" sz="900" dirty="0"/>
          </a:p>
        </p:txBody>
      </p:sp>
    </p:spTree>
    <p:extLst>
      <p:ext uri="{BB962C8B-B14F-4D97-AF65-F5344CB8AC3E}">
        <p14:creationId xmlns:p14="http://schemas.microsoft.com/office/powerpoint/2010/main" val="361047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A8FB-4005-43B4-BD6F-C5D0174F2763}" type="datetime1">
              <a:rPr lang="en-AU" smtClean="0"/>
              <a:t>8/04/2018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9057BC9-F31E-49D2-870D-F4BDC1D3C39F}" type="slidenum">
              <a:rPr lang="en-AU" smtClean="0"/>
              <a:t>‹#›</a:t>
            </a:fld>
            <a:endParaRPr lang="en-AU"/>
          </a:p>
        </p:txBody>
      </p:sp>
      <p:grpSp>
        <p:nvGrpSpPr>
          <p:cNvPr id="7" name="Group 6"/>
          <p:cNvGrpSpPr/>
          <p:nvPr userDrawn="1"/>
        </p:nvGrpSpPr>
        <p:grpSpPr>
          <a:xfrm>
            <a:off x="-48126" y="-30998"/>
            <a:ext cx="9210812" cy="5212597"/>
            <a:chOff x="-48126" y="-30998"/>
            <a:chExt cx="9210812" cy="5212597"/>
          </a:xfrm>
        </p:grpSpPr>
        <p:pic>
          <p:nvPicPr>
            <p:cNvPr id="5" name="Picture 4"/>
            <p:cNvPicPr>
              <a:picLocks noChangeAspect="1"/>
            </p:cNvPicPr>
            <p:nvPr userDrawn="1"/>
          </p:nvPicPr>
          <p:blipFill rotWithShape="1">
            <a:blip r:embed="rId2"/>
            <a:srcRect l="14706" t="14019" b="8233"/>
            <a:stretch/>
          </p:blipFill>
          <p:spPr>
            <a:xfrm>
              <a:off x="-48126" y="-30998"/>
              <a:ext cx="9210812" cy="5212597"/>
            </a:xfrm>
            <a:prstGeom prst="rect">
              <a:avLst/>
            </a:prstGeom>
          </p:spPr>
        </p:pic>
        <p:sp>
          <p:nvSpPr>
            <p:cNvPr id="6" name="Rectangle 5"/>
            <p:cNvSpPr/>
            <p:nvPr userDrawn="1"/>
          </p:nvSpPr>
          <p:spPr>
            <a:xfrm>
              <a:off x="0" y="0"/>
              <a:ext cx="9144000" cy="5143499"/>
            </a:xfrm>
            <a:prstGeom prst="rect">
              <a:avLst/>
            </a:prstGeom>
            <a:gradFill flip="none" rotWithShape="1">
              <a:gsLst>
                <a:gs pos="0">
                  <a:schemeClr val="bg1">
                    <a:alpha val="95000"/>
                  </a:schemeClr>
                </a:gs>
                <a:gs pos="100000">
                  <a:schemeClr val="bg1">
                    <a:alpha val="3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78503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0EC728D-2DC5-412E-B7D4-0574FB1B10EA}" type="datetime1">
              <a:rPr lang="en-AU" smtClean="0"/>
              <a:t>8/04/2018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7BC9-F31E-49D2-870D-F4BDC1D3C39F}" type="slidenum">
              <a:rPr lang="en-AU" smtClean="0"/>
              <a:t>‹#›</a:t>
            </a:fld>
            <a:endParaRPr lang="en-AU"/>
          </a:p>
        </p:txBody>
      </p:sp>
    </p:spTree>
    <p:extLst>
      <p:ext uri="{BB962C8B-B14F-4D97-AF65-F5344CB8AC3E}">
        <p14:creationId xmlns:p14="http://schemas.microsoft.com/office/powerpoint/2010/main" val="1917809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605CE6-1C31-463D-938D-A0397E426567}" type="datetime1">
              <a:rPr lang="en-AU" smtClean="0"/>
              <a:t>8/04/2018</a:t>
            </a:fld>
            <a:endParaRPr lang="en-AU"/>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9057BC9-F31E-49D2-870D-F4BDC1D3C39F}" type="slidenum">
              <a:rPr lang="en-AU" smtClean="0"/>
              <a:t>‹#›</a:t>
            </a:fld>
            <a:endParaRPr lang="en-AU"/>
          </a:p>
        </p:txBody>
      </p:sp>
    </p:spTree>
    <p:extLst>
      <p:ext uri="{BB962C8B-B14F-4D97-AF65-F5344CB8AC3E}">
        <p14:creationId xmlns:p14="http://schemas.microsoft.com/office/powerpoint/2010/main" val="34743955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2" r:id="rId3"/>
    <p:sldLayoutId id="2147483671" r:id="rId4"/>
  </p:sldLayoutIdLst>
  <p:hf hdr="0" ftr="0" dt="0"/>
  <p:txStyles>
    <p:titleStyle>
      <a:lvl1pPr algn="l" defTabSz="685800" rtl="0" eaLnBrk="1" latinLnBrk="0" hangingPunct="1">
        <a:lnSpc>
          <a:spcPct val="90000"/>
        </a:lnSpc>
        <a:spcBef>
          <a:spcPct val="0"/>
        </a:spcBef>
        <a:buNone/>
        <a:defRPr sz="3300" kern="1200">
          <a:solidFill>
            <a:schemeClr val="tx1">
              <a:lumMod val="75000"/>
              <a:lumOff val="2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png"/><Relationship Id="rId21" Type="http://schemas.openxmlformats.org/officeDocument/2006/relationships/image" Target="../media/image29.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jpe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8.png"/><Relationship Id="rId6" Type="http://schemas.openxmlformats.org/officeDocument/2006/relationships/image" Target="../media/image39.jpeg"/><Relationship Id="rId7"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16.xml.rels><?xml version="1.0" encoding="UTF-8" standalone="yes"?>
<Relationships xmlns="http://schemas.openxmlformats.org/package/2006/relationships"><Relationship Id="rId11" Type="http://schemas.openxmlformats.org/officeDocument/2006/relationships/diagramLayout" Target="../diagrams/layout3.xml"/><Relationship Id="rId12" Type="http://schemas.openxmlformats.org/officeDocument/2006/relationships/diagramQuickStyle" Target="../diagrams/quickStyle3.xml"/><Relationship Id="rId13" Type="http://schemas.openxmlformats.org/officeDocument/2006/relationships/diagramColors" Target="../diagrams/colors3.xml"/><Relationship Id="rId14"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0"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7" Type="http://schemas.openxmlformats.org/officeDocument/2006/relationships/image" Target="../media/image41.jpeg"/><Relationship Id="rId8"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oncosil.com.au/" TargetMode="External"/><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820" t="928" r="820" b="1260"/>
          <a:stretch/>
        </p:blipFill>
        <p:spPr>
          <a:xfrm>
            <a:off x="0" y="-9534"/>
            <a:ext cx="9144000" cy="5153033"/>
          </a:xfrm>
          <a:prstGeom prst="rect">
            <a:avLst/>
          </a:prstGeom>
        </p:spPr>
      </p:pic>
      <p:sp>
        <p:nvSpPr>
          <p:cNvPr id="9" name="TextBox 8"/>
          <p:cNvSpPr txBox="1"/>
          <p:nvPr/>
        </p:nvSpPr>
        <p:spPr>
          <a:xfrm>
            <a:off x="1541973" y="2112264"/>
            <a:ext cx="553368" cy="143886"/>
          </a:xfrm>
          <a:prstGeom prst="rect">
            <a:avLst/>
          </a:prstGeom>
          <a:noFill/>
        </p:spPr>
        <p:txBody>
          <a:bodyPr wrap="square" lIns="0" tIns="0" rIns="0" bIns="0" rtlCol="0">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FC3F4"/>
                </a:solidFill>
                <a:effectLst/>
                <a:uLnTx/>
                <a:uFillTx/>
              </a:rPr>
              <a:t>ASX.OSL</a:t>
            </a:r>
          </a:p>
        </p:txBody>
      </p:sp>
      <p:sp>
        <p:nvSpPr>
          <p:cNvPr id="53" name="Oval 52"/>
          <p:cNvSpPr/>
          <p:nvPr/>
        </p:nvSpPr>
        <p:spPr>
          <a:xfrm>
            <a:off x="2560065" y="748612"/>
            <a:ext cx="3480483" cy="3480483"/>
          </a:xfrm>
          <a:prstGeom prst="ellipse">
            <a:avLst/>
          </a:prstGeom>
          <a:solidFill>
            <a:srgbClr val="40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2" name="Rectangle 1"/>
          <p:cNvSpPr/>
          <p:nvPr/>
        </p:nvSpPr>
        <p:spPr>
          <a:xfrm>
            <a:off x="2659513" y="2644342"/>
            <a:ext cx="3281585" cy="575542"/>
          </a:xfrm>
          <a:prstGeom prst="rect">
            <a:avLst/>
          </a:prstGeom>
        </p:spPr>
        <p:txBody>
          <a:bodyPr wrap="square" lIns="0" tIns="0" rIns="0" bIns="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2200" u="none" strike="noStrike" kern="0" cap="none" spc="0" normalizeH="0" baseline="0" noProof="0" dirty="0">
                <a:ln>
                  <a:noFill/>
                </a:ln>
                <a:solidFill>
                  <a:schemeClr val="bg1"/>
                </a:solidFill>
                <a:effectLst/>
                <a:uLnTx/>
                <a:uFillTx/>
              </a:rPr>
              <a:t>Advancing Pancreatic Cancer Treatment</a:t>
            </a:r>
          </a:p>
        </p:txBody>
      </p:sp>
      <p:sp>
        <p:nvSpPr>
          <p:cNvPr id="6" name="Slide Number Placeholder 5">
            <a:extLst>
              <a:ext uri="{FF2B5EF4-FFF2-40B4-BE49-F238E27FC236}">
                <a16:creationId xmlns:a16="http://schemas.microsoft.com/office/drawing/2014/main" xmlns="" id="{0EE0136C-61DC-4DDD-A725-667931C42871}"/>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1</a:t>
            </a:fld>
            <a:endParaRPr lang="en-AU" sz="900" dirty="0"/>
          </a:p>
        </p:txBody>
      </p:sp>
      <p:pic>
        <p:nvPicPr>
          <p:cNvPr id="7" name="Picture 6">
            <a:extLst>
              <a:ext uri="{FF2B5EF4-FFF2-40B4-BE49-F238E27FC236}">
                <a16:creationId xmlns:a16="http://schemas.microsoft.com/office/drawing/2014/main" xmlns="" id="{6AF53E05-D53F-40F3-9049-7736C4DD71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4600" y="165100"/>
            <a:ext cx="1884517" cy="1903335"/>
          </a:xfrm>
          <a:prstGeom prst="rect">
            <a:avLst/>
          </a:prstGeom>
        </p:spPr>
      </p:pic>
      <p:sp>
        <p:nvSpPr>
          <p:cNvPr id="4" name="Rectangle 3">
            <a:extLst>
              <a:ext uri="{FF2B5EF4-FFF2-40B4-BE49-F238E27FC236}">
                <a16:creationId xmlns:a16="http://schemas.microsoft.com/office/drawing/2014/main" xmlns="" id="{A2A707DD-0112-4C14-865D-417EC79822CC}"/>
              </a:ext>
            </a:extLst>
          </p:cNvPr>
          <p:cNvSpPr/>
          <p:nvPr/>
        </p:nvSpPr>
        <p:spPr>
          <a:xfrm>
            <a:off x="6417578" y="0"/>
            <a:ext cx="1831072" cy="1023938"/>
          </a:xfrm>
          <a:prstGeom prst="rect">
            <a:avLst/>
          </a:prstGeom>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5" name="Rectangle 4">
            <a:extLst>
              <a:ext uri="{FF2B5EF4-FFF2-40B4-BE49-F238E27FC236}">
                <a16:creationId xmlns:a16="http://schemas.microsoft.com/office/drawing/2014/main" xmlns="" id="{94A27CCC-34E9-4CFA-81AD-FE7629760D39}"/>
              </a:ext>
            </a:extLst>
          </p:cNvPr>
          <p:cNvSpPr/>
          <p:nvPr/>
        </p:nvSpPr>
        <p:spPr>
          <a:xfrm>
            <a:off x="6203091" y="165100"/>
            <a:ext cx="1951008" cy="1042915"/>
          </a:xfrm>
          <a:prstGeom prst="rect">
            <a:avLst/>
          </a:prstGeom>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13" name="Rectangle 12"/>
          <p:cNvSpPr/>
          <p:nvPr/>
        </p:nvSpPr>
        <p:spPr>
          <a:xfrm>
            <a:off x="2669897" y="1575964"/>
            <a:ext cx="3281585" cy="705834"/>
          </a:xfrm>
          <a:prstGeom prst="rect">
            <a:avLst/>
          </a:prstGeom>
        </p:spPr>
        <p:txBody>
          <a:bodyPr wrap="square" lIns="0" tIns="0" rIns="0" bIns="0">
            <a:spAutoFit/>
          </a:bodyPr>
          <a:lstStyle/>
          <a:p>
            <a:pPr marL="0" marR="0" lvl="0" indent="0" algn="ctr" defTabSz="914400" eaLnBrk="1" fontAlgn="auto" latinLnBrk="0" hangingPunct="1">
              <a:lnSpc>
                <a:spcPct val="85000"/>
              </a:lnSpc>
              <a:spcBef>
                <a:spcPts val="0"/>
              </a:spcBef>
              <a:spcAft>
                <a:spcPts val="200"/>
              </a:spcAft>
              <a:buClrTx/>
              <a:buSzTx/>
              <a:buFontTx/>
              <a:buNone/>
              <a:tabLst/>
              <a:defRPr/>
            </a:pPr>
            <a:r>
              <a:rPr lang="en-US" sz="2600" b="1" kern="0" dirty="0">
                <a:solidFill>
                  <a:schemeClr val="bg1"/>
                </a:solidFill>
              </a:rPr>
              <a:t>Company Update </a:t>
            </a:r>
          </a:p>
          <a:p>
            <a:pPr marL="0" marR="0" lvl="0" indent="0" algn="ctr" defTabSz="914400" eaLnBrk="1" fontAlgn="auto" latinLnBrk="0" hangingPunct="1">
              <a:lnSpc>
                <a:spcPct val="85000"/>
              </a:lnSpc>
              <a:spcBef>
                <a:spcPts val="0"/>
              </a:spcBef>
              <a:spcAft>
                <a:spcPts val="200"/>
              </a:spcAft>
              <a:buClrTx/>
              <a:buSzTx/>
              <a:buFontTx/>
              <a:buNone/>
              <a:tabLst/>
              <a:defRPr/>
            </a:pPr>
            <a:r>
              <a:rPr lang="en-US" sz="2600" kern="0" dirty="0" smtClean="0">
                <a:solidFill>
                  <a:schemeClr val="bg1"/>
                </a:solidFill>
              </a:rPr>
              <a:t>April </a:t>
            </a:r>
            <a:r>
              <a:rPr lang="en-US" sz="2600" kern="0" dirty="0">
                <a:solidFill>
                  <a:schemeClr val="bg1"/>
                </a:solidFill>
              </a:rPr>
              <a:t>2018</a:t>
            </a:r>
            <a:endParaRPr kumimoji="0" lang="en-US" sz="260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1341470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A694581-354B-4AD0-AB79-CA3CCED74E4B}"/>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10</a:t>
            </a:fld>
            <a:endParaRPr lang="en-AU" sz="900" dirty="0"/>
          </a:p>
        </p:txBody>
      </p:sp>
      <p:sp>
        <p:nvSpPr>
          <p:cNvPr id="3" name="Rectangle 2">
            <a:extLst>
              <a:ext uri="{FF2B5EF4-FFF2-40B4-BE49-F238E27FC236}">
                <a16:creationId xmlns:a16="http://schemas.microsoft.com/office/drawing/2014/main" xmlns="" id="{D314357C-C9DD-4433-BF7B-62DA73F32D6C}"/>
              </a:ext>
            </a:extLst>
          </p:cNvPr>
          <p:cNvSpPr/>
          <p:nvPr/>
        </p:nvSpPr>
        <p:spPr>
          <a:xfrm>
            <a:off x="6576969" y="125835"/>
            <a:ext cx="1919331" cy="699168"/>
          </a:xfrm>
          <a:prstGeom prst="rect">
            <a:avLst/>
          </a:prstGeom>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graphicFrame>
        <p:nvGraphicFramePr>
          <p:cNvPr id="15" name="Table 14">
            <a:extLst>
              <a:ext uri="{FF2B5EF4-FFF2-40B4-BE49-F238E27FC236}">
                <a16:creationId xmlns:a16="http://schemas.microsoft.com/office/drawing/2014/main" xmlns="" id="{C482847F-8382-49F1-A185-66035FAB629E}"/>
              </a:ext>
            </a:extLst>
          </p:cNvPr>
          <p:cNvGraphicFramePr>
            <a:graphicFrameLocks noGrp="1"/>
          </p:cNvGraphicFramePr>
          <p:nvPr>
            <p:extLst>
              <p:ext uri="{D42A27DB-BD31-4B8C-83A1-F6EECF244321}">
                <p14:modId xmlns:p14="http://schemas.microsoft.com/office/powerpoint/2010/main" val="1830378329"/>
              </p:ext>
            </p:extLst>
          </p:nvPr>
        </p:nvGraphicFramePr>
        <p:xfrm>
          <a:off x="445214" y="1102467"/>
          <a:ext cx="7826105" cy="3932378"/>
        </p:xfrm>
        <a:graphic>
          <a:graphicData uri="http://schemas.openxmlformats.org/drawingml/2006/table">
            <a:tbl>
              <a:tblPr firstRow="1" bandRow="1">
                <a:tableStyleId>{5C22544A-7EE6-4342-B048-85BDC9FD1C3A}</a:tableStyleId>
              </a:tblPr>
              <a:tblGrid>
                <a:gridCol w="1523526">
                  <a:extLst>
                    <a:ext uri="{9D8B030D-6E8A-4147-A177-3AD203B41FA5}">
                      <a16:colId xmlns:a16="http://schemas.microsoft.com/office/drawing/2014/main" xmlns="" val="4276272419"/>
                    </a:ext>
                  </a:extLst>
                </a:gridCol>
                <a:gridCol w="2294389">
                  <a:extLst>
                    <a:ext uri="{9D8B030D-6E8A-4147-A177-3AD203B41FA5}">
                      <a16:colId xmlns:a16="http://schemas.microsoft.com/office/drawing/2014/main" xmlns="" val="2603856701"/>
                    </a:ext>
                  </a:extLst>
                </a:gridCol>
                <a:gridCol w="4008190">
                  <a:extLst>
                    <a:ext uri="{9D8B030D-6E8A-4147-A177-3AD203B41FA5}">
                      <a16:colId xmlns:a16="http://schemas.microsoft.com/office/drawing/2014/main" xmlns="" val="2633341372"/>
                    </a:ext>
                  </a:extLst>
                </a:gridCol>
              </a:tblGrid>
              <a:tr h="398682">
                <a:tc>
                  <a:txBody>
                    <a:bodyPr/>
                    <a:lstStyle/>
                    <a:p>
                      <a:pPr algn="ctr"/>
                      <a:r>
                        <a:rPr lang="en-AU" sz="1200" dirty="0"/>
                        <a:t>Region</a:t>
                      </a:r>
                    </a:p>
                  </a:txBody>
                  <a:tcPr anchor="ctr">
                    <a:solidFill>
                      <a:srgbClr val="4567B5"/>
                    </a:solidFill>
                  </a:tcPr>
                </a:tc>
                <a:tc>
                  <a:txBody>
                    <a:bodyPr/>
                    <a:lstStyle/>
                    <a:p>
                      <a:pPr algn="ctr"/>
                      <a:r>
                        <a:rPr lang="en-AU" sz="1200" dirty="0"/>
                        <a:t>Centre</a:t>
                      </a:r>
                    </a:p>
                  </a:txBody>
                  <a:tcPr anchor="ctr">
                    <a:solidFill>
                      <a:srgbClr val="4567B5"/>
                    </a:solidFill>
                  </a:tcPr>
                </a:tc>
                <a:tc>
                  <a:txBody>
                    <a:bodyPr/>
                    <a:lstStyle/>
                    <a:p>
                      <a:pPr algn="ctr"/>
                      <a:endParaRPr lang="en-AU" sz="1200" dirty="0"/>
                    </a:p>
                  </a:txBody>
                  <a:tcPr anchor="ctr">
                    <a:solidFill>
                      <a:srgbClr val="4567B5"/>
                    </a:solidFill>
                  </a:tcPr>
                </a:tc>
                <a:extLst>
                  <a:ext uri="{0D108BD9-81ED-4DB2-BD59-A6C34878D82A}">
                    <a16:rowId xmlns:a16="http://schemas.microsoft.com/office/drawing/2014/main" xmlns="" val="1592326372"/>
                  </a:ext>
                </a:extLst>
              </a:tr>
              <a:tr h="199819">
                <a:tc rowSpan="4">
                  <a:txBody>
                    <a:bodyPr/>
                    <a:lstStyle/>
                    <a:p>
                      <a:pPr algn="ctr"/>
                      <a:endParaRPr lang="en-AU" sz="800" b="1" dirty="0"/>
                    </a:p>
                  </a:txBody>
                  <a:tcPr anchor="ctr">
                    <a:lnB w="12700" cap="flat" cmpd="sng" algn="ctr">
                      <a:solidFill>
                        <a:srgbClr val="4FC3F4"/>
                      </a:solidFill>
                      <a:prstDash val="solid"/>
                      <a:round/>
                      <a:headEnd type="none" w="med" len="med"/>
                      <a:tailEnd type="none" w="med" len="med"/>
                    </a:lnB>
                    <a:solidFill>
                      <a:srgbClr val="DDF6FF"/>
                    </a:solidFill>
                  </a:tcPr>
                </a:tc>
                <a:tc>
                  <a:txBody>
                    <a:bodyPr/>
                    <a:lstStyle/>
                    <a:p>
                      <a:pPr algn="ctr"/>
                      <a:r>
                        <a:rPr lang="en-AU" sz="800" b="1" dirty="0"/>
                        <a:t>MD Anderson, Texas</a:t>
                      </a:r>
                    </a:p>
                  </a:txBody>
                  <a:tcPr marT="0" marB="0" anchor="ctr">
                    <a:solidFill>
                      <a:srgbClr val="DDF6FF"/>
                    </a:solidFill>
                  </a:tcPr>
                </a:tc>
                <a:tc>
                  <a:txBody>
                    <a:bodyPr/>
                    <a:lstStyle/>
                    <a:p>
                      <a:pPr algn="ctr"/>
                      <a:endParaRPr lang="en-AU" sz="800" b="1" dirty="0"/>
                    </a:p>
                  </a:txBody>
                  <a:tcPr marT="0" marB="0" anchor="ctr">
                    <a:noFill/>
                  </a:tcPr>
                </a:tc>
                <a:extLst>
                  <a:ext uri="{0D108BD9-81ED-4DB2-BD59-A6C34878D82A}">
                    <a16:rowId xmlns:a16="http://schemas.microsoft.com/office/drawing/2014/main" xmlns="" val="1856326758"/>
                  </a:ext>
                </a:extLst>
              </a:tr>
              <a:tr h="199819">
                <a:tc vMerge="1">
                  <a:txBody>
                    <a:bodyPr/>
                    <a:lstStyle/>
                    <a:p>
                      <a:endParaRPr lang="en-AU" sz="900" dirty="0"/>
                    </a:p>
                  </a:txBody>
                  <a:tcPr/>
                </a:tc>
                <a:tc>
                  <a:txBody>
                    <a:bodyPr/>
                    <a:lstStyle/>
                    <a:p>
                      <a:pPr algn="ctr"/>
                      <a:r>
                        <a:rPr lang="en-AU" sz="800" b="1" dirty="0"/>
                        <a:t>Johns Hopkins, Maryland</a:t>
                      </a:r>
                    </a:p>
                  </a:txBody>
                  <a:tcPr marT="0" marB="0" anchor="ctr">
                    <a:solidFill>
                      <a:srgbClr val="DDF6FF"/>
                    </a:solidFill>
                  </a:tcPr>
                </a:tc>
                <a:tc>
                  <a:txBody>
                    <a:bodyPr/>
                    <a:lstStyle/>
                    <a:p>
                      <a:pPr algn="ctr"/>
                      <a:endParaRPr lang="en-AU" sz="800" b="1" dirty="0"/>
                    </a:p>
                  </a:txBody>
                  <a:tcPr marT="0" marB="0" anchor="ctr">
                    <a:noFill/>
                  </a:tcPr>
                </a:tc>
                <a:extLst>
                  <a:ext uri="{0D108BD9-81ED-4DB2-BD59-A6C34878D82A}">
                    <a16:rowId xmlns:a16="http://schemas.microsoft.com/office/drawing/2014/main" xmlns="" val="1425173621"/>
                  </a:ext>
                </a:extLst>
              </a:tr>
              <a:tr h="199819">
                <a:tc vMerge="1">
                  <a:txBody>
                    <a:bodyPr/>
                    <a:lstStyle/>
                    <a:p>
                      <a:endParaRPr lang="en-AU" sz="900" dirty="0"/>
                    </a:p>
                  </a:txBody>
                  <a:tcPr/>
                </a:tc>
                <a:tc>
                  <a:txBody>
                    <a:bodyPr/>
                    <a:lstStyle/>
                    <a:p>
                      <a:pPr algn="ctr"/>
                      <a:r>
                        <a:rPr lang="en-AU" sz="800" b="1" dirty="0"/>
                        <a:t>Moffit Cancer Centre Florida</a:t>
                      </a:r>
                    </a:p>
                  </a:txBody>
                  <a:tcPr marT="0" marB="0" anchor="ctr">
                    <a:solidFill>
                      <a:srgbClr val="DDF6FF"/>
                    </a:solidFill>
                  </a:tcPr>
                </a:tc>
                <a:tc>
                  <a:txBody>
                    <a:bodyPr/>
                    <a:lstStyle/>
                    <a:p>
                      <a:pPr algn="ctr"/>
                      <a:endParaRPr lang="en-AU" sz="800" b="1" dirty="0"/>
                    </a:p>
                  </a:txBody>
                  <a:tcPr marT="0" marB="0" anchor="ctr">
                    <a:noFill/>
                  </a:tcPr>
                </a:tc>
                <a:extLst>
                  <a:ext uri="{0D108BD9-81ED-4DB2-BD59-A6C34878D82A}">
                    <a16:rowId xmlns:a16="http://schemas.microsoft.com/office/drawing/2014/main" xmlns="" val="3597936895"/>
                  </a:ext>
                </a:extLst>
              </a:tr>
              <a:tr h="199819">
                <a:tc vMerge="1">
                  <a:txBody>
                    <a:bodyPr/>
                    <a:lstStyle/>
                    <a:p>
                      <a:endParaRPr lang="en-AU" sz="9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800" b="1" dirty="0"/>
                        <a:t>Cedars Sinai Hospital, LA</a:t>
                      </a:r>
                    </a:p>
                  </a:txBody>
                  <a:tcPr marT="0" marB="0" anchor="ctr">
                    <a:lnB w="12700" cap="flat" cmpd="sng" algn="ctr">
                      <a:solidFill>
                        <a:srgbClr val="4FC3F4"/>
                      </a:solidFill>
                      <a:prstDash val="solid"/>
                      <a:round/>
                      <a:headEnd type="none" w="med" len="med"/>
                      <a:tailEnd type="none" w="med" len="med"/>
                    </a:lnB>
                    <a:solidFill>
                      <a:srgbClr val="DDF6FF"/>
                    </a:solidFill>
                  </a:tcPr>
                </a:tc>
                <a:tc>
                  <a:txBody>
                    <a:bodyPr/>
                    <a:lstStyle/>
                    <a:p>
                      <a:pPr algn="ctr"/>
                      <a:endParaRPr lang="en-AU" sz="800" b="1" dirty="0"/>
                    </a:p>
                  </a:txBody>
                  <a:tcPr marT="0" marB="0" anchor="ctr">
                    <a:lnB w="12700" cap="flat" cmpd="sng" algn="ctr">
                      <a:solidFill>
                        <a:srgbClr val="4FC3F4"/>
                      </a:solidFill>
                      <a:prstDash val="solid"/>
                      <a:round/>
                      <a:headEnd type="none" w="med" len="med"/>
                      <a:tailEnd type="none" w="med" len="med"/>
                    </a:lnB>
                    <a:noFill/>
                  </a:tcPr>
                </a:tc>
                <a:extLst>
                  <a:ext uri="{0D108BD9-81ED-4DB2-BD59-A6C34878D82A}">
                    <a16:rowId xmlns:a16="http://schemas.microsoft.com/office/drawing/2014/main" xmlns="" val="2113219476"/>
                  </a:ext>
                </a:extLst>
              </a:tr>
              <a:tr h="238239">
                <a:tc rowSpan="4">
                  <a:txBody>
                    <a:bodyPr/>
                    <a:lstStyle/>
                    <a:p>
                      <a:pPr algn="ctr"/>
                      <a:endParaRPr lang="en-AU" sz="800" b="1" dirty="0"/>
                    </a:p>
                  </a:txBody>
                  <a:tcPr anchor="ctr">
                    <a:lnT w="12700" cap="flat" cmpd="sng" algn="ctr">
                      <a:solidFill>
                        <a:srgbClr val="4FC3F4"/>
                      </a:solidFill>
                      <a:prstDash val="solid"/>
                      <a:round/>
                      <a:headEnd type="none" w="med" len="med"/>
                      <a:tailEnd type="none" w="med" len="med"/>
                    </a:lnT>
                    <a:lnB w="12700" cap="flat" cmpd="sng" algn="ctr">
                      <a:solidFill>
                        <a:srgbClr val="4FC3F4"/>
                      </a:solidFill>
                      <a:prstDash val="solid"/>
                      <a:round/>
                      <a:headEnd type="none" w="med" len="med"/>
                      <a:tailEnd type="none" w="med" len="med"/>
                    </a:lnB>
                    <a:solidFill>
                      <a:schemeClr val="bg1">
                        <a:lumMod val="95000"/>
                      </a:schemeClr>
                    </a:solidFill>
                  </a:tcPr>
                </a:tc>
                <a:tc>
                  <a:txBody>
                    <a:bodyPr/>
                    <a:lstStyle/>
                    <a:p>
                      <a:pPr algn="ctr"/>
                      <a:r>
                        <a:rPr lang="en-AU" sz="800" b="1" dirty="0"/>
                        <a:t>Guy’s &amp; St Thomas’, London</a:t>
                      </a:r>
                    </a:p>
                  </a:txBody>
                  <a:tcPr marT="0" marB="0" anchor="ctr">
                    <a:lnT w="12700" cap="flat" cmpd="sng" algn="ctr">
                      <a:solidFill>
                        <a:srgbClr val="4FC3F4"/>
                      </a:solidFill>
                      <a:prstDash val="solid"/>
                      <a:round/>
                      <a:headEnd type="none" w="med" len="med"/>
                      <a:tailEnd type="none" w="med" len="med"/>
                    </a:lnT>
                    <a:solidFill>
                      <a:schemeClr val="bg1">
                        <a:lumMod val="95000"/>
                      </a:schemeClr>
                    </a:solidFill>
                  </a:tcPr>
                </a:tc>
                <a:tc>
                  <a:txBody>
                    <a:bodyPr/>
                    <a:lstStyle/>
                    <a:p>
                      <a:pPr algn="ctr"/>
                      <a:endParaRPr lang="en-AU" sz="800" b="1" dirty="0"/>
                    </a:p>
                  </a:txBody>
                  <a:tcPr marT="0" marB="0" anchor="ctr">
                    <a:lnT w="12700" cap="flat" cmpd="sng" algn="ctr">
                      <a:solidFill>
                        <a:srgbClr val="4FC3F4"/>
                      </a:solidFill>
                      <a:prstDash val="solid"/>
                      <a:round/>
                      <a:headEnd type="none" w="med" len="med"/>
                      <a:tailEnd type="none" w="med" len="med"/>
                    </a:lnT>
                    <a:noFill/>
                  </a:tcPr>
                </a:tc>
                <a:extLst>
                  <a:ext uri="{0D108BD9-81ED-4DB2-BD59-A6C34878D82A}">
                    <a16:rowId xmlns:a16="http://schemas.microsoft.com/office/drawing/2014/main" xmlns="" val="3492149139"/>
                  </a:ext>
                </a:extLst>
              </a:tr>
              <a:tr h="238239">
                <a:tc vMerge="1">
                  <a:txBody>
                    <a:bodyPr/>
                    <a:lstStyle/>
                    <a:p>
                      <a:endParaRPr lang="en-AU" sz="900" dirty="0"/>
                    </a:p>
                  </a:txBody>
                  <a:tcPr/>
                </a:tc>
                <a:tc>
                  <a:txBody>
                    <a:bodyPr/>
                    <a:lstStyle/>
                    <a:p>
                      <a:pPr algn="ctr"/>
                      <a:r>
                        <a:rPr lang="en-AU" sz="800" b="1" dirty="0"/>
                        <a:t>University of Leicester</a:t>
                      </a:r>
                    </a:p>
                  </a:txBody>
                  <a:tcPr marT="0" marB="0" anchor="ctr">
                    <a:solidFill>
                      <a:schemeClr val="bg1">
                        <a:lumMod val="95000"/>
                      </a:schemeClr>
                    </a:solidFill>
                  </a:tcPr>
                </a:tc>
                <a:tc>
                  <a:txBody>
                    <a:bodyPr/>
                    <a:lstStyle/>
                    <a:p>
                      <a:pPr algn="ctr"/>
                      <a:endParaRPr lang="en-AU" sz="800" b="1" dirty="0"/>
                    </a:p>
                  </a:txBody>
                  <a:tcPr marT="0" marB="0" anchor="ctr">
                    <a:noFill/>
                  </a:tcPr>
                </a:tc>
                <a:extLst>
                  <a:ext uri="{0D108BD9-81ED-4DB2-BD59-A6C34878D82A}">
                    <a16:rowId xmlns:a16="http://schemas.microsoft.com/office/drawing/2014/main" xmlns="" val="1591334524"/>
                  </a:ext>
                </a:extLst>
              </a:tr>
              <a:tr h="238239">
                <a:tc vMerge="1">
                  <a:txBody>
                    <a:bodyPr/>
                    <a:lstStyle/>
                    <a:p>
                      <a:endParaRPr lang="en-AU" sz="900" dirty="0"/>
                    </a:p>
                  </a:txBody>
                  <a:tcPr/>
                </a:tc>
                <a:tc>
                  <a:txBody>
                    <a:bodyPr/>
                    <a:lstStyle/>
                    <a:p>
                      <a:pPr algn="ctr"/>
                      <a:r>
                        <a:rPr lang="en-AU" sz="800" b="1" dirty="0"/>
                        <a:t>Hammersmith, London</a:t>
                      </a:r>
                    </a:p>
                  </a:txBody>
                  <a:tcPr marT="0" marB="0" anchor="ctr">
                    <a:solidFill>
                      <a:schemeClr val="bg1">
                        <a:lumMod val="95000"/>
                      </a:schemeClr>
                    </a:solidFill>
                  </a:tcPr>
                </a:tc>
                <a:tc>
                  <a:txBody>
                    <a:bodyPr/>
                    <a:lstStyle/>
                    <a:p>
                      <a:pPr algn="ctr"/>
                      <a:endParaRPr lang="en-AU" sz="800" b="1" dirty="0"/>
                    </a:p>
                  </a:txBody>
                  <a:tcPr marT="0" marB="0" anchor="ctr">
                    <a:noFill/>
                  </a:tcPr>
                </a:tc>
                <a:extLst>
                  <a:ext uri="{0D108BD9-81ED-4DB2-BD59-A6C34878D82A}">
                    <a16:rowId xmlns:a16="http://schemas.microsoft.com/office/drawing/2014/main" xmlns="" val="960158179"/>
                  </a:ext>
                </a:extLst>
              </a:tr>
              <a:tr h="238239">
                <a:tc vMerge="1">
                  <a:txBody>
                    <a:bodyPr/>
                    <a:lstStyle/>
                    <a:p>
                      <a:endParaRPr lang="en-AU" sz="900" dirty="0"/>
                    </a:p>
                  </a:txBody>
                  <a:tcPr/>
                </a:tc>
                <a:tc>
                  <a:txBody>
                    <a:bodyPr/>
                    <a:lstStyle/>
                    <a:p>
                      <a:pPr algn="ctr"/>
                      <a:r>
                        <a:rPr lang="en-AU" sz="800" b="1" dirty="0"/>
                        <a:t>Addenbrookes, Cambridge</a:t>
                      </a:r>
                    </a:p>
                  </a:txBody>
                  <a:tcPr marT="0" marB="0" anchor="ctr">
                    <a:lnB w="12700" cap="flat" cmpd="sng" algn="ctr">
                      <a:solidFill>
                        <a:srgbClr val="4FC3F4"/>
                      </a:solidFill>
                      <a:prstDash val="solid"/>
                      <a:round/>
                      <a:headEnd type="none" w="med" len="med"/>
                      <a:tailEnd type="none" w="med" len="med"/>
                    </a:lnB>
                    <a:solidFill>
                      <a:schemeClr val="bg1">
                        <a:lumMod val="95000"/>
                      </a:schemeClr>
                    </a:solidFill>
                  </a:tcPr>
                </a:tc>
                <a:tc>
                  <a:txBody>
                    <a:bodyPr/>
                    <a:lstStyle/>
                    <a:p>
                      <a:pPr algn="ctr"/>
                      <a:endParaRPr lang="en-AU" sz="800" b="1" dirty="0"/>
                    </a:p>
                  </a:txBody>
                  <a:tcPr marT="0" marB="0" anchor="ctr">
                    <a:lnB w="12700" cap="flat" cmpd="sng" algn="ctr">
                      <a:solidFill>
                        <a:srgbClr val="4FC3F4"/>
                      </a:solidFill>
                      <a:prstDash val="solid"/>
                      <a:round/>
                      <a:headEnd type="none" w="med" len="med"/>
                      <a:tailEnd type="none" w="med" len="med"/>
                    </a:lnB>
                    <a:noFill/>
                  </a:tcPr>
                </a:tc>
                <a:extLst>
                  <a:ext uri="{0D108BD9-81ED-4DB2-BD59-A6C34878D82A}">
                    <a16:rowId xmlns:a16="http://schemas.microsoft.com/office/drawing/2014/main" xmlns="" val="4053196320"/>
                  </a:ext>
                </a:extLst>
              </a:tr>
              <a:tr h="191865">
                <a:tc rowSpan="6">
                  <a:txBody>
                    <a:bodyPr/>
                    <a:lstStyle/>
                    <a:p>
                      <a:pPr algn="ctr"/>
                      <a:endParaRPr lang="en-AU" sz="800" b="1" dirty="0"/>
                    </a:p>
                  </a:txBody>
                  <a:tcPr anchor="ctr">
                    <a:lnT w="12700" cap="flat" cmpd="sng" algn="ctr">
                      <a:solidFill>
                        <a:srgbClr val="4FC3F4"/>
                      </a:solidFill>
                      <a:prstDash val="solid"/>
                      <a:round/>
                      <a:headEnd type="none" w="med" len="med"/>
                      <a:tailEnd type="none" w="med" len="med"/>
                    </a:lnT>
                    <a:lnB w="12700" cap="flat" cmpd="sng" algn="ctr">
                      <a:solidFill>
                        <a:srgbClr val="4FC3F4"/>
                      </a:solidFill>
                      <a:prstDash val="solid"/>
                      <a:round/>
                      <a:headEnd type="none" w="med" len="med"/>
                      <a:tailEnd type="none" w="med" len="med"/>
                    </a:lnB>
                    <a:solidFill>
                      <a:srgbClr val="DDF6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800" b="1" dirty="0"/>
                        <a:t>Monash, Melbourne</a:t>
                      </a:r>
                    </a:p>
                  </a:txBody>
                  <a:tcPr marT="0" marB="0" anchor="ctr">
                    <a:lnT w="12700" cap="flat" cmpd="sng" algn="ctr">
                      <a:solidFill>
                        <a:srgbClr val="4FC3F4"/>
                      </a:solidFill>
                      <a:prstDash val="solid"/>
                      <a:round/>
                      <a:headEnd type="none" w="med" len="med"/>
                      <a:tailEnd type="none" w="med" len="med"/>
                    </a:lnT>
                    <a:solidFill>
                      <a:srgbClr val="DDF6FF"/>
                    </a:solidFill>
                  </a:tcPr>
                </a:tc>
                <a:tc>
                  <a:txBody>
                    <a:bodyPr/>
                    <a:lstStyle/>
                    <a:p>
                      <a:pPr algn="ctr"/>
                      <a:endParaRPr lang="en-AU" sz="800" b="1" dirty="0"/>
                    </a:p>
                  </a:txBody>
                  <a:tcPr marT="0" marB="0" anchor="ctr">
                    <a:lnT w="12700" cap="flat" cmpd="sng" algn="ctr">
                      <a:solidFill>
                        <a:srgbClr val="4FC3F4"/>
                      </a:solidFill>
                      <a:prstDash val="solid"/>
                      <a:round/>
                      <a:headEnd type="none" w="med" len="med"/>
                      <a:tailEnd type="none" w="med" len="med"/>
                    </a:lnT>
                    <a:noFill/>
                  </a:tcPr>
                </a:tc>
                <a:extLst>
                  <a:ext uri="{0D108BD9-81ED-4DB2-BD59-A6C34878D82A}">
                    <a16:rowId xmlns:a16="http://schemas.microsoft.com/office/drawing/2014/main" xmlns="" val="2756165272"/>
                  </a:ext>
                </a:extLst>
              </a:tr>
              <a:tr h="191865">
                <a:tc vMerge="1">
                  <a:txBody>
                    <a:bodyPr/>
                    <a:lstStyle/>
                    <a:p>
                      <a:endParaRPr lang="en-AU" sz="900" b="1" dirty="0"/>
                    </a:p>
                  </a:txBody>
                  <a:tcPr/>
                </a:tc>
                <a:tc>
                  <a:txBody>
                    <a:bodyPr/>
                    <a:lstStyle/>
                    <a:p>
                      <a:pPr algn="ctr"/>
                      <a:r>
                        <a:rPr lang="en-AU" sz="800" b="1" dirty="0"/>
                        <a:t>St </a:t>
                      </a:r>
                      <a:r>
                        <a:rPr lang="en-AU" sz="800" b="1" dirty="0" smtClean="0"/>
                        <a:t>Vincent’s</a:t>
                      </a:r>
                      <a:r>
                        <a:rPr lang="en-AU" sz="800" b="1" dirty="0"/>
                        <a:t>, Sydney</a:t>
                      </a:r>
                    </a:p>
                  </a:txBody>
                  <a:tcPr marT="0" marB="0" anchor="ctr">
                    <a:solidFill>
                      <a:srgbClr val="DDF6FF"/>
                    </a:solidFill>
                  </a:tcPr>
                </a:tc>
                <a:tc>
                  <a:txBody>
                    <a:bodyPr/>
                    <a:lstStyle/>
                    <a:p>
                      <a:pPr algn="ctr"/>
                      <a:endParaRPr lang="en-AU" sz="800" b="1" dirty="0"/>
                    </a:p>
                  </a:txBody>
                  <a:tcPr marT="0" marB="0" anchor="ctr">
                    <a:noFill/>
                  </a:tcPr>
                </a:tc>
                <a:extLst>
                  <a:ext uri="{0D108BD9-81ED-4DB2-BD59-A6C34878D82A}">
                    <a16:rowId xmlns:a16="http://schemas.microsoft.com/office/drawing/2014/main" xmlns="" val="2624778297"/>
                  </a:ext>
                </a:extLst>
              </a:tr>
              <a:tr h="191865">
                <a:tc vMerge="1">
                  <a:txBody>
                    <a:bodyPr/>
                    <a:lstStyle/>
                    <a:p>
                      <a:endParaRPr lang="en-AU" sz="900" b="1" dirty="0"/>
                    </a:p>
                  </a:txBody>
                  <a:tcPr/>
                </a:tc>
                <a:tc>
                  <a:txBody>
                    <a:bodyPr/>
                    <a:lstStyle/>
                    <a:p>
                      <a:pPr algn="ctr"/>
                      <a:r>
                        <a:rPr lang="en-AU" sz="800" b="1" dirty="0"/>
                        <a:t>Westmead Hospital, Sydney</a:t>
                      </a:r>
                    </a:p>
                  </a:txBody>
                  <a:tcPr marT="0" marB="0" anchor="ctr">
                    <a:solidFill>
                      <a:srgbClr val="DDF6FF"/>
                    </a:solidFill>
                  </a:tcPr>
                </a:tc>
                <a:tc>
                  <a:txBody>
                    <a:bodyPr/>
                    <a:lstStyle/>
                    <a:p>
                      <a:pPr algn="ctr"/>
                      <a:endParaRPr lang="en-AU" sz="800" b="1" dirty="0"/>
                    </a:p>
                  </a:txBody>
                  <a:tcPr marT="0" marB="0" anchor="ctr">
                    <a:noFill/>
                  </a:tcPr>
                </a:tc>
                <a:extLst>
                  <a:ext uri="{0D108BD9-81ED-4DB2-BD59-A6C34878D82A}">
                    <a16:rowId xmlns:a16="http://schemas.microsoft.com/office/drawing/2014/main" xmlns="" val="3596036618"/>
                  </a:ext>
                </a:extLst>
              </a:tr>
              <a:tr h="191865">
                <a:tc vMerge="1">
                  <a:txBody>
                    <a:bodyPr/>
                    <a:lstStyle/>
                    <a:p>
                      <a:endParaRPr lang="en-AU" sz="900" b="1" dirty="0"/>
                    </a:p>
                  </a:txBody>
                  <a:tcPr/>
                </a:tc>
                <a:tc>
                  <a:txBody>
                    <a:bodyPr/>
                    <a:lstStyle/>
                    <a:p>
                      <a:pPr algn="ctr"/>
                      <a:r>
                        <a:rPr lang="en-AU" sz="800" b="1" dirty="0"/>
                        <a:t>RNS Hospital, Sydney</a:t>
                      </a:r>
                    </a:p>
                  </a:txBody>
                  <a:tcPr marT="0" marB="0" anchor="ctr">
                    <a:solidFill>
                      <a:srgbClr val="DDF6FF"/>
                    </a:solidFill>
                  </a:tcPr>
                </a:tc>
                <a:tc>
                  <a:txBody>
                    <a:bodyPr/>
                    <a:lstStyle/>
                    <a:p>
                      <a:pPr algn="ctr"/>
                      <a:endParaRPr lang="en-AU" sz="800" b="1" dirty="0"/>
                    </a:p>
                  </a:txBody>
                  <a:tcPr marT="0" marB="0" anchor="ctr">
                    <a:noFill/>
                  </a:tcPr>
                </a:tc>
                <a:extLst>
                  <a:ext uri="{0D108BD9-81ED-4DB2-BD59-A6C34878D82A}">
                    <a16:rowId xmlns:a16="http://schemas.microsoft.com/office/drawing/2014/main" xmlns="" val="2882580140"/>
                  </a:ext>
                </a:extLst>
              </a:tr>
              <a:tr h="191865">
                <a:tc vMerge="1">
                  <a:txBody>
                    <a:bodyPr/>
                    <a:lstStyle/>
                    <a:p>
                      <a:endParaRPr lang="en-AU" sz="900" b="1" dirty="0"/>
                    </a:p>
                  </a:txBody>
                  <a:tcPr/>
                </a:tc>
                <a:tc>
                  <a:txBody>
                    <a:bodyPr/>
                    <a:lstStyle/>
                    <a:p>
                      <a:pPr algn="ctr"/>
                      <a:r>
                        <a:rPr lang="en-AU" sz="800" b="1" dirty="0"/>
                        <a:t>Royal Adelaide</a:t>
                      </a:r>
                    </a:p>
                  </a:txBody>
                  <a:tcPr marT="0" marB="0" anchor="ctr">
                    <a:solidFill>
                      <a:srgbClr val="DDF6FF"/>
                    </a:solidFill>
                  </a:tcPr>
                </a:tc>
                <a:tc>
                  <a:txBody>
                    <a:bodyPr/>
                    <a:lstStyle/>
                    <a:p>
                      <a:pPr algn="ctr"/>
                      <a:endParaRPr lang="en-AU" sz="800" b="1" dirty="0"/>
                    </a:p>
                  </a:txBody>
                  <a:tcPr marT="0" marB="0" anchor="ctr">
                    <a:noFill/>
                  </a:tcPr>
                </a:tc>
                <a:extLst>
                  <a:ext uri="{0D108BD9-81ED-4DB2-BD59-A6C34878D82A}">
                    <a16:rowId xmlns:a16="http://schemas.microsoft.com/office/drawing/2014/main" xmlns="" val="27916837"/>
                  </a:ext>
                </a:extLst>
              </a:tr>
              <a:tr h="191865">
                <a:tc vMerge="1">
                  <a:txBody>
                    <a:bodyPr/>
                    <a:lstStyle/>
                    <a:p>
                      <a:pPr algn="ctr"/>
                      <a:endParaRPr lang="en-AU" sz="800" b="1" dirty="0"/>
                    </a:p>
                  </a:txBody>
                  <a:tcPr anchor="ctr">
                    <a:lnT w="12700" cap="flat" cmpd="sng" algn="ctr">
                      <a:solidFill>
                        <a:srgbClr val="4FC3F4"/>
                      </a:solidFill>
                      <a:prstDash val="solid"/>
                      <a:round/>
                      <a:headEnd type="none" w="med" len="med"/>
                      <a:tailEnd type="none" w="med" len="med"/>
                    </a:lnT>
                    <a:lnB w="12700" cap="flat" cmpd="sng" algn="ctr">
                      <a:solidFill>
                        <a:srgbClr val="4FC3F4"/>
                      </a:solidFill>
                      <a:prstDash val="solid"/>
                      <a:round/>
                      <a:headEnd type="none" w="med" len="med"/>
                      <a:tailEnd type="none" w="med" len="med"/>
                    </a:lnB>
                    <a:solidFill>
                      <a:srgbClr val="DDF6FF"/>
                    </a:solidFill>
                  </a:tcPr>
                </a:tc>
                <a:tc>
                  <a:txBody>
                    <a:bodyPr/>
                    <a:lstStyle/>
                    <a:p>
                      <a:pPr algn="ctr"/>
                      <a:r>
                        <a:rPr lang="en-AU" sz="800" b="1" dirty="0"/>
                        <a:t>The Austin Hospital, Melbourne</a:t>
                      </a:r>
                    </a:p>
                  </a:txBody>
                  <a:tcPr marT="0" marB="0" anchor="ctr">
                    <a:lnB w="12700" cap="flat" cmpd="sng" algn="ctr">
                      <a:solidFill>
                        <a:srgbClr val="4FC3F4"/>
                      </a:solidFill>
                      <a:prstDash val="solid"/>
                      <a:round/>
                      <a:headEnd type="none" w="med" len="med"/>
                      <a:tailEnd type="none" w="med" len="med"/>
                    </a:lnB>
                    <a:solidFill>
                      <a:srgbClr val="DDF6FF"/>
                    </a:solidFill>
                  </a:tcPr>
                </a:tc>
                <a:tc>
                  <a:txBody>
                    <a:bodyPr/>
                    <a:lstStyle/>
                    <a:p>
                      <a:pPr algn="ctr"/>
                      <a:endParaRPr lang="en-AU" sz="800" b="1" dirty="0"/>
                    </a:p>
                  </a:txBody>
                  <a:tcPr marT="0" marB="0" anchor="ctr">
                    <a:lnB w="12700" cap="flat" cmpd="sng" algn="ctr">
                      <a:solidFill>
                        <a:srgbClr val="4FC3F4"/>
                      </a:solidFill>
                      <a:prstDash val="solid"/>
                      <a:round/>
                      <a:headEnd type="none" w="med" len="med"/>
                      <a:tailEnd type="none" w="med" len="med"/>
                    </a:lnB>
                    <a:noFill/>
                  </a:tcPr>
                </a:tc>
                <a:extLst>
                  <a:ext uri="{0D108BD9-81ED-4DB2-BD59-A6C34878D82A}">
                    <a16:rowId xmlns:a16="http://schemas.microsoft.com/office/drawing/2014/main" xmlns="" val="10014"/>
                  </a:ext>
                </a:extLst>
              </a:tr>
              <a:tr h="63027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800" b="1" dirty="0"/>
                    </a:p>
                  </a:txBody>
                  <a:tcPr anchor="ctr">
                    <a:lnT w="12700" cap="flat" cmpd="sng" algn="ctr">
                      <a:solidFill>
                        <a:srgbClr val="4FC3F4"/>
                      </a:solidFill>
                      <a:prstDash val="solid"/>
                      <a:round/>
                      <a:headEnd type="none" w="med" len="med"/>
                      <a:tailEnd type="none" w="med" len="med"/>
                    </a:lnT>
                    <a:lnB w="12700" cap="flat" cmpd="sng" algn="ctr">
                      <a:solidFill>
                        <a:srgbClr val="4FC3F4"/>
                      </a:solidFill>
                      <a:prstDash val="solid"/>
                      <a:round/>
                      <a:headEnd type="none" w="med" len="med"/>
                      <a:tailEnd type="none" w="med" len="med"/>
                    </a:lnB>
                    <a:solidFill>
                      <a:srgbClr val="F2F2F2"/>
                    </a:solidFill>
                  </a:tcPr>
                </a:tc>
                <a:tc>
                  <a:txBody>
                    <a:bodyPr/>
                    <a:lstStyle/>
                    <a:p>
                      <a:pPr algn="ctr"/>
                      <a:r>
                        <a:rPr lang="en-AU" sz="800" b="1" dirty="0"/>
                        <a:t>Jules Bordet Institute Hospital,</a:t>
                      </a:r>
                      <a:r>
                        <a:rPr lang="en-AU" sz="800" b="1" baseline="0" dirty="0"/>
                        <a:t> Brussels</a:t>
                      </a:r>
                      <a:endParaRPr lang="en-AU" sz="800" b="1" dirty="0"/>
                    </a:p>
                  </a:txBody>
                  <a:tcPr marT="0" marB="0" anchor="ctr">
                    <a:lnT w="12700" cap="flat" cmpd="sng" algn="ctr">
                      <a:solidFill>
                        <a:srgbClr val="4FC3F4"/>
                      </a:solidFill>
                      <a:prstDash val="solid"/>
                      <a:round/>
                      <a:headEnd type="none" w="med" len="med"/>
                      <a:tailEnd type="none" w="med" len="med"/>
                    </a:lnT>
                    <a:lnB w="12700" cap="flat" cmpd="sng" algn="ctr">
                      <a:solidFill>
                        <a:srgbClr val="4FC3F4"/>
                      </a:solidFill>
                      <a:prstDash val="solid"/>
                      <a:round/>
                      <a:headEnd type="none" w="med" len="med"/>
                      <a:tailEnd type="none" w="med" len="med"/>
                    </a:lnB>
                    <a:solidFill>
                      <a:srgbClr val="F2F2F2"/>
                    </a:solidFill>
                  </a:tcPr>
                </a:tc>
                <a:tc>
                  <a:txBody>
                    <a:bodyPr/>
                    <a:lstStyle/>
                    <a:p>
                      <a:pPr algn="ctr"/>
                      <a:endParaRPr lang="en-AU" sz="800" b="1" dirty="0"/>
                    </a:p>
                  </a:txBody>
                  <a:tcPr marT="0" marB="0" anchor="ctr">
                    <a:lnT w="12700" cap="flat" cmpd="sng" algn="ctr">
                      <a:solidFill>
                        <a:srgbClr val="4FC3F4"/>
                      </a:solidFill>
                      <a:prstDash val="solid"/>
                      <a:round/>
                      <a:headEnd type="none" w="med" len="med"/>
                      <a:tailEnd type="none" w="med" len="med"/>
                    </a:lnT>
                    <a:lnB w="12700" cap="flat" cmpd="sng" algn="ctr">
                      <a:solidFill>
                        <a:srgbClr val="4FC3F4"/>
                      </a:solidFill>
                      <a:prstDash val="solid"/>
                      <a:round/>
                      <a:headEnd type="none" w="med" len="med"/>
                      <a:tailEnd type="none" w="med" len="med"/>
                    </a:lnB>
                    <a:noFill/>
                  </a:tcPr>
                </a:tc>
                <a:extLst>
                  <a:ext uri="{0D108BD9-81ED-4DB2-BD59-A6C34878D82A}">
                    <a16:rowId xmlns:a16="http://schemas.microsoft.com/office/drawing/2014/main" xmlns="" val="10015"/>
                  </a:ext>
                </a:extLst>
              </a:tr>
            </a:tbl>
          </a:graphicData>
        </a:graphic>
      </p:graphicFrame>
      <p:pic>
        <p:nvPicPr>
          <p:cNvPr id="10" name="Grafik 3">
            <a:extLst>
              <a:ext uri="{FF2B5EF4-FFF2-40B4-BE49-F238E27FC236}">
                <a16:creationId xmlns:a16="http://schemas.microsoft.com/office/drawing/2014/main" xmlns="" id="{7870FAF8-0063-4748-AE09-41C4AAFAE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487" y="1641342"/>
            <a:ext cx="762000" cy="508000"/>
          </a:xfrm>
          <a:prstGeom prst="rect">
            <a:avLst/>
          </a:prstGeom>
        </p:spPr>
      </p:pic>
      <p:pic>
        <p:nvPicPr>
          <p:cNvPr id="11" name="Grafik 3">
            <a:extLst>
              <a:ext uri="{FF2B5EF4-FFF2-40B4-BE49-F238E27FC236}">
                <a16:creationId xmlns:a16="http://schemas.microsoft.com/office/drawing/2014/main" xmlns="" id="{35E356EC-1A7D-456B-B225-26CB5BF86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487" y="2523158"/>
            <a:ext cx="762000" cy="508000"/>
          </a:xfrm>
          <a:prstGeom prst="rect">
            <a:avLst/>
          </a:prstGeom>
        </p:spPr>
      </p:pic>
      <p:pic>
        <p:nvPicPr>
          <p:cNvPr id="12" name="Grafik 3">
            <a:extLst>
              <a:ext uri="{FF2B5EF4-FFF2-40B4-BE49-F238E27FC236}">
                <a16:creationId xmlns:a16="http://schemas.microsoft.com/office/drawing/2014/main" xmlns="" id="{9D218B8E-A2A6-4495-86D0-7737A3367F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487" y="3563093"/>
            <a:ext cx="762000" cy="508000"/>
          </a:xfrm>
          <a:prstGeom prst="rect">
            <a:avLst/>
          </a:prstGeom>
        </p:spPr>
      </p:pic>
      <p:pic>
        <p:nvPicPr>
          <p:cNvPr id="4" name="Picture 3">
            <a:extLst>
              <a:ext uri="{FF2B5EF4-FFF2-40B4-BE49-F238E27FC236}">
                <a16:creationId xmlns:a16="http://schemas.microsoft.com/office/drawing/2014/main" xmlns="" id="{EAC4F0C4-AD49-4F3C-AB2D-28B4D442B507}"/>
              </a:ext>
            </a:extLst>
          </p:cNvPr>
          <p:cNvPicPr>
            <a:picLocks noChangeAspect="1"/>
          </p:cNvPicPr>
          <p:nvPr/>
        </p:nvPicPr>
        <p:blipFill>
          <a:blip r:embed="rId6"/>
          <a:stretch>
            <a:fillRect/>
          </a:stretch>
        </p:blipFill>
        <p:spPr>
          <a:xfrm>
            <a:off x="4704121" y="1514391"/>
            <a:ext cx="869842" cy="348867"/>
          </a:xfrm>
          <a:prstGeom prst="rect">
            <a:avLst/>
          </a:prstGeom>
        </p:spPr>
      </p:pic>
      <p:pic>
        <p:nvPicPr>
          <p:cNvPr id="5" name="Picture 4">
            <a:extLst>
              <a:ext uri="{FF2B5EF4-FFF2-40B4-BE49-F238E27FC236}">
                <a16:creationId xmlns:a16="http://schemas.microsoft.com/office/drawing/2014/main" xmlns="" id="{2736EB9B-A110-4E90-8BF6-E3FA715E3791}"/>
              </a:ext>
            </a:extLst>
          </p:cNvPr>
          <p:cNvPicPr>
            <a:picLocks noChangeAspect="1"/>
          </p:cNvPicPr>
          <p:nvPr/>
        </p:nvPicPr>
        <p:blipFill>
          <a:blip r:embed="rId7"/>
          <a:stretch>
            <a:fillRect/>
          </a:stretch>
        </p:blipFill>
        <p:spPr>
          <a:xfrm>
            <a:off x="6570169" y="1902556"/>
            <a:ext cx="1102420" cy="348867"/>
          </a:xfrm>
          <a:prstGeom prst="rect">
            <a:avLst/>
          </a:prstGeom>
        </p:spPr>
      </p:pic>
      <p:pic>
        <p:nvPicPr>
          <p:cNvPr id="6" name="Picture 5">
            <a:extLst>
              <a:ext uri="{FF2B5EF4-FFF2-40B4-BE49-F238E27FC236}">
                <a16:creationId xmlns:a16="http://schemas.microsoft.com/office/drawing/2014/main" xmlns="" id="{F28C297B-7721-415A-8D2F-03998F5E5E9F}"/>
              </a:ext>
            </a:extLst>
          </p:cNvPr>
          <p:cNvPicPr>
            <a:picLocks noChangeAspect="1"/>
          </p:cNvPicPr>
          <p:nvPr/>
        </p:nvPicPr>
        <p:blipFill>
          <a:blip r:embed="rId8"/>
          <a:stretch>
            <a:fillRect/>
          </a:stretch>
        </p:blipFill>
        <p:spPr>
          <a:xfrm>
            <a:off x="6478729" y="1512608"/>
            <a:ext cx="1285299" cy="348867"/>
          </a:xfrm>
          <a:prstGeom prst="rect">
            <a:avLst/>
          </a:prstGeom>
        </p:spPr>
      </p:pic>
      <p:pic>
        <p:nvPicPr>
          <p:cNvPr id="9" name="Picture 8">
            <a:extLst>
              <a:ext uri="{FF2B5EF4-FFF2-40B4-BE49-F238E27FC236}">
                <a16:creationId xmlns:a16="http://schemas.microsoft.com/office/drawing/2014/main" xmlns="" id="{F7EFF4FD-DCDA-4CBF-AB6A-5A8E6F42CF6F}"/>
              </a:ext>
            </a:extLst>
          </p:cNvPr>
          <p:cNvPicPr>
            <a:picLocks noChangeAspect="1"/>
          </p:cNvPicPr>
          <p:nvPr/>
        </p:nvPicPr>
        <p:blipFill>
          <a:blip r:embed="rId9"/>
          <a:stretch>
            <a:fillRect/>
          </a:stretch>
        </p:blipFill>
        <p:spPr>
          <a:xfrm>
            <a:off x="4704121" y="1907623"/>
            <a:ext cx="1226018" cy="348867"/>
          </a:xfrm>
          <a:prstGeom prst="rect">
            <a:avLst/>
          </a:prstGeom>
        </p:spPr>
      </p:pic>
      <p:pic>
        <p:nvPicPr>
          <p:cNvPr id="16" name="Picture 15">
            <a:extLst>
              <a:ext uri="{FF2B5EF4-FFF2-40B4-BE49-F238E27FC236}">
                <a16:creationId xmlns:a16="http://schemas.microsoft.com/office/drawing/2014/main" xmlns="" id="{2747660A-257B-4351-BB4E-BC0A81F34E69}"/>
              </a:ext>
            </a:extLst>
          </p:cNvPr>
          <p:cNvPicPr>
            <a:picLocks noChangeAspect="1"/>
          </p:cNvPicPr>
          <p:nvPr/>
        </p:nvPicPr>
        <p:blipFill>
          <a:blip r:embed="rId10"/>
          <a:stretch>
            <a:fillRect/>
          </a:stretch>
        </p:blipFill>
        <p:spPr>
          <a:xfrm>
            <a:off x="6692003" y="2355307"/>
            <a:ext cx="858750" cy="348867"/>
          </a:xfrm>
          <a:prstGeom prst="rect">
            <a:avLst/>
          </a:prstGeom>
        </p:spPr>
      </p:pic>
      <p:pic>
        <p:nvPicPr>
          <p:cNvPr id="18" name="Picture 17">
            <a:extLst>
              <a:ext uri="{FF2B5EF4-FFF2-40B4-BE49-F238E27FC236}">
                <a16:creationId xmlns:a16="http://schemas.microsoft.com/office/drawing/2014/main" xmlns="" id="{6AF645F0-0B4D-4EF8-8AE0-79ABA3AC40D1}"/>
              </a:ext>
            </a:extLst>
          </p:cNvPr>
          <p:cNvPicPr>
            <a:picLocks noChangeAspect="1"/>
          </p:cNvPicPr>
          <p:nvPr/>
        </p:nvPicPr>
        <p:blipFill>
          <a:blip r:embed="rId11"/>
          <a:stretch>
            <a:fillRect/>
          </a:stretch>
        </p:blipFill>
        <p:spPr>
          <a:xfrm>
            <a:off x="4704121" y="2376050"/>
            <a:ext cx="1214411" cy="348867"/>
          </a:xfrm>
          <a:prstGeom prst="rect">
            <a:avLst/>
          </a:prstGeom>
        </p:spPr>
      </p:pic>
      <p:pic>
        <p:nvPicPr>
          <p:cNvPr id="19" name="Picture 18">
            <a:extLst>
              <a:ext uri="{FF2B5EF4-FFF2-40B4-BE49-F238E27FC236}">
                <a16:creationId xmlns:a16="http://schemas.microsoft.com/office/drawing/2014/main" xmlns="" id="{797F5308-AA16-44A4-A851-9B205F6A4762}"/>
              </a:ext>
            </a:extLst>
          </p:cNvPr>
          <p:cNvPicPr>
            <a:picLocks noChangeAspect="1"/>
          </p:cNvPicPr>
          <p:nvPr/>
        </p:nvPicPr>
        <p:blipFill>
          <a:blip r:embed="rId12"/>
          <a:stretch>
            <a:fillRect/>
          </a:stretch>
        </p:blipFill>
        <p:spPr>
          <a:xfrm>
            <a:off x="4704121" y="2829400"/>
            <a:ext cx="1141747" cy="348867"/>
          </a:xfrm>
          <a:prstGeom prst="rect">
            <a:avLst/>
          </a:prstGeom>
        </p:spPr>
      </p:pic>
      <p:pic>
        <p:nvPicPr>
          <p:cNvPr id="1026" name="Picture 2" descr="Image result for addenbrooke's hospital cambridge logo">
            <a:extLst>
              <a:ext uri="{FF2B5EF4-FFF2-40B4-BE49-F238E27FC236}">
                <a16:creationId xmlns:a16="http://schemas.microsoft.com/office/drawing/2014/main" xmlns="" id="{5F775193-7FF9-4B47-8BBE-E81C1DDF1528}"/>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432" t="28048" r="13736" b="31846"/>
          <a:stretch/>
        </p:blipFill>
        <p:spPr bwMode="auto">
          <a:xfrm>
            <a:off x="6526924" y="2823292"/>
            <a:ext cx="1188909" cy="3488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4"/>
          <a:stretch>
            <a:fillRect/>
          </a:stretch>
        </p:blipFill>
        <p:spPr>
          <a:xfrm>
            <a:off x="5907695" y="4543131"/>
            <a:ext cx="797310" cy="358028"/>
          </a:xfrm>
          <a:prstGeom prst="rect">
            <a:avLst/>
          </a:prstGeom>
        </p:spPr>
      </p:pic>
      <p:pic>
        <p:nvPicPr>
          <p:cNvPr id="23" name="Picture 22">
            <a:extLst>
              <a:ext uri="{FF2B5EF4-FFF2-40B4-BE49-F238E27FC236}">
                <a16:creationId xmlns:a16="http://schemas.microsoft.com/office/drawing/2014/main" xmlns="" id="{B4D41E24-D7C5-4891-A4C5-ADB277F875DD}"/>
              </a:ext>
            </a:extLst>
          </p:cNvPr>
          <p:cNvPicPr>
            <a:picLocks noChangeAspect="1"/>
          </p:cNvPicPr>
          <p:nvPr/>
        </p:nvPicPr>
        <p:blipFill>
          <a:blip r:embed="rId15"/>
          <a:stretch>
            <a:fillRect/>
          </a:stretch>
        </p:blipFill>
        <p:spPr>
          <a:xfrm>
            <a:off x="4704121" y="3504602"/>
            <a:ext cx="1021682" cy="174434"/>
          </a:xfrm>
          <a:prstGeom prst="rect">
            <a:avLst/>
          </a:prstGeom>
        </p:spPr>
      </p:pic>
      <p:pic>
        <p:nvPicPr>
          <p:cNvPr id="1032" name="Picture 8" descr="Image result for st vincents sydney logo">
            <a:extLst>
              <a:ext uri="{FF2B5EF4-FFF2-40B4-BE49-F238E27FC236}">
                <a16:creationId xmlns:a16="http://schemas.microsoft.com/office/drawing/2014/main" xmlns="" id="{773470EE-D410-41C0-8D08-FE424EC688FD}"/>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6182" t="12808" r="16164" b="11637"/>
          <a:stretch/>
        </p:blipFill>
        <p:spPr bwMode="auto">
          <a:xfrm>
            <a:off x="6040920" y="3842293"/>
            <a:ext cx="731385" cy="3488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westmead hospital sydney logo">
            <a:extLst>
              <a:ext uri="{FF2B5EF4-FFF2-40B4-BE49-F238E27FC236}">
                <a16:creationId xmlns:a16="http://schemas.microsoft.com/office/drawing/2014/main" xmlns="" id="{D476EE28-F66D-4A8D-BF87-3CBEA7FFFDD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53390" y="3417386"/>
            <a:ext cx="841697" cy="3488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RNS hospital sydney logo">
            <a:extLst>
              <a:ext uri="{FF2B5EF4-FFF2-40B4-BE49-F238E27FC236}">
                <a16:creationId xmlns:a16="http://schemas.microsoft.com/office/drawing/2014/main" xmlns="" id="{24272F6B-467E-4941-AD8C-F87DD565B801}"/>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7534" b="9560"/>
          <a:stretch/>
        </p:blipFill>
        <p:spPr bwMode="auto">
          <a:xfrm>
            <a:off x="7131246" y="3889575"/>
            <a:ext cx="841585" cy="3488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royal adelaide hospital logo">
            <a:extLst>
              <a:ext uri="{FF2B5EF4-FFF2-40B4-BE49-F238E27FC236}">
                <a16:creationId xmlns:a16="http://schemas.microsoft.com/office/drawing/2014/main" xmlns="" id="{0DEEA5CF-6888-4238-AA71-40D7E5827438}"/>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6811" t="13793" r="23484" b="13793"/>
          <a:stretch/>
        </p:blipFill>
        <p:spPr bwMode="auto">
          <a:xfrm>
            <a:off x="7422674" y="3395743"/>
            <a:ext cx="550157" cy="446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0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04121" y="3900417"/>
            <a:ext cx="977857" cy="25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D:\Dropbox\Customization\Flags\International\Flat\25%\EU.png">
            <a:extLst>
              <a:ext uri="{FF2B5EF4-FFF2-40B4-BE49-F238E27FC236}">
                <a16:creationId xmlns:a16="http://schemas.microsoft.com/office/drawing/2014/main" xmlns="" id="{F9EF3386-3340-4E17-BCC2-35CE560CED3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68423" y="4468145"/>
            <a:ext cx="762128" cy="5080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xmlns="" id="{4AA3D0DB-BC9B-4B21-9537-5BA86FFF11DD}"/>
              </a:ext>
            </a:extLst>
          </p:cNvPr>
          <p:cNvSpPr/>
          <p:nvPr/>
        </p:nvSpPr>
        <p:spPr>
          <a:xfrm>
            <a:off x="528531" y="301783"/>
            <a:ext cx="7720119" cy="523220"/>
          </a:xfrm>
          <a:prstGeom prst="rect">
            <a:avLst/>
          </a:prstGeom>
        </p:spPr>
        <p:txBody>
          <a:bodyPr wrap="square">
            <a:spAutoFit/>
          </a:bodyPr>
          <a:lstStyle/>
          <a:p>
            <a:r>
              <a:rPr lang="en-AU" sz="2800" b="1" kern="0" dirty="0">
                <a:solidFill>
                  <a:srgbClr val="595959"/>
                </a:solidFill>
              </a:rPr>
              <a:t>Partnering with leading cancer centres </a:t>
            </a:r>
            <a:endParaRPr lang="en-US" altLang="zh-CN" sz="1200" b="1" dirty="0">
              <a:solidFill>
                <a:srgbClr val="FF0000"/>
              </a:solidFill>
              <a:cs typeface="Segoe UI" panose="020B0502040204020203" pitchFamily="34" charset="0"/>
            </a:endParaRPr>
          </a:p>
        </p:txBody>
      </p:sp>
      <p:sp>
        <p:nvSpPr>
          <p:cNvPr id="28" name="Rectangle 27">
            <a:extLst>
              <a:ext uri="{FF2B5EF4-FFF2-40B4-BE49-F238E27FC236}">
                <a16:creationId xmlns:a16="http://schemas.microsoft.com/office/drawing/2014/main" xmlns="" id="{4B0A38EC-F877-4720-A574-089DA80275D9}"/>
              </a:ext>
            </a:extLst>
          </p:cNvPr>
          <p:cNvSpPr/>
          <p:nvPr/>
        </p:nvSpPr>
        <p:spPr>
          <a:xfrm>
            <a:off x="548976" y="790556"/>
            <a:ext cx="8753286" cy="338554"/>
          </a:xfrm>
          <a:prstGeom prst="rect">
            <a:avLst/>
          </a:prstGeom>
        </p:spPr>
        <p:txBody>
          <a:bodyPr wrap="square">
            <a:spAutoFit/>
          </a:bodyPr>
          <a:lstStyle/>
          <a:p>
            <a:pPr defTabSz="914400">
              <a:spcAft>
                <a:spcPts val="600"/>
              </a:spcAft>
              <a:defRPr/>
            </a:pPr>
            <a:r>
              <a:rPr lang="en-AU" sz="1600" b="1" kern="0" dirty="0">
                <a:solidFill>
                  <a:srgbClr val="595959"/>
                </a:solidFill>
              </a:rPr>
              <a:t>15 leading cancer centres participating in Global Pancreatic Cancer clinical programme</a:t>
            </a:r>
          </a:p>
        </p:txBody>
      </p:sp>
    </p:spTree>
    <p:extLst>
      <p:ext uri="{BB962C8B-B14F-4D97-AF65-F5344CB8AC3E}">
        <p14:creationId xmlns:p14="http://schemas.microsoft.com/office/powerpoint/2010/main" val="35178328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D48B0C2-B882-4C2A-8CEE-677B45277695}"/>
              </a:ext>
            </a:extLst>
          </p:cNvPr>
          <p:cNvSpPr/>
          <p:nvPr/>
        </p:nvSpPr>
        <p:spPr>
          <a:xfrm>
            <a:off x="528531" y="301783"/>
            <a:ext cx="7720119" cy="523220"/>
          </a:xfrm>
          <a:prstGeom prst="rect">
            <a:avLst/>
          </a:prstGeom>
        </p:spPr>
        <p:txBody>
          <a:bodyPr wrap="square">
            <a:spAutoFit/>
          </a:bodyPr>
          <a:lstStyle/>
          <a:p>
            <a:r>
              <a:rPr lang="en-AU" sz="2800" b="1" kern="0" dirty="0">
                <a:solidFill>
                  <a:srgbClr val="595959"/>
                </a:solidFill>
              </a:rPr>
              <a:t>Clear pathway to commercialisation </a:t>
            </a:r>
            <a:endParaRPr lang="en-US" altLang="zh-CN" sz="1200" b="1" dirty="0">
              <a:solidFill>
                <a:srgbClr val="FF0000"/>
              </a:solidFill>
              <a:cs typeface="Segoe UI" panose="020B0502040204020203" pitchFamily="34" charset="0"/>
            </a:endParaRPr>
          </a:p>
        </p:txBody>
      </p:sp>
      <p:sp>
        <p:nvSpPr>
          <p:cNvPr id="2" name="Slide Number Placeholder 1">
            <a:extLst>
              <a:ext uri="{FF2B5EF4-FFF2-40B4-BE49-F238E27FC236}">
                <a16:creationId xmlns:a16="http://schemas.microsoft.com/office/drawing/2014/main" xmlns="" id="{7A694581-354B-4AD0-AB79-CA3CCED74E4B}"/>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11</a:t>
            </a:fld>
            <a:endParaRPr lang="en-AU" sz="900" dirty="0"/>
          </a:p>
        </p:txBody>
      </p:sp>
      <p:sp>
        <p:nvSpPr>
          <p:cNvPr id="7" name="Rectangle 6">
            <a:extLst>
              <a:ext uri="{FF2B5EF4-FFF2-40B4-BE49-F238E27FC236}">
                <a16:creationId xmlns:a16="http://schemas.microsoft.com/office/drawing/2014/main" xmlns="" id="{E4F83AB0-8E4B-419B-A645-D14FB381CEE6}"/>
              </a:ext>
            </a:extLst>
          </p:cNvPr>
          <p:cNvSpPr/>
          <p:nvPr/>
        </p:nvSpPr>
        <p:spPr>
          <a:xfrm>
            <a:off x="533073" y="782609"/>
            <a:ext cx="7995031" cy="338554"/>
          </a:xfrm>
          <a:prstGeom prst="rect">
            <a:avLst/>
          </a:prstGeom>
        </p:spPr>
        <p:txBody>
          <a:bodyPr wrap="square">
            <a:spAutoFit/>
          </a:bodyPr>
          <a:lstStyle/>
          <a:p>
            <a:pPr defTabSz="914400">
              <a:spcAft>
                <a:spcPts val="600"/>
              </a:spcAft>
              <a:defRPr/>
            </a:pPr>
            <a:r>
              <a:rPr lang="en-AU" sz="1600" b="1" kern="0" dirty="0">
                <a:solidFill>
                  <a:srgbClr val="595959"/>
                </a:solidFill>
              </a:rPr>
              <a:t>Strategic partners provide multiple paths to market to optimise value  </a:t>
            </a:r>
          </a:p>
        </p:txBody>
      </p:sp>
      <p:sp>
        <p:nvSpPr>
          <p:cNvPr id="6" name="Rectangle 5">
            <a:extLst>
              <a:ext uri="{FF2B5EF4-FFF2-40B4-BE49-F238E27FC236}">
                <a16:creationId xmlns:a16="http://schemas.microsoft.com/office/drawing/2014/main" xmlns="" id="{3283E83D-AC81-4809-8F26-577FA81CA5FF}"/>
              </a:ext>
            </a:extLst>
          </p:cNvPr>
          <p:cNvSpPr/>
          <p:nvPr/>
        </p:nvSpPr>
        <p:spPr>
          <a:xfrm>
            <a:off x="741655" y="1385540"/>
            <a:ext cx="3541955" cy="307777"/>
          </a:xfrm>
          <a:prstGeom prst="rect">
            <a:avLst/>
          </a:prstGeom>
        </p:spPr>
        <p:txBody>
          <a:bodyPr wrap="square" anchor="b">
            <a:spAutoFit/>
          </a:bodyPr>
          <a:lstStyle/>
          <a:p>
            <a:pPr algn="ctr" defTabSz="914400">
              <a:spcAft>
                <a:spcPts val="600"/>
              </a:spcAft>
              <a:defRPr/>
            </a:pPr>
            <a:r>
              <a:rPr lang="en-AU" sz="1400" b="1" kern="0" dirty="0">
                <a:solidFill>
                  <a:srgbClr val="595959"/>
                </a:solidFill>
              </a:rPr>
              <a:t>Well positioned for commercialisation </a:t>
            </a:r>
          </a:p>
        </p:txBody>
      </p:sp>
      <p:cxnSp>
        <p:nvCxnSpPr>
          <p:cNvPr id="8" name="Straight Connector 7">
            <a:extLst>
              <a:ext uri="{FF2B5EF4-FFF2-40B4-BE49-F238E27FC236}">
                <a16:creationId xmlns:a16="http://schemas.microsoft.com/office/drawing/2014/main" xmlns="" id="{89FF5757-FADC-447B-9820-9C94650009B5}"/>
              </a:ext>
            </a:extLst>
          </p:cNvPr>
          <p:cNvCxnSpPr>
            <a:cxnSpLocks/>
          </p:cNvCxnSpPr>
          <p:nvPr/>
        </p:nvCxnSpPr>
        <p:spPr>
          <a:xfrm>
            <a:off x="741653" y="1769010"/>
            <a:ext cx="3541957" cy="0"/>
          </a:xfrm>
          <a:prstGeom prst="line">
            <a:avLst/>
          </a:prstGeom>
          <a:ln w="19050">
            <a:solidFill>
              <a:srgbClr val="4567B5"/>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00197A31-9D13-4370-8C82-BD22CF2A1A42}"/>
              </a:ext>
            </a:extLst>
          </p:cNvPr>
          <p:cNvSpPr/>
          <p:nvPr/>
        </p:nvSpPr>
        <p:spPr>
          <a:xfrm>
            <a:off x="741654" y="1926203"/>
            <a:ext cx="422127" cy="416137"/>
          </a:xfrm>
          <a:prstGeom prst="ellipse">
            <a:avLst/>
          </a:prstGeom>
          <a:solidFill>
            <a:srgbClr val="404596"/>
          </a:solidFill>
          <a:ln w="12700">
            <a:solidFill>
              <a:schemeClr val="tx1"/>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4" name="TextBox 3">
            <a:extLst>
              <a:ext uri="{FF2B5EF4-FFF2-40B4-BE49-F238E27FC236}">
                <a16:creationId xmlns:a16="http://schemas.microsoft.com/office/drawing/2014/main" xmlns="" id="{1E0371C8-9FD7-439C-BE3F-A82DDA4FACA9}"/>
              </a:ext>
            </a:extLst>
          </p:cNvPr>
          <p:cNvSpPr txBox="1"/>
          <p:nvPr/>
        </p:nvSpPr>
        <p:spPr>
          <a:xfrm>
            <a:off x="1220973" y="1869317"/>
            <a:ext cx="2885704" cy="492443"/>
          </a:xfrm>
          <a:prstGeom prst="rect">
            <a:avLst/>
          </a:prstGeom>
          <a:noFill/>
        </p:spPr>
        <p:txBody>
          <a:bodyPr wrap="square" rtlCol="0">
            <a:spAutoFit/>
          </a:bodyPr>
          <a:lstStyle/>
          <a:p>
            <a:pPr defTabSz="914400">
              <a:defRPr/>
            </a:pPr>
            <a:r>
              <a:rPr lang="en-AU" sz="1300" b="1" kern="0" dirty="0">
                <a:solidFill>
                  <a:srgbClr val="595959"/>
                </a:solidFill>
              </a:rPr>
              <a:t>Broad technology platform</a:t>
            </a:r>
          </a:p>
          <a:p>
            <a:pPr defTabSz="914400">
              <a:defRPr/>
            </a:pPr>
            <a:r>
              <a:rPr lang="en-AU" sz="1300" i="1" kern="0" dirty="0">
                <a:solidFill>
                  <a:srgbClr val="595959"/>
                </a:solidFill>
              </a:rPr>
              <a:t>Treatment for multiple solid tumours  </a:t>
            </a:r>
          </a:p>
        </p:txBody>
      </p:sp>
      <p:grpSp>
        <p:nvGrpSpPr>
          <p:cNvPr id="10" name="Group 9">
            <a:extLst>
              <a:ext uri="{FF2B5EF4-FFF2-40B4-BE49-F238E27FC236}">
                <a16:creationId xmlns:a16="http://schemas.microsoft.com/office/drawing/2014/main" xmlns="" id="{2679E308-020F-48C6-88C3-D77520D9C6E3}"/>
              </a:ext>
            </a:extLst>
          </p:cNvPr>
          <p:cNvGrpSpPr/>
          <p:nvPr/>
        </p:nvGrpSpPr>
        <p:grpSpPr>
          <a:xfrm>
            <a:off x="821764" y="2016462"/>
            <a:ext cx="238153" cy="228592"/>
            <a:chOff x="4860488" y="3618554"/>
            <a:chExt cx="546856" cy="550211"/>
          </a:xfrm>
        </p:grpSpPr>
        <p:sp>
          <p:nvSpPr>
            <p:cNvPr id="11" name="Freeform 1311">
              <a:extLst>
                <a:ext uri="{FF2B5EF4-FFF2-40B4-BE49-F238E27FC236}">
                  <a16:creationId xmlns:a16="http://schemas.microsoft.com/office/drawing/2014/main" xmlns="" id="{62564B6E-B1CA-498A-BE82-1F515DC8F6C2}"/>
                </a:ext>
              </a:extLst>
            </p:cNvPr>
            <p:cNvSpPr>
              <a:spLocks/>
            </p:cNvSpPr>
            <p:nvPr/>
          </p:nvSpPr>
          <p:spPr bwMode="auto">
            <a:xfrm>
              <a:off x="4904102" y="3829916"/>
              <a:ext cx="275106" cy="177812"/>
            </a:xfrm>
            <a:custGeom>
              <a:avLst/>
              <a:gdLst>
                <a:gd name="T0" fmla="*/ 67 w 67"/>
                <a:gd name="T1" fmla="*/ 0 h 43"/>
                <a:gd name="T2" fmla="*/ 0 w 67"/>
                <a:gd name="T3" fmla="*/ 0 h 43"/>
                <a:gd name="T4" fmla="*/ 0 w 67"/>
                <a:gd name="T5" fmla="*/ 43 h 43"/>
                <a:gd name="T6" fmla="*/ 67 w 67"/>
                <a:gd name="T7" fmla="*/ 43 h 43"/>
                <a:gd name="T8" fmla="*/ 67 w 67"/>
                <a:gd name="T9" fmla="*/ 0 h 43"/>
              </a:gdLst>
              <a:ahLst/>
              <a:cxnLst>
                <a:cxn ang="0">
                  <a:pos x="T0" y="T1"/>
                </a:cxn>
                <a:cxn ang="0">
                  <a:pos x="T2" y="T3"/>
                </a:cxn>
                <a:cxn ang="0">
                  <a:pos x="T4" y="T5"/>
                </a:cxn>
                <a:cxn ang="0">
                  <a:pos x="T6" y="T7"/>
                </a:cxn>
                <a:cxn ang="0">
                  <a:pos x="T8" y="T9"/>
                </a:cxn>
              </a:cxnLst>
              <a:rect l="0" t="0" r="r" b="b"/>
              <a:pathLst>
                <a:path w="67" h="43">
                  <a:moveTo>
                    <a:pt x="67" y="0"/>
                  </a:moveTo>
                  <a:cubicBezTo>
                    <a:pt x="0" y="0"/>
                    <a:pt x="0" y="0"/>
                    <a:pt x="0" y="0"/>
                  </a:cubicBezTo>
                  <a:cubicBezTo>
                    <a:pt x="0" y="43"/>
                    <a:pt x="0" y="43"/>
                    <a:pt x="0" y="43"/>
                  </a:cubicBezTo>
                  <a:cubicBezTo>
                    <a:pt x="33" y="43"/>
                    <a:pt x="50" y="43"/>
                    <a:pt x="67" y="43"/>
                  </a:cubicBezTo>
                  <a:cubicBezTo>
                    <a:pt x="67" y="0"/>
                    <a:pt x="67" y="0"/>
                    <a:pt x="67" y="0"/>
                  </a:cubicBez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Freeform 1312">
              <a:extLst>
                <a:ext uri="{FF2B5EF4-FFF2-40B4-BE49-F238E27FC236}">
                  <a16:creationId xmlns:a16="http://schemas.microsoft.com/office/drawing/2014/main" xmlns="" id="{A91D6DDC-4684-40C1-9BF6-BC0C5DB6C15F}"/>
                </a:ext>
              </a:extLst>
            </p:cNvPr>
            <p:cNvSpPr>
              <a:spLocks/>
            </p:cNvSpPr>
            <p:nvPr/>
          </p:nvSpPr>
          <p:spPr bwMode="auto">
            <a:xfrm>
              <a:off x="5008106" y="3618554"/>
              <a:ext cx="395884" cy="251621"/>
            </a:xfrm>
            <a:custGeom>
              <a:avLst/>
              <a:gdLst>
                <a:gd name="T0" fmla="*/ 45 w 97"/>
                <a:gd name="T1" fmla="*/ 62 h 62"/>
                <a:gd name="T2" fmla="*/ 97 w 97"/>
                <a:gd name="T3" fmla="*/ 62 h 62"/>
                <a:gd name="T4" fmla="*/ 97 w 97"/>
                <a:gd name="T5" fmla="*/ 0 h 62"/>
                <a:gd name="T6" fmla="*/ 0 w 97"/>
                <a:gd name="T7" fmla="*/ 0 h 62"/>
                <a:gd name="T8" fmla="*/ 0 w 97"/>
                <a:gd name="T9" fmla="*/ 50 h 62"/>
              </a:gdLst>
              <a:ahLst/>
              <a:cxnLst>
                <a:cxn ang="0">
                  <a:pos x="T0" y="T1"/>
                </a:cxn>
                <a:cxn ang="0">
                  <a:pos x="T2" y="T3"/>
                </a:cxn>
                <a:cxn ang="0">
                  <a:pos x="T4" y="T5"/>
                </a:cxn>
                <a:cxn ang="0">
                  <a:pos x="T6" y="T7"/>
                </a:cxn>
                <a:cxn ang="0">
                  <a:pos x="T8" y="T9"/>
                </a:cxn>
              </a:cxnLst>
              <a:rect l="0" t="0" r="r" b="b"/>
              <a:pathLst>
                <a:path w="97" h="62">
                  <a:moveTo>
                    <a:pt x="45" y="62"/>
                  </a:moveTo>
                  <a:cubicBezTo>
                    <a:pt x="71" y="62"/>
                    <a:pt x="77" y="62"/>
                    <a:pt x="97" y="62"/>
                  </a:cubicBezTo>
                  <a:cubicBezTo>
                    <a:pt x="97" y="0"/>
                    <a:pt x="97" y="0"/>
                    <a:pt x="97" y="0"/>
                  </a:cubicBezTo>
                  <a:cubicBezTo>
                    <a:pt x="0" y="0"/>
                    <a:pt x="0" y="0"/>
                    <a:pt x="0" y="0"/>
                  </a:cubicBezTo>
                  <a:cubicBezTo>
                    <a:pt x="0" y="50"/>
                    <a:pt x="0" y="50"/>
                    <a:pt x="0" y="5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Line 1313">
              <a:extLst>
                <a:ext uri="{FF2B5EF4-FFF2-40B4-BE49-F238E27FC236}">
                  <a16:creationId xmlns:a16="http://schemas.microsoft.com/office/drawing/2014/main" xmlns="" id="{B0749D3E-9459-442F-8142-F08D40E901B6}"/>
                </a:ext>
              </a:extLst>
            </p:cNvPr>
            <p:cNvSpPr>
              <a:spLocks noChangeShapeType="1"/>
            </p:cNvSpPr>
            <p:nvPr/>
          </p:nvSpPr>
          <p:spPr bwMode="auto">
            <a:xfrm>
              <a:off x="5185918" y="3943984"/>
              <a:ext cx="117423"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Freeform 1314">
              <a:extLst>
                <a:ext uri="{FF2B5EF4-FFF2-40B4-BE49-F238E27FC236}">
                  <a16:creationId xmlns:a16="http://schemas.microsoft.com/office/drawing/2014/main" xmlns="" id="{57E23B72-A84C-42A5-9D4D-90C64FD49717}"/>
                </a:ext>
              </a:extLst>
            </p:cNvPr>
            <p:cNvSpPr>
              <a:spLocks/>
            </p:cNvSpPr>
            <p:nvPr/>
          </p:nvSpPr>
          <p:spPr bwMode="auto">
            <a:xfrm>
              <a:off x="5293276" y="3990953"/>
              <a:ext cx="114068" cy="177812"/>
            </a:xfrm>
            <a:custGeom>
              <a:avLst/>
              <a:gdLst>
                <a:gd name="T0" fmla="*/ 3 w 28"/>
                <a:gd name="T1" fmla="*/ 0 h 44"/>
                <a:gd name="T2" fmla="*/ 25 w 28"/>
                <a:gd name="T3" fmla="*/ 0 h 44"/>
                <a:gd name="T4" fmla="*/ 28 w 28"/>
                <a:gd name="T5" fmla="*/ 3 h 44"/>
                <a:gd name="T6" fmla="*/ 28 w 28"/>
                <a:gd name="T7" fmla="*/ 41 h 44"/>
                <a:gd name="T8" fmla="*/ 25 w 28"/>
                <a:gd name="T9" fmla="*/ 44 h 44"/>
                <a:gd name="T10" fmla="*/ 3 w 28"/>
                <a:gd name="T11" fmla="*/ 44 h 44"/>
                <a:gd name="T12" fmla="*/ 0 w 28"/>
                <a:gd name="T13" fmla="*/ 41 h 44"/>
                <a:gd name="T14" fmla="*/ 0 w 28"/>
                <a:gd name="T15" fmla="*/ 3 h 44"/>
                <a:gd name="T16" fmla="*/ 3 w 2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4">
                  <a:moveTo>
                    <a:pt x="3" y="0"/>
                  </a:moveTo>
                  <a:cubicBezTo>
                    <a:pt x="25" y="0"/>
                    <a:pt x="25" y="0"/>
                    <a:pt x="25" y="0"/>
                  </a:cubicBezTo>
                  <a:cubicBezTo>
                    <a:pt x="26" y="0"/>
                    <a:pt x="28" y="1"/>
                    <a:pt x="28" y="3"/>
                  </a:cubicBezTo>
                  <a:cubicBezTo>
                    <a:pt x="28" y="41"/>
                    <a:pt x="28" y="41"/>
                    <a:pt x="28" y="41"/>
                  </a:cubicBezTo>
                  <a:cubicBezTo>
                    <a:pt x="28" y="43"/>
                    <a:pt x="26" y="44"/>
                    <a:pt x="25" y="44"/>
                  </a:cubicBezTo>
                  <a:cubicBezTo>
                    <a:pt x="3" y="44"/>
                    <a:pt x="3" y="44"/>
                    <a:pt x="3" y="44"/>
                  </a:cubicBezTo>
                  <a:cubicBezTo>
                    <a:pt x="1" y="44"/>
                    <a:pt x="0" y="43"/>
                    <a:pt x="0" y="41"/>
                  </a:cubicBezTo>
                  <a:cubicBezTo>
                    <a:pt x="0" y="3"/>
                    <a:pt x="0" y="3"/>
                    <a:pt x="0" y="3"/>
                  </a:cubicBezTo>
                  <a:cubicBezTo>
                    <a:pt x="0" y="1"/>
                    <a:pt x="1" y="0"/>
                    <a:pt x="3" y="0"/>
                  </a:cubicBez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Line 1315">
              <a:extLst>
                <a:ext uri="{FF2B5EF4-FFF2-40B4-BE49-F238E27FC236}">
                  <a16:creationId xmlns:a16="http://schemas.microsoft.com/office/drawing/2014/main" xmlns="" id="{1EF517E8-BE13-4F85-A9A9-8821B17158DC}"/>
                </a:ext>
              </a:extLst>
            </p:cNvPr>
            <p:cNvSpPr>
              <a:spLocks noChangeShapeType="1"/>
            </p:cNvSpPr>
            <p:nvPr/>
          </p:nvSpPr>
          <p:spPr bwMode="auto">
            <a:xfrm flipV="1">
              <a:off x="5232887" y="3876885"/>
              <a:ext cx="0" cy="57034"/>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Freeform 1316">
              <a:extLst>
                <a:ext uri="{FF2B5EF4-FFF2-40B4-BE49-F238E27FC236}">
                  <a16:creationId xmlns:a16="http://schemas.microsoft.com/office/drawing/2014/main" xmlns="" id="{B4321BFC-D594-4621-9B5E-4BED87FA1621}"/>
                </a:ext>
              </a:extLst>
            </p:cNvPr>
            <p:cNvSpPr>
              <a:spLocks/>
            </p:cNvSpPr>
            <p:nvPr/>
          </p:nvSpPr>
          <p:spPr bwMode="auto">
            <a:xfrm>
              <a:off x="4860488" y="4064762"/>
              <a:ext cx="362334" cy="0"/>
            </a:xfrm>
            <a:custGeom>
              <a:avLst/>
              <a:gdLst>
                <a:gd name="T0" fmla="*/ 0 w 89"/>
                <a:gd name="T1" fmla="*/ 89 w 89"/>
              </a:gdLst>
              <a:ahLst/>
              <a:cxnLst>
                <a:cxn ang="0">
                  <a:pos x="T0" y="0"/>
                </a:cxn>
                <a:cxn ang="0">
                  <a:pos x="T1" y="0"/>
                </a:cxn>
              </a:cxnLst>
              <a:rect l="0" t="0" r="r" b="b"/>
              <a:pathLst>
                <a:path w="89">
                  <a:moveTo>
                    <a:pt x="0" y="0"/>
                  </a:moveTo>
                  <a:cubicBezTo>
                    <a:pt x="31" y="0"/>
                    <a:pt x="73" y="0"/>
                    <a:pt x="89" y="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17" name="Oval 16">
            <a:extLst>
              <a:ext uri="{FF2B5EF4-FFF2-40B4-BE49-F238E27FC236}">
                <a16:creationId xmlns:a16="http://schemas.microsoft.com/office/drawing/2014/main" xmlns="" id="{011D7602-7A63-45AA-AAD3-22C870149F91}"/>
              </a:ext>
            </a:extLst>
          </p:cNvPr>
          <p:cNvSpPr/>
          <p:nvPr/>
        </p:nvSpPr>
        <p:spPr>
          <a:xfrm>
            <a:off x="741654" y="2494233"/>
            <a:ext cx="422127" cy="416137"/>
          </a:xfrm>
          <a:prstGeom prst="ellipse">
            <a:avLst/>
          </a:prstGeom>
          <a:solidFill>
            <a:srgbClr val="404596"/>
          </a:solidFill>
          <a:ln w="12700">
            <a:solidFill>
              <a:schemeClr val="tx1"/>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18" name="TextBox 17">
            <a:extLst>
              <a:ext uri="{FF2B5EF4-FFF2-40B4-BE49-F238E27FC236}">
                <a16:creationId xmlns:a16="http://schemas.microsoft.com/office/drawing/2014/main" xmlns="" id="{6BC2303F-6354-459D-8A4F-2F83668118F2}"/>
              </a:ext>
            </a:extLst>
          </p:cNvPr>
          <p:cNvSpPr txBox="1"/>
          <p:nvPr/>
        </p:nvSpPr>
        <p:spPr>
          <a:xfrm>
            <a:off x="1220973" y="2449226"/>
            <a:ext cx="2885704" cy="492443"/>
          </a:xfrm>
          <a:prstGeom prst="rect">
            <a:avLst/>
          </a:prstGeom>
          <a:noFill/>
        </p:spPr>
        <p:txBody>
          <a:bodyPr wrap="square" rtlCol="0">
            <a:spAutoFit/>
          </a:bodyPr>
          <a:lstStyle/>
          <a:p>
            <a:pPr defTabSz="914400">
              <a:defRPr/>
            </a:pPr>
            <a:r>
              <a:rPr lang="en-AU" sz="1300" b="1" kern="0" dirty="0">
                <a:solidFill>
                  <a:srgbClr val="595959"/>
                </a:solidFill>
              </a:rPr>
              <a:t>Excellent clinical results </a:t>
            </a:r>
          </a:p>
          <a:p>
            <a:pPr defTabSz="914400">
              <a:defRPr/>
            </a:pPr>
            <a:r>
              <a:rPr lang="en-AU" sz="1300" i="1" kern="0" dirty="0">
                <a:solidFill>
                  <a:srgbClr val="595959"/>
                </a:solidFill>
              </a:rPr>
              <a:t>Pancreatic and primary liver cancer</a:t>
            </a:r>
          </a:p>
        </p:txBody>
      </p:sp>
      <p:sp>
        <p:nvSpPr>
          <p:cNvPr id="19" name="Freeform 59">
            <a:extLst>
              <a:ext uri="{FF2B5EF4-FFF2-40B4-BE49-F238E27FC236}">
                <a16:creationId xmlns:a16="http://schemas.microsoft.com/office/drawing/2014/main" xmlns="" id="{B156629C-D64A-484D-AEE1-16B054B388B8}"/>
              </a:ext>
            </a:extLst>
          </p:cNvPr>
          <p:cNvSpPr>
            <a:spLocks noChangeArrowheads="1"/>
          </p:cNvSpPr>
          <p:nvPr/>
        </p:nvSpPr>
        <p:spPr bwMode="auto">
          <a:xfrm>
            <a:off x="867877" y="2581230"/>
            <a:ext cx="208751" cy="228433"/>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Roboto Light"/>
            </a:endParaRPr>
          </a:p>
        </p:txBody>
      </p:sp>
      <p:sp>
        <p:nvSpPr>
          <p:cNvPr id="20" name="Oval 19">
            <a:extLst>
              <a:ext uri="{FF2B5EF4-FFF2-40B4-BE49-F238E27FC236}">
                <a16:creationId xmlns:a16="http://schemas.microsoft.com/office/drawing/2014/main" xmlns="" id="{3A58533B-ABEF-4636-A47A-816E12AF6757}"/>
              </a:ext>
            </a:extLst>
          </p:cNvPr>
          <p:cNvSpPr/>
          <p:nvPr/>
        </p:nvSpPr>
        <p:spPr>
          <a:xfrm>
            <a:off x="743565" y="3072956"/>
            <a:ext cx="422127" cy="416137"/>
          </a:xfrm>
          <a:prstGeom prst="ellipse">
            <a:avLst/>
          </a:prstGeom>
          <a:solidFill>
            <a:srgbClr val="404596"/>
          </a:solidFill>
          <a:ln w="12700">
            <a:solidFill>
              <a:schemeClr val="tx1"/>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21" name="Oval 20">
            <a:extLst>
              <a:ext uri="{FF2B5EF4-FFF2-40B4-BE49-F238E27FC236}">
                <a16:creationId xmlns:a16="http://schemas.microsoft.com/office/drawing/2014/main" xmlns="" id="{1E553A01-1836-46E6-97BF-4B3B4E1E26FF}"/>
              </a:ext>
            </a:extLst>
          </p:cNvPr>
          <p:cNvSpPr/>
          <p:nvPr/>
        </p:nvSpPr>
        <p:spPr>
          <a:xfrm>
            <a:off x="749500" y="3839852"/>
            <a:ext cx="422127" cy="416137"/>
          </a:xfrm>
          <a:prstGeom prst="ellipse">
            <a:avLst/>
          </a:prstGeom>
          <a:solidFill>
            <a:srgbClr val="404596"/>
          </a:solidFill>
          <a:ln w="12700">
            <a:solidFill>
              <a:schemeClr val="tx1"/>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23" name="Freeform 55">
            <a:extLst>
              <a:ext uri="{FF2B5EF4-FFF2-40B4-BE49-F238E27FC236}">
                <a16:creationId xmlns:a16="http://schemas.microsoft.com/office/drawing/2014/main" xmlns="" id="{5083C261-B474-4D06-BD6C-42EBDC3AA1F9}"/>
              </a:ext>
            </a:extLst>
          </p:cNvPr>
          <p:cNvSpPr>
            <a:spLocks noChangeArrowheads="1"/>
          </p:cNvSpPr>
          <p:nvPr/>
        </p:nvSpPr>
        <p:spPr bwMode="auto">
          <a:xfrm>
            <a:off x="835816" y="3151258"/>
            <a:ext cx="237622" cy="240309"/>
          </a:xfrm>
          <a:custGeom>
            <a:avLst/>
            <a:gdLst>
              <a:gd name="T0" fmla="*/ 73816246 w 601"/>
              <a:gd name="T1" fmla="*/ 78678142 h 609"/>
              <a:gd name="T2" fmla="*/ 73816246 w 601"/>
              <a:gd name="T3" fmla="*/ 78678142 h 609"/>
              <a:gd name="T4" fmla="*/ 3613541 w 601"/>
              <a:gd name="T5" fmla="*/ 78678142 h 609"/>
              <a:gd name="T6" fmla="*/ 0 w 601"/>
              <a:gd name="T7" fmla="*/ 75054951 h 609"/>
              <a:gd name="T8" fmla="*/ 0 w 601"/>
              <a:gd name="T9" fmla="*/ 13716829 h 609"/>
              <a:gd name="T10" fmla="*/ 3613541 w 601"/>
              <a:gd name="T11" fmla="*/ 10093638 h 609"/>
              <a:gd name="T12" fmla="*/ 10840264 w 601"/>
              <a:gd name="T13" fmla="*/ 10093638 h 609"/>
              <a:gd name="T14" fmla="*/ 10840264 w 601"/>
              <a:gd name="T15" fmla="*/ 13716829 h 609"/>
              <a:gd name="T16" fmla="*/ 19099426 w 601"/>
              <a:gd name="T17" fmla="*/ 21998871 h 609"/>
              <a:gd name="T18" fmla="*/ 27229624 w 601"/>
              <a:gd name="T19" fmla="*/ 13716829 h 609"/>
              <a:gd name="T20" fmla="*/ 27229624 w 601"/>
              <a:gd name="T21" fmla="*/ 10093638 h 609"/>
              <a:gd name="T22" fmla="*/ 49167722 w 601"/>
              <a:gd name="T23" fmla="*/ 10093638 h 609"/>
              <a:gd name="T24" fmla="*/ 49167722 w 601"/>
              <a:gd name="T25" fmla="*/ 13716829 h 609"/>
              <a:gd name="T26" fmla="*/ 58330360 w 601"/>
              <a:gd name="T27" fmla="*/ 21998871 h 609"/>
              <a:gd name="T28" fmla="*/ 66460558 w 601"/>
              <a:gd name="T29" fmla="*/ 13716829 h 609"/>
              <a:gd name="T30" fmla="*/ 66460558 w 601"/>
              <a:gd name="T31" fmla="*/ 10093638 h 609"/>
              <a:gd name="T32" fmla="*/ 73816246 w 601"/>
              <a:gd name="T33" fmla="*/ 10093638 h 609"/>
              <a:gd name="T34" fmla="*/ 77429787 w 601"/>
              <a:gd name="T35" fmla="*/ 13716829 h 609"/>
              <a:gd name="T36" fmla="*/ 77429787 w 601"/>
              <a:gd name="T37" fmla="*/ 75054951 h 609"/>
              <a:gd name="T38" fmla="*/ 73816246 w 601"/>
              <a:gd name="T39" fmla="*/ 78678142 h 609"/>
              <a:gd name="T40" fmla="*/ 70203064 w 601"/>
              <a:gd name="T41" fmla="*/ 29245613 h 609"/>
              <a:gd name="T42" fmla="*/ 70203064 w 601"/>
              <a:gd name="T43" fmla="*/ 29245613 h 609"/>
              <a:gd name="T44" fmla="*/ 7226723 w 601"/>
              <a:gd name="T45" fmla="*/ 29245613 h 609"/>
              <a:gd name="T46" fmla="*/ 7226723 w 601"/>
              <a:gd name="T47" fmla="*/ 71302258 h 609"/>
              <a:gd name="T48" fmla="*/ 70203064 w 601"/>
              <a:gd name="T49" fmla="*/ 71302258 h 609"/>
              <a:gd name="T50" fmla="*/ 70203064 w 601"/>
              <a:gd name="T51" fmla="*/ 29245613 h 609"/>
              <a:gd name="T52" fmla="*/ 26326149 w 601"/>
              <a:gd name="T53" fmla="*/ 46585633 h 609"/>
              <a:gd name="T54" fmla="*/ 26326149 w 601"/>
              <a:gd name="T55" fmla="*/ 46585633 h 609"/>
              <a:gd name="T56" fmla="*/ 29165180 w 601"/>
              <a:gd name="T57" fmla="*/ 47491791 h 609"/>
              <a:gd name="T58" fmla="*/ 34585312 w 601"/>
              <a:gd name="T59" fmla="*/ 53961878 h 609"/>
              <a:gd name="T60" fmla="*/ 49167722 w 601"/>
              <a:gd name="T61" fmla="*/ 39339251 h 609"/>
              <a:gd name="T62" fmla="*/ 51877788 w 601"/>
              <a:gd name="T63" fmla="*/ 38433453 h 609"/>
              <a:gd name="T64" fmla="*/ 55620295 w 601"/>
              <a:gd name="T65" fmla="*/ 42056644 h 609"/>
              <a:gd name="T66" fmla="*/ 54716819 w 601"/>
              <a:gd name="T67" fmla="*/ 43868240 h 609"/>
              <a:gd name="T68" fmla="*/ 37295378 w 601"/>
              <a:gd name="T69" fmla="*/ 61338122 h 609"/>
              <a:gd name="T70" fmla="*/ 34585312 w 601"/>
              <a:gd name="T71" fmla="*/ 62243920 h 609"/>
              <a:gd name="T72" fmla="*/ 32778721 w 601"/>
              <a:gd name="T73" fmla="*/ 61338122 h 609"/>
              <a:gd name="T74" fmla="*/ 23616083 w 601"/>
              <a:gd name="T75" fmla="*/ 53056080 h 609"/>
              <a:gd name="T76" fmla="*/ 22712608 w 601"/>
              <a:gd name="T77" fmla="*/ 50338687 h 609"/>
              <a:gd name="T78" fmla="*/ 26326149 w 601"/>
              <a:gd name="T79" fmla="*/ 46585633 h 609"/>
              <a:gd name="T80" fmla="*/ 58330360 w 601"/>
              <a:gd name="T81" fmla="*/ 17340380 h 609"/>
              <a:gd name="T82" fmla="*/ 58330360 w 601"/>
              <a:gd name="T83" fmla="*/ 17340380 h 609"/>
              <a:gd name="T84" fmla="*/ 54716819 w 601"/>
              <a:gd name="T85" fmla="*/ 13716829 h 609"/>
              <a:gd name="T86" fmla="*/ 54716819 w 601"/>
              <a:gd name="T87" fmla="*/ 3623191 h 609"/>
              <a:gd name="T88" fmla="*/ 58330360 w 601"/>
              <a:gd name="T89" fmla="*/ 0 h 609"/>
              <a:gd name="T90" fmla="*/ 61943901 w 601"/>
              <a:gd name="T91" fmla="*/ 3623191 h 609"/>
              <a:gd name="T92" fmla="*/ 61943901 w 601"/>
              <a:gd name="T93" fmla="*/ 13716829 h 609"/>
              <a:gd name="T94" fmla="*/ 58330360 w 601"/>
              <a:gd name="T95" fmla="*/ 17340380 h 609"/>
              <a:gd name="T96" fmla="*/ 19099426 w 601"/>
              <a:gd name="T97" fmla="*/ 17340380 h 609"/>
              <a:gd name="T98" fmla="*/ 19099426 w 601"/>
              <a:gd name="T99" fmla="*/ 17340380 h 609"/>
              <a:gd name="T100" fmla="*/ 15485886 w 601"/>
              <a:gd name="T101" fmla="*/ 13716829 h 609"/>
              <a:gd name="T102" fmla="*/ 15485886 w 601"/>
              <a:gd name="T103" fmla="*/ 3623191 h 609"/>
              <a:gd name="T104" fmla="*/ 19099426 w 601"/>
              <a:gd name="T105" fmla="*/ 0 h 609"/>
              <a:gd name="T106" fmla="*/ 22712608 w 601"/>
              <a:gd name="T107" fmla="*/ 3623191 h 609"/>
              <a:gd name="T108" fmla="*/ 22712608 w 601"/>
              <a:gd name="T109" fmla="*/ 13716829 h 609"/>
              <a:gd name="T110" fmla="*/ 19099426 w 601"/>
              <a:gd name="T111" fmla="*/ 17340380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1" h="609">
                <a:moveTo>
                  <a:pt x="572" y="608"/>
                </a:moveTo>
                <a:lnTo>
                  <a:pt x="572" y="608"/>
                </a:lnTo>
                <a:cubicBezTo>
                  <a:pt x="28" y="608"/>
                  <a:pt x="28" y="608"/>
                  <a:pt x="28" y="608"/>
                </a:cubicBezTo>
                <a:cubicBezTo>
                  <a:pt x="7" y="608"/>
                  <a:pt x="0" y="594"/>
                  <a:pt x="0" y="580"/>
                </a:cubicBezTo>
                <a:cubicBezTo>
                  <a:pt x="0" y="106"/>
                  <a:pt x="0" y="106"/>
                  <a:pt x="0" y="106"/>
                </a:cubicBezTo>
                <a:cubicBezTo>
                  <a:pt x="0" y="92"/>
                  <a:pt x="7" y="78"/>
                  <a:pt x="28" y="78"/>
                </a:cubicBezTo>
                <a:cubicBezTo>
                  <a:pt x="84" y="78"/>
                  <a:pt x="84" y="78"/>
                  <a:pt x="84" y="78"/>
                </a:cubicBezTo>
                <a:cubicBezTo>
                  <a:pt x="84" y="106"/>
                  <a:pt x="84" y="106"/>
                  <a:pt x="84" y="106"/>
                </a:cubicBezTo>
                <a:cubicBezTo>
                  <a:pt x="84" y="141"/>
                  <a:pt x="113" y="170"/>
                  <a:pt x="148" y="170"/>
                </a:cubicBezTo>
                <a:cubicBezTo>
                  <a:pt x="183" y="170"/>
                  <a:pt x="211" y="141"/>
                  <a:pt x="211" y="106"/>
                </a:cubicBezTo>
                <a:cubicBezTo>
                  <a:pt x="211" y="78"/>
                  <a:pt x="211" y="78"/>
                  <a:pt x="211" y="78"/>
                </a:cubicBezTo>
                <a:cubicBezTo>
                  <a:pt x="381" y="78"/>
                  <a:pt x="381" y="78"/>
                  <a:pt x="381" y="78"/>
                </a:cubicBezTo>
                <a:cubicBezTo>
                  <a:pt x="381" y="106"/>
                  <a:pt x="381" y="106"/>
                  <a:pt x="381" y="106"/>
                </a:cubicBezTo>
                <a:cubicBezTo>
                  <a:pt x="381" y="141"/>
                  <a:pt x="417" y="170"/>
                  <a:pt x="452" y="170"/>
                </a:cubicBezTo>
                <a:cubicBezTo>
                  <a:pt x="487" y="170"/>
                  <a:pt x="515" y="141"/>
                  <a:pt x="515" y="106"/>
                </a:cubicBezTo>
                <a:cubicBezTo>
                  <a:pt x="515" y="78"/>
                  <a:pt x="515" y="78"/>
                  <a:pt x="515" y="78"/>
                </a:cubicBezTo>
                <a:cubicBezTo>
                  <a:pt x="572" y="78"/>
                  <a:pt x="572" y="78"/>
                  <a:pt x="572" y="78"/>
                </a:cubicBezTo>
                <a:cubicBezTo>
                  <a:pt x="586" y="78"/>
                  <a:pt x="600" y="92"/>
                  <a:pt x="600" y="106"/>
                </a:cubicBezTo>
                <a:cubicBezTo>
                  <a:pt x="600" y="580"/>
                  <a:pt x="600" y="580"/>
                  <a:pt x="600" y="580"/>
                </a:cubicBezTo>
                <a:cubicBezTo>
                  <a:pt x="600" y="594"/>
                  <a:pt x="586"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04" y="360"/>
                </a:moveTo>
                <a:lnTo>
                  <a:pt x="204" y="360"/>
                </a:lnTo>
                <a:cubicBezTo>
                  <a:pt x="211" y="360"/>
                  <a:pt x="219" y="360"/>
                  <a:pt x="226" y="367"/>
                </a:cubicBezTo>
                <a:cubicBezTo>
                  <a:pt x="268" y="417"/>
                  <a:pt x="268" y="417"/>
                  <a:pt x="268" y="417"/>
                </a:cubicBezTo>
                <a:cubicBezTo>
                  <a:pt x="381" y="304"/>
                  <a:pt x="381" y="304"/>
                  <a:pt x="381" y="304"/>
                </a:cubicBezTo>
                <a:cubicBezTo>
                  <a:pt x="388" y="297"/>
                  <a:pt x="395" y="297"/>
                  <a:pt x="402" y="297"/>
                </a:cubicBezTo>
                <a:cubicBezTo>
                  <a:pt x="417" y="297"/>
                  <a:pt x="431" y="304"/>
                  <a:pt x="431" y="325"/>
                </a:cubicBezTo>
                <a:cubicBezTo>
                  <a:pt x="431" y="332"/>
                  <a:pt x="431" y="339"/>
                  <a:pt x="424" y="339"/>
                </a:cubicBezTo>
                <a:cubicBezTo>
                  <a:pt x="289" y="474"/>
                  <a:pt x="289" y="474"/>
                  <a:pt x="289" y="474"/>
                </a:cubicBezTo>
                <a:cubicBezTo>
                  <a:pt x="282" y="481"/>
                  <a:pt x="275" y="481"/>
                  <a:pt x="268" y="481"/>
                </a:cubicBezTo>
                <a:cubicBezTo>
                  <a:pt x="261" y="481"/>
                  <a:pt x="254" y="481"/>
                  <a:pt x="254" y="474"/>
                </a:cubicBezTo>
                <a:cubicBezTo>
                  <a:pt x="183" y="410"/>
                  <a:pt x="183" y="410"/>
                  <a:pt x="183" y="410"/>
                </a:cubicBezTo>
                <a:cubicBezTo>
                  <a:pt x="176" y="403"/>
                  <a:pt x="176" y="396"/>
                  <a:pt x="176" y="389"/>
                </a:cubicBezTo>
                <a:cubicBezTo>
                  <a:pt x="176" y="375"/>
                  <a:pt x="190" y="360"/>
                  <a:pt x="204" y="360"/>
                </a:cubicBezTo>
                <a:close/>
                <a:moveTo>
                  <a:pt x="452" y="134"/>
                </a:moveTo>
                <a:lnTo>
                  <a:pt x="452" y="134"/>
                </a:lnTo>
                <a:cubicBezTo>
                  <a:pt x="431" y="134"/>
                  <a:pt x="424" y="120"/>
                  <a:pt x="424" y="106"/>
                </a:cubicBezTo>
                <a:cubicBezTo>
                  <a:pt x="424" y="28"/>
                  <a:pt x="424" y="28"/>
                  <a:pt x="424" y="28"/>
                </a:cubicBezTo>
                <a:cubicBezTo>
                  <a:pt x="424" y="14"/>
                  <a:pt x="431"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2" y="0"/>
                  <a:pt x="176" y="14"/>
                  <a:pt x="176" y="28"/>
                </a:cubicBezTo>
                <a:cubicBezTo>
                  <a:pt x="176" y="106"/>
                  <a:pt x="176" y="106"/>
                  <a:pt x="176" y="106"/>
                </a:cubicBezTo>
                <a:cubicBezTo>
                  <a:pt x="176" y="120"/>
                  <a:pt x="162" y="134"/>
                  <a:pt x="148" y="1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Roboto Light"/>
            </a:endParaRPr>
          </a:p>
        </p:txBody>
      </p:sp>
      <p:sp>
        <p:nvSpPr>
          <p:cNvPr id="26" name="TextBox 25">
            <a:extLst>
              <a:ext uri="{FF2B5EF4-FFF2-40B4-BE49-F238E27FC236}">
                <a16:creationId xmlns:a16="http://schemas.microsoft.com/office/drawing/2014/main" xmlns="" id="{43DEA64E-1368-4D59-A440-4AAE1731EB1A}"/>
              </a:ext>
            </a:extLst>
          </p:cNvPr>
          <p:cNvSpPr txBox="1"/>
          <p:nvPr/>
        </p:nvSpPr>
        <p:spPr>
          <a:xfrm>
            <a:off x="1220972" y="3034802"/>
            <a:ext cx="3238485" cy="692497"/>
          </a:xfrm>
          <a:prstGeom prst="rect">
            <a:avLst/>
          </a:prstGeom>
          <a:noFill/>
        </p:spPr>
        <p:txBody>
          <a:bodyPr wrap="square" rtlCol="0">
            <a:spAutoFit/>
          </a:bodyPr>
          <a:lstStyle/>
          <a:p>
            <a:pPr defTabSz="914400">
              <a:defRPr/>
            </a:pPr>
            <a:r>
              <a:rPr lang="en-AU" sz="1300" b="1" kern="0" dirty="0" smtClean="0">
                <a:solidFill>
                  <a:srgbClr val="595959"/>
                </a:solidFill>
              </a:rPr>
              <a:t>EU </a:t>
            </a:r>
            <a:r>
              <a:rPr lang="en-AU" sz="1300" b="1" kern="0" dirty="0">
                <a:solidFill>
                  <a:srgbClr val="595959"/>
                </a:solidFill>
              </a:rPr>
              <a:t>regulatory </a:t>
            </a:r>
            <a:r>
              <a:rPr lang="en-AU" sz="1300" b="1" kern="0" dirty="0" smtClean="0">
                <a:solidFill>
                  <a:srgbClr val="595959"/>
                </a:solidFill>
              </a:rPr>
              <a:t>approval </a:t>
            </a:r>
            <a:endParaRPr lang="en-AU" sz="1300" b="1" kern="0" dirty="0">
              <a:solidFill>
                <a:srgbClr val="595959"/>
              </a:solidFill>
            </a:endParaRPr>
          </a:p>
          <a:p>
            <a:pPr defTabSz="914400">
              <a:defRPr/>
            </a:pPr>
            <a:r>
              <a:rPr lang="en-AU" sz="1300" i="1" kern="0" dirty="0">
                <a:solidFill>
                  <a:srgbClr val="595959"/>
                </a:solidFill>
              </a:rPr>
              <a:t>CE Mark </a:t>
            </a:r>
            <a:r>
              <a:rPr lang="en-AU" sz="1300" i="1" kern="0" dirty="0" smtClean="0">
                <a:solidFill>
                  <a:srgbClr val="595959"/>
                </a:solidFill>
              </a:rPr>
              <a:t>certification for pancreatic cancer </a:t>
            </a:r>
            <a:r>
              <a:rPr lang="en-AU" sz="1300" i="1" kern="0" dirty="0">
                <a:solidFill>
                  <a:srgbClr val="595959"/>
                </a:solidFill>
              </a:rPr>
              <a:t>expected near-term</a:t>
            </a:r>
          </a:p>
        </p:txBody>
      </p:sp>
      <p:sp>
        <p:nvSpPr>
          <p:cNvPr id="27" name="Freeform 1213">
            <a:extLst>
              <a:ext uri="{FF2B5EF4-FFF2-40B4-BE49-F238E27FC236}">
                <a16:creationId xmlns:a16="http://schemas.microsoft.com/office/drawing/2014/main" xmlns="" id="{3247A250-DDAD-4EB8-8930-238679A1587C}"/>
              </a:ext>
            </a:extLst>
          </p:cNvPr>
          <p:cNvSpPr>
            <a:spLocks noEditPoints="1"/>
          </p:cNvSpPr>
          <p:nvPr/>
        </p:nvSpPr>
        <p:spPr bwMode="auto">
          <a:xfrm>
            <a:off x="817684" y="3908035"/>
            <a:ext cx="285757" cy="260117"/>
          </a:xfrm>
          <a:custGeom>
            <a:avLst/>
            <a:gdLst>
              <a:gd name="T0" fmla="*/ 102 w 135"/>
              <a:gd name="T1" fmla="*/ 115 h 132"/>
              <a:gd name="T2" fmla="*/ 60 w 135"/>
              <a:gd name="T3" fmla="*/ 132 h 132"/>
              <a:gd name="T4" fmla="*/ 0 w 135"/>
              <a:gd name="T5" fmla="*/ 72 h 132"/>
              <a:gd name="T6" fmla="*/ 60 w 135"/>
              <a:gd name="T7" fmla="*/ 12 h 132"/>
              <a:gd name="T8" fmla="*/ 60 w 135"/>
              <a:gd name="T9" fmla="*/ 66 h 132"/>
              <a:gd name="T10" fmla="*/ 60 w 135"/>
              <a:gd name="T11" fmla="*/ 72 h 132"/>
              <a:gd name="T12" fmla="*/ 60 w 135"/>
              <a:gd name="T13" fmla="*/ 72 h 132"/>
              <a:gd name="T14" fmla="*/ 60 w 135"/>
              <a:gd name="T15" fmla="*/ 72 h 132"/>
              <a:gd name="T16" fmla="*/ 102 w 135"/>
              <a:gd name="T17" fmla="*/ 115 h 132"/>
              <a:gd name="T18" fmla="*/ 135 w 135"/>
              <a:gd name="T19" fmla="*/ 70 h 132"/>
              <a:gd name="T20" fmla="*/ 135 w 135"/>
              <a:gd name="T21" fmla="*/ 71 h 132"/>
              <a:gd name="T22" fmla="*/ 117 w 135"/>
              <a:gd name="T23" fmla="*/ 114 h 132"/>
              <a:gd name="T24" fmla="*/ 75 w 135"/>
              <a:gd name="T25" fmla="*/ 71 h 132"/>
              <a:gd name="T26" fmla="*/ 75 w 135"/>
              <a:gd name="T27" fmla="*/ 70 h 132"/>
              <a:gd name="T28" fmla="*/ 135 w 135"/>
              <a:gd name="T29" fmla="*/ 70 h 132"/>
              <a:gd name="T30" fmla="*/ 70 w 135"/>
              <a:gd name="T31" fmla="*/ 0 h 132"/>
              <a:gd name="T32" fmla="*/ 130 w 135"/>
              <a:gd name="T33" fmla="*/ 59 h 132"/>
              <a:gd name="T34" fmla="*/ 70 w 135"/>
              <a:gd name="T35" fmla="*/ 59 h 132"/>
              <a:gd name="T36" fmla="*/ 70 w 135"/>
              <a:gd name="T37" fmla="*/ 0 h 132"/>
              <a:gd name="T38" fmla="*/ 70 w 135"/>
              <a:gd name="T39" fmla="*/ 0 h 132"/>
              <a:gd name="T40" fmla="*/ 56 w 135"/>
              <a:gd name="T41" fmla="*/ 12 h 132"/>
              <a:gd name="T42" fmla="*/ 0 w 135"/>
              <a:gd name="T43" fmla="*/ 68 h 132"/>
              <a:gd name="T44" fmla="*/ 60 w 135"/>
              <a:gd name="T45" fmla="*/ 30 h 132"/>
              <a:gd name="T46" fmla="*/ 2 w 135"/>
              <a:gd name="T47" fmla="*/ 88 h 132"/>
              <a:gd name="T48" fmla="*/ 60 w 135"/>
              <a:gd name="T49" fmla="*/ 51 h 132"/>
              <a:gd name="T50" fmla="*/ 8 w 135"/>
              <a:gd name="T51" fmla="*/ 103 h 132"/>
              <a:gd name="T52" fmla="*/ 60 w 135"/>
              <a:gd name="T53" fmla="*/ 72 h 132"/>
              <a:gd name="T54" fmla="*/ 18 w 135"/>
              <a:gd name="T55" fmla="*/ 115 h 132"/>
              <a:gd name="T56" fmla="*/ 71 w 135"/>
              <a:gd name="T57" fmla="*/ 83 h 132"/>
              <a:gd name="T58" fmla="*/ 30 w 135"/>
              <a:gd name="T59" fmla="*/ 124 h 132"/>
              <a:gd name="T60" fmla="*/ 81 w 135"/>
              <a:gd name="T61" fmla="*/ 94 h 132"/>
              <a:gd name="T62" fmla="*/ 45 w 135"/>
              <a:gd name="T63" fmla="*/ 130 h 132"/>
              <a:gd name="T64" fmla="*/ 92 w 135"/>
              <a:gd name="T65" fmla="*/ 105 h 132"/>
              <a:gd name="T66" fmla="*/ 65 w 135"/>
              <a:gd name="T6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32">
                <a:moveTo>
                  <a:pt x="102" y="115"/>
                </a:moveTo>
                <a:cubicBezTo>
                  <a:pt x="91" y="125"/>
                  <a:pt x="76" y="132"/>
                  <a:pt x="60" y="132"/>
                </a:cubicBezTo>
                <a:cubicBezTo>
                  <a:pt x="27" y="132"/>
                  <a:pt x="0" y="105"/>
                  <a:pt x="0" y="72"/>
                </a:cubicBezTo>
                <a:cubicBezTo>
                  <a:pt x="0" y="39"/>
                  <a:pt x="27" y="12"/>
                  <a:pt x="60" y="12"/>
                </a:cubicBezTo>
                <a:cubicBezTo>
                  <a:pt x="60" y="66"/>
                  <a:pt x="60" y="66"/>
                  <a:pt x="60" y="66"/>
                </a:cubicBezTo>
                <a:cubicBezTo>
                  <a:pt x="60" y="72"/>
                  <a:pt x="60" y="72"/>
                  <a:pt x="60" y="72"/>
                </a:cubicBezTo>
                <a:cubicBezTo>
                  <a:pt x="60" y="72"/>
                  <a:pt x="60" y="72"/>
                  <a:pt x="60" y="72"/>
                </a:cubicBezTo>
                <a:cubicBezTo>
                  <a:pt x="60" y="72"/>
                  <a:pt x="60" y="72"/>
                  <a:pt x="60" y="72"/>
                </a:cubicBezTo>
                <a:cubicBezTo>
                  <a:pt x="102" y="115"/>
                  <a:pt x="102" y="115"/>
                  <a:pt x="102" y="115"/>
                </a:cubicBezTo>
                <a:close/>
                <a:moveTo>
                  <a:pt x="135" y="70"/>
                </a:moveTo>
                <a:cubicBezTo>
                  <a:pt x="135" y="71"/>
                  <a:pt x="135" y="71"/>
                  <a:pt x="135" y="71"/>
                </a:cubicBezTo>
                <a:cubicBezTo>
                  <a:pt x="135" y="88"/>
                  <a:pt x="128" y="103"/>
                  <a:pt x="117" y="114"/>
                </a:cubicBezTo>
                <a:cubicBezTo>
                  <a:pt x="75" y="71"/>
                  <a:pt x="75" y="71"/>
                  <a:pt x="75" y="71"/>
                </a:cubicBezTo>
                <a:cubicBezTo>
                  <a:pt x="75" y="70"/>
                  <a:pt x="75" y="70"/>
                  <a:pt x="75" y="70"/>
                </a:cubicBezTo>
                <a:cubicBezTo>
                  <a:pt x="135" y="70"/>
                  <a:pt x="135" y="70"/>
                  <a:pt x="135" y="70"/>
                </a:cubicBezTo>
                <a:close/>
                <a:moveTo>
                  <a:pt x="70" y="0"/>
                </a:moveTo>
                <a:cubicBezTo>
                  <a:pt x="103" y="0"/>
                  <a:pt x="130" y="27"/>
                  <a:pt x="130" y="59"/>
                </a:cubicBezTo>
                <a:cubicBezTo>
                  <a:pt x="70" y="59"/>
                  <a:pt x="70" y="59"/>
                  <a:pt x="70" y="59"/>
                </a:cubicBezTo>
                <a:cubicBezTo>
                  <a:pt x="70" y="0"/>
                  <a:pt x="70" y="0"/>
                  <a:pt x="70" y="0"/>
                </a:cubicBezTo>
                <a:cubicBezTo>
                  <a:pt x="70" y="0"/>
                  <a:pt x="70" y="0"/>
                  <a:pt x="70" y="0"/>
                </a:cubicBezTo>
                <a:close/>
                <a:moveTo>
                  <a:pt x="56" y="12"/>
                </a:moveTo>
                <a:cubicBezTo>
                  <a:pt x="0" y="68"/>
                  <a:pt x="0" y="68"/>
                  <a:pt x="0" y="68"/>
                </a:cubicBezTo>
                <a:moveTo>
                  <a:pt x="60" y="30"/>
                </a:moveTo>
                <a:cubicBezTo>
                  <a:pt x="2" y="88"/>
                  <a:pt x="2" y="88"/>
                  <a:pt x="2" y="88"/>
                </a:cubicBezTo>
                <a:moveTo>
                  <a:pt x="60" y="51"/>
                </a:moveTo>
                <a:cubicBezTo>
                  <a:pt x="8" y="103"/>
                  <a:pt x="8" y="103"/>
                  <a:pt x="8" y="103"/>
                </a:cubicBezTo>
                <a:moveTo>
                  <a:pt x="60" y="72"/>
                </a:moveTo>
                <a:cubicBezTo>
                  <a:pt x="18" y="115"/>
                  <a:pt x="18" y="115"/>
                  <a:pt x="18" y="115"/>
                </a:cubicBezTo>
                <a:moveTo>
                  <a:pt x="71" y="83"/>
                </a:moveTo>
                <a:cubicBezTo>
                  <a:pt x="30" y="124"/>
                  <a:pt x="30" y="124"/>
                  <a:pt x="30" y="124"/>
                </a:cubicBezTo>
                <a:moveTo>
                  <a:pt x="81" y="94"/>
                </a:moveTo>
                <a:cubicBezTo>
                  <a:pt x="45" y="130"/>
                  <a:pt x="45" y="130"/>
                  <a:pt x="45" y="130"/>
                </a:cubicBezTo>
                <a:moveTo>
                  <a:pt x="92" y="105"/>
                </a:moveTo>
                <a:cubicBezTo>
                  <a:pt x="65" y="132"/>
                  <a:pt x="65" y="132"/>
                  <a:pt x="65" y="132"/>
                </a:cubicBezTo>
              </a:path>
            </a:pathLst>
          </a:custGeom>
          <a:noFill/>
          <a:ln w="11113"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8" name="TextBox 27">
            <a:extLst>
              <a:ext uri="{FF2B5EF4-FFF2-40B4-BE49-F238E27FC236}">
                <a16:creationId xmlns:a16="http://schemas.microsoft.com/office/drawing/2014/main" xmlns="" id="{B48956E9-73B7-43BF-A35A-A0824003470D}"/>
              </a:ext>
            </a:extLst>
          </p:cNvPr>
          <p:cNvSpPr txBox="1"/>
          <p:nvPr/>
        </p:nvSpPr>
        <p:spPr>
          <a:xfrm>
            <a:off x="1220972" y="3605815"/>
            <a:ext cx="3351027" cy="892552"/>
          </a:xfrm>
          <a:prstGeom prst="rect">
            <a:avLst/>
          </a:prstGeom>
          <a:noFill/>
        </p:spPr>
        <p:txBody>
          <a:bodyPr wrap="square" rtlCol="0">
            <a:spAutoFit/>
          </a:bodyPr>
          <a:lstStyle/>
          <a:p>
            <a:pPr defTabSz="914400">
              <a:defRPr/>
            </a:pPr>
            <a:endParaRPr lang="en-AU" sz="1300" b="1" kern="0" dirty="0" smtClean="0">
              <a:solidFill>
                <a:srgbClr val="595959"/>
              </a:solidFill>
            </a:endParaRPr>
          </a:p>
          <a:p>
            <a:pPr defTabSz="914400">
              <a:defRPr/>
            </a:pPr>
            <a:r>
              <a:rPr lang="en-AU" sz="1300" b="1" kern="0" dirty="0" smtClean="0">
                <a:solidFill>
                  <a:srgbClr val="595959"/>
                </a:solidFill>
              </a:rPr>
              <a:t>Significant </a:t>
            </a:r>
            <a:r>
              <a:rPr lang="en-AU" sz="1300" b="1" kern="0" dirty="0">
                <a:solidFill>
                  <a:srgbClr val="595959"/>
                </a:solidFill>
              </a:rPr>
              <a:t>unmet clinical need</a:t>
            </a:r>
          </a:p>
          <a:p>
            <a:pPr defTabSz="914400">
              <a:defRPr/>
            </a:pPr>
            <a:r>
              <a:rPr lang="en-AU" sz="1300" i="1" kern="0" dirty="0">
                <a:solidFill>
                  <a:srgbClr val="595959"/>
                </a:solidFill>
              </a:rPr>
              <a:t>Over130,000 patients diagnosed with pancreatic cancer in US and EU every year </a:t>
            </a:r>
          </a:p>
        </p:txBody>
      </p:sp>
      <p:sp>
        <p:nvSpPr>
          <p:cNvPr id="29" name="Isosceles Triangle 28">
            <a:extLst>
              <a:ext uri="{FF2B5EF4-FFF2-40B4-BE49-F238E27FC236}">
                <a16:creationId xmlns:a16="http://schemas.microsoft.com/office/drawing/2014/main" xmlns="" id="{87899AEB-9E21-41D6-A149-9BB1DC5D1AE6}"/>
              </a:ext>
            </a:extLst>
          </p:cNvPr>
          <p:cNvSpPr/>
          <p:nvPr/>
        </p:nvSpPr>
        <p:spPr>
          <a:xfrm rot="5400000">
            <a:off x="3516956" y="2824054"/>
            <a:ext cx="2526993" cy="416905"/>
          </a:xfrm>
          <a:prstGeom prst="triangle">
            <a:avLst/>
          </a:prstGeom>
          <a:solidFill>
            <a:schemeClr val="bg1">
              <a:lumMod val="50000"/>
            </a:schemeClr>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30" name="Rectangle 29">
            <a:extLst>
              <a:ext uri="{FF2B5EF4-FFF2-40B4-BE49-F238E27FC236}">
                <a16:creationId xmlns:a16="http://schemas.microsoft.com/office/drawing/2014/main" xmlns="" id="{2C62F3FD-115B-4F7B-8F6B-5435A3BBCAD2}"/>
              </a:ext>
            </a:extLst>
          </p:cNvPr>
          <p:cNvSpPr/>
          <p:nvPr/>
        </p:nvSpPr>
        <p:spPr>
          <a:xfrm>
            <a:off x="4954345" y="1385540"/>
            <a:ext cx="3541955" cy="307777"/>
          </a:xfrm>
          <a:prstGeom prst="rect">
            <a:avLst/>
          </a:prstGeom>
        </p:spPr>
        <p:txBody>
          <a:bodyPr wrap="square" anchor="b">
            <a:spAutoFit/>
          </a:bodyPr>
          <a:lstStyle/>
          <a:p>
            <a:pPr algn="ctr" defTabSz="914400">
              <a:spcAft>
                <a:spcPts val="600"/>
              </a:spcAft>
              <a:defRPr/>
            </a:pPr>
            <a:r>
              <a:rPr lang="en-AU" sz="1400" b="1" kern="0" dirty="0">
                <a:solidFill>
                  <a:srgbClr val="595959"/>
                </a:solidFill>
              </a:rPr>
              <a:t>Potential paths to market </a:t>
            </a:r>
          </a:p>
        </p:txBody>
      </p:sp>
      <p:cxnSp>
        <p:nvCxnSpPr>
          <p:cNvPr id="31" name="Straight Connector 30">
            <a:extLst>
              <a:ext uri="{FF2B5EF4-FFF2-40B4-BE49-F238E27FC236}">
                <a16:creationId xmlns:a16="http://schemas.microsoft.com/office/drawing/2014/main" xmlns="" id="{31BEC6FD-A653-4D34-A9B4-5B968FFA76DE}"/>
              </a:ext>
            </a:extLst>
          </p:cNvPr>
          <p:cNvCxnSpPr>
            <a:cxnSpLocks/>
          </p:cNvCxnSpPr>
          <p:nvPr/>
        </p:nvCxnSpPr>
        <p:spPr>
          <a:xfrm>
            <a:off x="4954343" y="1769010"/>
            <a:ext cx="3541957" cy="0"/>
          </a:xfrm>
          <a:prstGeom prst="line">
            <a:avLst/>
          </a:prstGeom>
          <a:ln w="19050">
            <a:solidFill>
              <a:srgbClr val="4567B5"/>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14D7A7DD-24A7-48F3-9EDC-F674282CBEB3}"/>
              </a:ext>
            </a:extLst>
          </p:cNvPr>
          <p:cNvSpPr/>
          <p:nvPr/>
        </p:nvSpPr>
        <p:spPr>
          <a:xfrm>
            <a:off x="5277295" y="2016462"/>
            <a:ext cx="3087398" cy="1072352"/>
          </a:xfrm>
          <a:prstGeom prst="rect">
            <a:avLst/>
          </a:prstGeom>
          <a:solidFill>
            <a:srgbClr val="DDF6FF"/>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36" name="Rectangle 35">
            <a:extLst>
              <a:ext uri="{FF2B5EF4-FFF2-40B4-BE49-F238E27FC236}">
                <a16:creationId xmlns:a16="http://schemas.microsoft.com/office/drawing/2014/main" xmlns="" id="{20F091C1-D7D4-4175-B491-96C9FE6977C0}"/>
              </a:ext>
            </a:extLst>
          </p:cNvPr>
          <p:cNvSpPr/>
          <p:nvPr/>
        </p:nvSpPr>
        <p:spPr>
          <a:xfrm>
            <a:off x="5277295" y="3223651"/>
            <a:ext cx="3087398" cy="1072352"/>
          </a:xfrm>
          <a:prstGeom prst="rect">
            <a:avLst/>
          </a:prstGeom>
          <a:solidFill>
            <a:srgbClr val="DDF6FF"/>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38" name="Oval 37">
            <a:extLst>
              <a:ext uri="{FF2B5EF4-FFF2-40B4-BE49-F238E27FC236}">
                <a16:creationId xmlns:a16="http://schemas.microsoft.com/office/drawing/2014/main" xmlns="" id="{38BC0CAF-B7CF-4AA3-B8EC-D83854761E07}"/>
              </a:ext>
            </a:extLst>
          </p:cNvPr>
          <p:cNvSpPr/>
          <p:nvPr/>
        </p:nvSpPr>
        <p:spPr>
          <a:xfrm>
            <a:off x="5367581" y="2082799"/>
            <a:ext cx="322802" cy="293029"/>
          </a:xfrm>
          <a:prstGeom prst="ellipse">
            <a:avLst/>
          </a:prstGeom>
          <a:solidFill>
            <a:srgbClr val="4FC3F4"/>
          </a:solidFill>
          <a:ln w="12700">
            <a:solidFill>
              <a:schemeClr val="bg1"/>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39" name="Oval 38">
            <a:extLst>
              <a:ext uri="{FF2B5EF4-FFF2-40B4-BE49-F238E27FC236}">
                <a16:creationId xmlns:a16="http://schemas.microsoft.com/office/drawing/2014/main" xmlns="" id="{79DB2C96-CB17-47C5-AF2C-4A89B62DC687}"/>
              </a:ext>
            </a:extLst>
          </p:cNvPr>
          <p:cNvSpPr/>
          <p:nvPr/>
        </p:nvSpPr>
        <p:spPr>
          <a:xfrm>
            <a:off x="5367581" y="3311174"/>
            <a:ext cx="322802" cy="293029"/>
          </a:xfrm>
          <a:prstGeom prst="ellipse">
            <a:avLst/>
          </a:prstGeom>
          <a:solidFill>
            <a:srgbClr val="4FC3F4"/>
          </a:solidFill>
          <a:ln w="12700">
            <a:solidFill>
              <a:schemeClr val="bg1"/>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40" name="Freeform 118">
            <a:extLst>
              <a:ext uri="{FF2B5EF4-FFF2-40B4-BE49-F238E27FC236}">
                <a16:creationId xmlns:a16="http://schemas.microsoft.com/office/drawing/2014/main" xmlns="" id="{059A99E9-1362-4B28-B86C-075117211754}"/>
              </a:ext>
            </a:extLst>
          </p:cNvPr>
          <p:cNvSpPr>
            <a:spLocks noChangeArrowheads="1"/>
          </p:cNvSpPr>
          <p:nvPr/>
        </p:nvSpPr>
        <p:spPr bwMode="auto">
          <a:xfrm>
            <a:off x="5419447" y="2128097"/>
            <a:ext cx="219070" cy="202432"/>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 name="Freeform 118">
            <a:extLst>
              <a:ext uri="{FF2B5EF4-FFF2-40B4-BE49-F238E27FC236}">
                <a16:creationId xmlns:a16="http://schemas.microsoft.com/office/drawing/2014/main" xmlns="" id="{A67DFB6C-007E-4189-9461-F4AC38D9171A}"/>
              </a:ext>
            </a:extLst>
          </p:cNvPr>
          <p:cNvSpPr>
            <a:spLocks noChangeArrowheads="1"/>
          </p:cNvSpPr>
          <p:nvPr/>
        </p:nvSpPr>
        <p:spPr bwMode="auto">
          <a:xfrm>
            <a:off x="5419447" y="3356472"/>
            <a:ext cx="219070" cy="202432"/>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2" name="TextBox 41">
            <a:extLst>
              <a:ext uri="{FF2B5EF4-FFF2-40B4-BE49-F238E27FC236}">
                <a16:creationId xmlns:a16="http://schemas.microsoft.com/office/drawing/2014/main" xmlns="" id="{9E56F3A9-6B28-411E-8FFF-9372379B0D34}"/>
              </a:ext>
            </a:extLst>
          </p:cNvPr>
          <p:cNvSpPr txBox="1"/>
          <p:nvPr/>
        </p:nvSpPr>
        <p:spPr>
          <a:xfrm>
            <a:off x="5774786" y="2026527"/>
            <a:ext cx="2547449" cy="861774"/>
          </a:xfrm>
          <a:prstGeom prst="rect">
            <a:avLst/>
          </a:prstGeom>
          <a:noFill/>
        </p:spPr>
        <p:txBody>
          <a:bodyPr wrap="square" rtlCol="0">
            <a:spAutoFit/>
          </a:bodyPr>
          <a:lstStyle/>
          <a:p>
            <a:pPr defTabSz="914400">
              <a:defRPr/>
            </a:pPr>
            <a:r>
              <a:rPr lang="en-AU" sz="1300" b="1" kern="0" dirty="0">
                <a:solidFill>
                  <a:srgbClr val="595959"/>
                </a:solidFill>
              </a:rPr>
              <a:t>Strategic licensing partners in all key geographies </a:t>
            </a:r>
          </a:p>
          <a:p>
            <a:pPr marL="285750" indent="-285750" defTabSz="914400">
              <a:buFont typeface="Wingdings" panose="05000000000000000000" pitchFamily="2" charset="2"/>
              <a:buChar char="§"/>
              <a:defRPr/>
            </a:pPr>
            <a:r>
              <a:rPr lang="en-AU" sz="1200" kern="0" dirty="0">
                <a:solidFill>
                  <a:srgbClr val="595959"/>
                </a:solidFill>
              </a:rPr>
              <a:t>EU </a:t>
            </a:r>
          </a:p>
          <a:p>
            <a:pPr marL="285750" indent="-285750" defTabSz="914400">
              <a:buFont typeface="Wingdings" panose="05000000000000000000" pitchFamily="2" charset="2"/>
              <a:buChar char="§"/>
              <a:defRPr/>
            </a:pPr>
            <a:r>
              <a:rPr lang="en-AU" sz="1200" kern="0" dirty="0">
                <a:solidFill>
                  <a:srgbClr val="595959"/>
                </a:solidFill>
              </a:rPr>
              <a:t>US </a:t>
            </a:r>
          </a:p>
        </p:txBody>
      </p:sp>
      <p:pic>
        <p:nvPicPr>
          <p:cNvPr id="44" name="Picture 43">
            <a:extLst>
              <a:ext uri="{FF2B5EF4-FFF2-40B4-BE49-F238E27FC236}">
                <a16:creationId xmlns:a16="http://schemas.microsoft.com/office/drawing/2014/main" xmlns="" id="{20B8015F-9E91-481B-9CE7-D0C5C41B0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786" y="2494233"/>
            <a:ext cx="218548" cy="145698"/>
          </a:xfrm>
          <a:prstGeom prst="rect">
            <a:avLst/>
          </a:prstGeom>
        </p:spPr>
      </p:pic>
      <p:pic>
        <p:nvPicPr>
          <p:cNvPr id="46" name="Picture 45">
            <a:extLst>
              <a:ext uri="{FF2B5EF4-FFF2-40B4-BE49-F238E27FC236}">
                <a16:creationId xmlns:a16="http://schemas.microsoft.com/office/drawing/2014/main" xmlns="" id="{761950A0-4A81-49A4-AB63-12992C72FE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4786" y="2702301"/>
            <a:ext cx="218548" cy="115066"/>
          </a:xfrm>
          <a:prstGeom prst="rect">
            <a:avLst/>
          </a:prstGeom>
        </p:spPr>
      </p:pic>
      <p:sp>
        <p:nvSpPr>
          <p:cNvPr id="48" name="TextBox 47">
            <a:extLst>
              <a:ext uri="{FF2B5EF4-FFF2-40B4-BE49-F238E27FC236}">
                <a16:creationId xmlns:a16="http://schemas.microsoft.com/office/drawing/2014/main" xmlns="" id="{29F6DC4F-1463-46B4-A951-EA8575315F16}"/>
              </a:ext>
            </a:extLst>
          </p:cNvPr>
          <p:cNvSpPr txBox="1"/>
          <p:nvPr/>
        </p:nvSpPr>
        <p:spPr>
          <a:xfrm>
            <a:off x="5769773" y="3228906"/>
            <a:ext cx="2547449" cy="1046440"/>
          </a:xfrm>
          <a:prstGeom prst="rect">
            <a:avLst/>
          </a:prstGeom>
          <a:noFill/>
        </p:spPr>
        <p:txBody>
          <a:bodyPr wrap="square" rtlCol="0">
            <a:spAutoFit/>
          </a:bodyPr>
          <a:lstStyle/>
          <a:p>
            <a:pPr defTabSz="914400">
              <a:defRPr/>
            </a:pPr>
            <a:r>
              <a:rPr lang="en-AU" sz="1300" b="1" kern="0" dirty="0">
                <a:solidFill>
                  <a:srgbClr val="595959"/>
                </a:solidFill>
              </a:rPr>
              <a:t>Additional licensing partners in unique geographies</a:t>
            </a:r>
          </a:p>
          <a:p>
            <a:pPr marL="285750" indent="-285750" defTabSz="914400">
              <a:buFont typeface="Wingdings" panose="05000000000000000000" pitchFamily="2" charset="2"/>
              <a:buChar char="§"/>
              <a:defRPr/>
            </a:pPr>
            <a:r>
              <a:rPr lang="en-AU" sz="1200" kern="0" dirty="0">
                <a:solidFill>
                  <a:srgbClr val="595959"/>
                </a:solidFill>
              </a:rPr>
              <a:t>China</a:t>
            </a:r>
          </a:p>
          <a:p>
            <a:pPr marL="285750" indent="-285750" defTabSz="914400">
              <a:buFont typeface="Wingdings" panose="05000000000000000000" pitchFamily="2" charset="2"/>
              <a:buChar char="§"/>
              <a:defRPr/>
            </a:pPr>
            <a:r>
              <a:rPr lang="en-AU" sz="1200" kern="0" dirty="0">
                <a:solidFill>
                  <a:srgbClr val="595959"/>
                </a:solidFill>
              </a:rPr>
              <a:t>Japan </a:t>
            </a:r>
          </a:p>
          <a:p>
            <a:pPr marL="285750" indent="-285750" defTabSz="914400">
              <a:buFont typeface="Wingdings" panose="05000000000000000000" pitchFamily="2" charset="2"/>
              <a:buChar char="§"/>
              <a:defRPr/>
            </a:pPr>
            <a:r>
              <a:rPr lang="en-AU" sz="1200" kern="0" dirty="0">
                <a:solidFill>
                  <a:srgbClr val="595959"/>
                </a:solidFill>
              </a:rPr>
              <a:t>India </a:t>
            </a:r>
          </a:p>
        </p:txBody>
      </p:sp>
      <p:pic>
        <p:nvPicPr>
          <p:cNvPr id="50" name="Picture 49">
            <a:extLst>
              <a:ext uri="{FF2B5EF4-FFF2-40B4-BE49-F238E27FC236}">
                <a16:creationId xmlns:a16="http://schemas.microsoft.com/office/drawing/2014/main" xmlns="" id="{2B02B720-B6CA-45B3-A5D7-59A1FD7B49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8305" y="3693665"/>
            <a:ext cx="205029" cy="115200"/>
          </a:xfrm>
          <a:prstGeom prst="rect">
            <a:avLst/>
          </a:prstGeom>
        </p:spPr>
      </p:pic>
      <p:pic>
        <p:nvPicPr>
          <p:cNvPr id="52" name="Picture 51">
            <a:extLst>
              <a:ext uri="{FF2B5EF4-FFF2-40B4-BE49-F238E27FC236}">
                <a16:creationId xmlns:a16="http://schemas.microsoft.com/office/drawing/2014/main" xmlns="" id="{9465E45D-FB1D-4B09-AA2F-4E74F89B3F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2432" y="3868236"/>
            <a:ext cx="221455" cy="147600"/>
          </a:xfrm>
          <a:prstGeom prst="rect">
            <a:avLst/>
          </a:prstGeom>
        </p:spPr>
      </p:pic>
      <p:pic>
        <p:nvPicPr>
          <p:cNvPr id="54" name="Picture 53">
            <a:extLst>
              <a:ext uri="{FF2B5EF4-FFF2-40B4-BE49-F238E27FC236}">
                <a16:creationId xmlns:a16="http://schemas.microsoft.com/office/drawing/2014/main" xmlns="" id="{BE3A20A7-B5AE-45D9-A0CE-15A0475B63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2487" y="4095856"/>
            <a:ext cx="221400" cy="147600"/>
          </a:xfrm>
          <a:prstGeom prst="rect">
            <a:avLst/>
          </a:prstGeom>
        </p:spPr>
      </p:pic>
      <p:sp>
        <p:nvSpPr>
          <p:cNvPr id="3" name="Rectangle 2">
            <a:extLst>
              <a:ext uri="{FF2B5EF4-FFF2-40B4-BE49-F238E27FC236}">
                <a16:creationId xmlns:a16="http://schemas.microsoft.com/office/drawing/2014/main" xmlns="" id="{8F946A9A-F3C5-4176-A4DD-05492EE23974}"/>
              </a:ext>
            </a:extLst>
          </p:cNvPr>
          <p:cNvSpPr/>
          <p:nvPr/>
        </p:nvSpPr>
        <p:spPr>
          <a:xfrm>
            <a:off x="649831" y="4500784"/>
            <a:ext cx="8188987" cy="242742"/>
          </a:xfrm>
          <a:prstGeom prst="rect">
            <a:avLst/>
          </a:prstGeom>
          <a:solidFill>
            <a:schemeClr val="bg1">
              <a:lumMod val="95000"/>
            </a:schemeClr>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500" b="1" i="1" u="none" strike="noStrike" kern="0" cap="none" spc="0" normalizeH="0" baseline="0" noProof="0" dirty="0">
                <a:ln>
                  <a:noFill/>
                </a:ln>
                <a:solidFill>
                  <a:srgbClr val="4FC3F4"/>
                </a:solidFill>
                <a:effectLst/>
                <a:uLnTx/>
                <a:uFillTx/>
                <a:latin typeface="+mj-lt"/>
              </a:rPr>
              <a:t>2018 marks the start of this journey </a:t>
            </a:r>
          </a:p>
        </p:txBody>
      </p:sp>
      <p:sp>
        <p:nvSpPr>
          <p:cNvPr id="43" name="Slide Number Placeholder 1">
            <a:extLst>
              <a:ext uri="{FF2B5EF4-FFF2-40B4-BE49-F238E27FC236}">
                <a16:creationId xmlns:a16="http://schemas.microsoft.com/office/drawing/2014/main" xmlns="" id="{7A694581-354B-4AD0-AB79-CA3CCED74E4B}"/>
              </a:ext>
            </a:extLst>
          </p:cNvPr>
          <p:cNvSpPr txBox="1">
            <a:spLocks/>
          </p:cNvSpPr>
          <p:nvPr/>
        </p:nvSpPr>
        <p:spPr>
          <a:xfrm>
            <a:off x="649832" y="4818583"/>
            <a:ext cx="3726784" cy="316488"/>
          </a:xfrm>
          <a:prstGeom prst="rect">
            <a:avLst/>
          </a:prstGeom>
        </p:spPr>
        <p:txBody>
          <a:bodyPr vert="horz" lIns="0" tIns="0" rIns="0" bIns="0" rtlCol="0" anchor="t"/>
          <a:lstStyle>
            <a:defPPr>
              <a:defRPr lang="en-US"/>
            </a:defPPr>
            <a:lvl1pPr marL="0" algn="r" defTabSz="457200" rtl="0" eaLnBrk="1" latinLnBrk="0" hangingPunct="1">
              <a:defRPr sz="8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AU" dirty="0" smtClean="0"/>
              <a:t> </a:t>
            </a:r>
            <a:r>
              <a:rPr lang="en-AU" sz="700" kern="0" dirty="0">
                <a:solidFill>
                  <a:schemeClr val="tx1"/>
                </a:solidFill>
              </a:rPr>
              <a:t>1. </a:t>
            </a:r>
            <a:r>
              <a:rPr lang="en-AU" sz="700" kern="0" dirty="0" smtClean="0">
                <a:solidFill>
                  <a:schemeClr val="tx1"/>
                </a:solidFill>
              </a:rPr>
              <a:t>GLOBOCAN </a:t>
            </a:r>
            <a:r>
              <a:rPr lang="en-AU" sz="700" kern="0" dirty="0">
                <a:solidFill>
                  <a:schemeClr val="tx1"/>
                </a:solidFill>
              </a:rPr>
              <a:t>2012: Estimated Cancer Incidence Worldwide in 2012 (IARC/WHO</a:t>
            </a:r>
            <a:r>
              <a:rPr lang="en-AU" sz="700" kern="0" dirty="0" smtClean="0">
                <a:solidFill>
                  <a:schemeClr val="tx1"/>
                </a:solidFill>
              </a:rPr>
              <a:t>).</a:t>
            </a:r>
          </a:p>
          <a:p>
            <a:pPr algn="l"/>
            <a:r>
              <a:rPr lang="en-AU" sz="700" kern="0" dirty="0" smtClean="0">
                <a:solidFill>
                  <a:schemeClr val="tx1"/>
                </a:solidFill>
              </a:rPr>
              <a:t> </a:t>
            </a:r>
            <a:r>
              <a:rPr lang="en-AU" sz="700" kern="0" dirty="0">
                <a:solidFill>
                  <a:schemeClr val="tx1"/>
                </a:solidFill>
              </a:rPr>
              <a:t>Accessed 22 Apr </a:t>
            </a:r>
            <a:r>
              <a:rPr lang="en-AU" sz="700" kern="0" dirty="0" smtClean="0">
                <a:solidFill>
                  <a:schemeClr val="tx1"/>
                </a:solidFill>
              </a:rPr>
              <a:t>2016,from </a:t>
            </a:r>
            <a:r>
              <a:rPr lang="en-AU" sz="700" kern="0" dirty="0">
                <a:solidFill>
                  <a:schemeClr val="tx1"/>
                </a:solidFill>
              </a:rPr>
              <a:t>http://globocan.iarc.fr/Pages/fact_sheets_population.aspx</a:t>
            </a:r>
          </a:p>
          <a:p>
            <a:r>
              <a:rPr lang="en-AU" dirty="0" smtClean="0"/>
              <a:t> </a:t>
            </a:r>
            <a:endParaRPr lang="en-AU" sz="900" dirty="0"/>
          </a:p>
        </p:txBody>
      </p:sp>
    </p:spTree>
    <p:extLst>
      <p:ext uri="{BB962C8B-B14F-4D97-AF65-F5344CB8AC3E}">
        <p14:creationId xmlns:p14="http://schemas.microsoft.com/office/powerpoint/2010/main" val="19633312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2008211" y="-1311320"/>
            <a:ext cx="7870261" cy="7870261"/>
          </a:xfrm>
          <a:prstGeom prst="ellipse">
            <a:avLst/>
          </a:prstGeom>
          <a:solidFill>
            <a:srgbClr val="40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25" name="Oval 24"/>
          <p:cNvSpPr/>
          <p:nvPr/>
        </p:nvSpPr>
        <p:spPr>
          <a:xfrm>
            <a:off x="3168608" y="-363255"/>
            <a:ext cx="5810388" cy="5810388"/>
          </a:xfrm>
          <a:prstGeom prst="ellipse">
            <a:avLst/>
          </a:prstGeom>
          <a:solidFill>
            <a:srgbClr val="456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95" name="Round Same Side Corner Rectangle 94"/>
          <p:cNvSpPr/>
          <p:nvPr/>
        </p:nvSpPr>
        <p:spPr>
          <a:xfrm flipV="1">
            <a:off x="5921841" y="4165458"/>
            <a:ext cx="1646423" cy="595486"/>
          </a:xfrm>
          <a:prstGeom prst="round2SameRect">
            <a:avLst>
              <a:gd name="adj1" fmla="val 2917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62"/>
          <p:cNvGrpSpPr>
            <a:grpSpLocks noChangeAspect="1"/>
          </p:cNvGrpSpPr>
          <p:nvPr/>
        </p:nvGrpSpPr>
        <p:grpSpPr bwMode="auto">
          <a:xfrm>
            <a:off x="3575454" y="1285982"/>
            <a:ext cx="4813605" cy="3021419"/>
            <a:chOff x="1739" y="729"/>
            <a:chExt cx="3485" cy="2042"/>
          </a:xfrm>
          <a:solidFill>
            <a:schemeClr val="bg1">
              <a:alpha val="90000"/>
            </a:schemeClr>
          </a:solidFill>
        </p:grpSpPr>
        <p:sp>
          <p:nvSpPr>
            <p:cNvPr id="31" name="Freeform 63"/>
            <p:cNvSpPr>
              <a:spLocks/>
            </p:cNvSpPr>
            <p:nvPr/>
          </p:nvSpPr>
          <p:spPr bwMode="auto">
            <a:xfrm>
              <a:off x="1739" y="786"/>
              <a:ext cx="889" cy="1009"/>
            </a:xfrm>
            <a:custGeom>
              <a:avLst/>
              <a:gdLst>
                <a:gd name="T0" fmla="*/ 109 w 1230"/>
                <a:gd name="T1" fmla="*/ 105 h 1395"/>
                <a:gd name="T2" fmla="*/ 299 w 1230"/>
                <a:gd name="T3" fmla="*/ 7 h 1395"/>
                <a:gd name="T4" fmla="*/ 499 w 1230"/>
                <a:gd name="T5" fmla="*/ 90 h 1395"/>
                <a:gd name="T6" fmla="*/ 635 w 1230"/>
                <a:gd name="T7" fmla="*/ 76 h 1395"/>
                <a:gd name="T8" fmla="*/ 760 w 1230"/>
                <a:gd name="T9" fmla="*/ 147 h 1395"/>
                <a:gd name="T10" fmla="*/ 931 w 1230"/>
                <a:gd name="T11" fmla="*/ 181 h 1395"/>
                <a:gd name="T12" fmla="*/ 976 w 1230"/>
                <a:gd name="T13" fmla="*/ 247 h 1395"/>
                <a:gd name="T14" fmla="*/ 828 w 1230"/>
                <a:gd name="T15" fmla="*/ 283 h 1395"/>
                <a:gd name="T16" fmla="*/ 758 w 1230"/>
                <a:gd name="T17" fmla="*/ 342 h 1395"/>
                <a:gd name="T18" fmla="*/ 847 w 1230"/>
                <a:gd name="T19" fmla="*/ 407 h 1395"/>
                <a:gd name="T20" fmla="*/ 864 w 1230"/>
                <a:gd name="T21" fmla="*/ 498 h 1395"/>
                <a:gd name="T22" fmla="*/ 896 w 1230"/>
                <a:gd name="T23" fmla="*/ 462 h 1395"/>
                <a:gd name="T24" fmla="*/ 1051 w 1230"/>
                <a:gd name="T25" fmla="*/ 307 h 1395"/>
                <a:gd name="T26" fmla="*/ 1115 w 1230"/>
                <a:gd name="T27" fmla="*/ 328 h 1395"/>
                <a:gd name="T28" fmla="*/ 1222 w 1230"/>
                <a:gd name="T29" fmla="*/ 502 h 1395"/>
                <a:gd name="T30" fmla="*/ 1110 w 1230"/>
                <a:gd name="T31" fmla="*/ 546 h 1395"/>
                <a:gd name="T32" fmla="*/ 1016 w 1230"/>
                <a:gd name="T33" fmla="*/ 647 h 1395"/>
                <a:gd name="T34" fmla="*/ 757 w 1230"/>
                <a:gd name="T35" fmla="*/ 864 h 1395"/>
                <a:gd name="T36" fmla="*/ 369 w 1230"/>
                <a:gd name="T37" fmla="*/ 942 h 1395"/>
                <a:gd name="T38" fmla="*/ 308 w 1230"/>
                <a:gd name="T39" fmla="*/ 1091 h 1395"/>
                <a:gd name="T40" fmla="*/ 387 w 1230"/>
                <a:gd name="T41" fmla="*/ 1162 h 1395"/>
                <a:gd name="T42" fmla="*/ 484 w 1230"/>
                <a:gd name="T43" fmla="*/ 1119 h 1395"/>
                <a:gd name="T44" fmla="*/ 500 w 1230"/>
                <a:gd name="T45" fmla="*/ 1129 h 1395"/>
                <a:gd name="T46" fmla="*/ 505 w 1230"/>
                <a:gd name="T47" fmla="*/ 1245 h 1395"/>
                <a:gd name="T48" fmla="*/ 563 w 1230"/>
                <a:gd name="T49" fmla="*/ 1395 h 1395"/>
                <a:gd name="T50" fmla="*/ 459 w 1230"/>
                <a:gd name="T51" fmla="*/ 1366 h 1395"/>
                <a:gd name="T52" fmla="*/ 410 w 1230"/>
                <a:gd name="T53" fmla="*/ 1280 h 1395"/>
                <a:gd name="T54" fmla="*/ 316 w 1230"/>
                <a:gd name="T55" fmla="*/ 1223 h 1395"/>
                <a:gd name="T56" fmla="*/ 245 w 1230"/>
                <a:gd name="T57" fmla="*/ 1216 h 1395"/>
                <a:gd name="T58" fmla="*/ 157 w 1230"/>
                <a:gd name="T59" fmla="*/ 1102 h 1395"/>
                <a:gd name="T60" fmla="*/ 144 w 1230"/>
                <a:gd name="T61" fmla="*/ 890 h 1395"/>
                <a:gd name="T62" fmla="*/ 66 w 1230"/>
                <a:gd name="T63" fmla="*/ 774 h 1395"/>
                <a:gd name="T64" fmla="*/ 128 w 1230"/>
                <a:gd name="T65" fmla="*/ 584 h 1395"/>
                <a:gd name="T66" fmla="*/ 237 w 1230"/>
                <a:gd name="T67" fmla="*/ 458 h 1395"/>
                <a:gd name="T68" fmla="*/ 251 w 1230"/>
                <a:gd name="T69" fmla="*/ 255 h 1395"/>
                <a:gd name="T70" fmla="*/ 143 w 1230"/>
                <a:gd name="T71" fmla="*/ 204 h 1395"/>
                <a:gd name="T72" fmla="*/ 0 w 1230"/>
                <a:gd name="T73" fmla="*/ 256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395">
                  <a:moveTo>
                    <a:pt x="0" y="171"/>
                  </a:moveTo>
                  <a:cubicBezTo>
                    <a:pt x="36" y="149"/>
                    <a:pt x="73" y="128"/>
                    <a:pt x="109" y="105"/>
                  </a:cubicBezTo>
                  <a:cubicBezTo>
                    <a:pt x="161" y="74"/>
                    <a:pt x="213" y="42"/>
                    <a:pt x="264" y="9"/>
                  </a:cubicBezTo>
                  <a:cubicBezTo>
                    <a:pt x="276" y="2"/>
                    <a:pt x="285" y="0"/>
                    <a:pt x="299" y="7"/>
                  </a:cubicBezTo>
                  <a:cubicBezTo>
                    <a:pt x="355" y="34"/>
                    <a:pt x="413" y="61"/>
                    <a:pt x="470" y="87"/>
                  </a:cubicBezTo>
                  <a:cubicBezTo>
                    <a:pt x="479" y="91"/>
                    <a:pt x="490" y="92"/>
                    <a:pt x="499" y="90"/>
                  </a:cubicBezTo>
                  <a:cubicBezTo>
                    <a:pt x="532" y="83"/>
                    <a:pt x="566" y="75"/>
                    <a:pt x="599" y="67"/>
                  </a:cubicBezTo>
                  <a:cubicBezTo>
                    <a:pt x="613" y="63"/>
                    <a:pt x="624" y="66"/>
                    <a:pt x="635" y="76"/>
                  </a:cubicBezTo>
                  <a:cubicBezTo>
                    <a:pt x="655" y="94"/>
                    <a:pt x="678" y="110"/>
                    <a:pt x="697" y="129"/>
                  </a:cubicBezTo>
                  <a:cubicBezTo>
                    <a:pt x="716" y="147"/>
                    <a:pt x="739" y="144"/>
                    <a:pt x="760" y="147"/>
                  </a:cubicBezTo>
                  <a:cubicBezTo>
                    <a:pt x="808" y="153"/>
                    <a:pt x="855" y="158"/>
                    <a:pt x="902" y="163"/>
                  </a:cubicBezTo>
                  <a:cubicBezTo>
                    <a:pt x="915" y="164"/>
                    <a:pt x="924" y="170"/>
                    <a:pt x="931" y="181"/>
                  </a:cubicBezTo>
                  <a:cubicBezTo>
                    <a:pt x="941" y="197"/>
                    <a:pt x="953" y="212"/>
                    <a:pt x="964" y="228"/>
                  </a:cubicBezTo>
                  <a:cubicBezTo>
                    <a:pt x="967" y="233"/>
                    <a:pt x="970" y="238"/>
                    <a:pt x="976" y="247"/>
                  </a:cubicBezTo>
                  <a:cubicBezTo>
                    <a:pt x="959" y="247"/>
                    <a:pt x="946" y="248"/>
                    <a:pt x="934" y="247"/>
                  </a:cubicBezTo>
                  <a:cubicBezTo>
                    <a:pt x="892" y="241"/>
                    <a:pt x="858" y="253"/>
                    <a:pt x="828" y="283"/>
                  </a:cubicBezTo>
                  <a:cubicBezTo>
                    <a:pt x="808" y="303"/>
                    <a:pt x="783" y="320"/>
                    <a:pt x="760" y="338"/>
                  </a:cubicBezTo>
                  <a:cubicBezTo>
                    <a:pt x="760" y="338"/>
                    <a:pt x="759" y="340"/>
                    <a:pt x="758" y="342"/>
                  </a:cubicBezTo>
                  <a:cubicBezTo>
                    <a:pt x="765" y="348"/>
                    <a:pt x="772" y="353"/>
                    <a:pt x="780" y="359"/>
                  </a:cubicBezTo>
                  <a:cubicBezTo>
                    <a:pt x="802" y="375"/>
                    <a:pt x="824" y="392"/>
                    <a:pt x="847" y="407"/>
                  </a:cubicBezTo>
                  <a:cubicBezTo>
                    <a:pt x="861" y="415"/>
                    <a:pt x="865" y="425"/>
                    <a:pt x="865" y="440"/>
                  </a:cubicBezTo>
                  <a:cubicBezTo>
                    <a:pt x="864" y="459"/>
                    <a:pt x="864" y="479"/>
                    <a:pt x="864" y="498"/>
                  </a:cubicBezTo>
                  <a:cubicBezTo>
                    <a:pt x="866" y="498"/>
                    <a:pt x="867" y="499"/>
                    <a:pt x="868" y="499"/>
                  </a:cubicBezTo>
                  <a:cubicBezTo>
                    <a:pt x="877" y="487"/>
                    <a:pt x="887" y="475"/>
                    <a:pt x="896" y="462"/>
                  </a:cubicBezTo>
                  <a:cubicBezTo>
                    <a:pt x="916" y="435"/>
                    <a:pt x="937" y="409"/>
                    <a:pt x="955" y="381"/>
                  </a:cubicBezTo>
                  <a:cubicBezTo>
                    <a:pt x="979" y="345"/>
                    <a:pt x="1018" y="330"/>
                    <a:pt x="1051" y="307"/>
                  </a:cubicBezTo>
                  <a:cubicBezTo>
                    <a:pt x="1055" y="305"/>
                    <a:pt x="1063" y="306"/>
                    <a:pt x="1068" y="308"/>
                  </a:cubicBezTo>
                  <a:cubicBezTo>
                    <a:pt x="1084" y="314"/>
                    <a:pt x="1100" y="320"/>
                    <a:pt x="1115" y="328"/>
                  </a:cubicBezTo>
                  <a:cubicBezTo>
                    <a:pt x="1122" y="331"/>
                    <a:pt x="1128" y="336"/>
                    <a:pt x="1131" y="342"/>
                  </a:cubicBezTo>
                  <a:cubicBezTo>
                    <a:pt x="1162" y="395"/>
                    <a:pt x="1192" y="448"/>
                    <a:pt x="1222" y="502"/>
                  </a:cubicBezTo>
                  <a:cubicBezTo>
                    <a:pt x="1230" y="516"/>
                    <a:pt x="1229" y="517"/>
                    <a:pt x="1212" y="521"/>
                  </a:cubicBezTo>
                  <a:cubicBezTo>
                    <a:pt x="1178" y="529"/>
                    <a:pt x="1144" y="537"/>
                    <a:pt x="1110" y="546"/>
                  </a:cubicBezTo>
                  <a:cubicBezTo>
                    <a:pt x="1100" y="549"/>
                    <a:pt x="1090" y="555"/>
                    <a:pt x="1084" y="563"/>
                  </a:cubicBezTo>
                  <a:cubicBezTo>
                    <a:pt x="1061" y="590"/>
                    <a:pt x="1040" y="620"/>
                    <a:pt x="1016" y="647"/>
                  </a:cubicBezTo>
                  <a:cubicBezTo>
                    <a:pt x="998" y="667"/>
                    <a:pt x="976" y="684"/>
                    <a:pt x="954" y="701"/>
                  </a:cubicBezTo>
                  <a:cubicBezTo>
                    <a:pt x="889" y="756"/>
                    <a:pt x="823" y="810"/>
                    <a:pt x="757" y="864"/>
                  </a:cubicBezTo>
                  <a:cubicBezTo>
                    <a:pt x="747" y="871"/>
                    <a:pt x="734" y="876"/>
                    <a:pt x="722" y="878"/>
                  </a:cubicBezTo>
                  <a:cubicBezTo>
                    <a:pt x="604" y="900"/>
                    <a:pt x="487" y="921"/>
                    <a:pt x="369" y="942"/>
                  </a:cubicBezTo>
                  <a:cubicBezTo>
                    <a:pt x="355" y="944"/>
                    <a:pt x="348" y="951"/>
                    <a:pt x="344" y="965"/>
                  </a:cubicBezTo>
                  <a:cubicBezTo>
                    <a:pt x="333" y="1007"/>
                    <a:pt x="321" y="1049"/>
                    <a:pt x="308" y="1091"/>
                  </a:cubicBezTo>
                  <a:cubicBezTo>
                    <a:pt x="304" y="1105"/>
                    <a:pt x="306" y="1113"/>
                    <a:pt x="319" y="1120"/>
                  </a:cubicBezTo>
                  <a:cubicBezTo>
                    <a:pt x="342" y="1133"/>
                    <a:pt x="365" y="1147"/>
                    <a:pt x="387" y="1162"/>
                  </a:cubicBezTo>
                  <a:cubicBezTo>
                    <a:pt x="400" y="1171"/>
                    <a:pt x="409" y="1169"/>
                    <a:pt x="421" y="1161"/>
                  </a:cubicBezTo>
                  <a:cubicBezTo>
                    <a:pt x="441" y="1146"/>
                    <a:pt x="463" y="1133"/>
                    <a:pt x="484" y="1119"/>
                  </a:cubicBezTo>
                  <a:cubicBezTo>
                    <a:pt x="487" y="1117"/>
                    <a:pt x="491" y="1115"/>
                    <a:pt x="498" y="1112"/>
                  </a:cubicBezTo>
                  <a:cubicBezTo>
                    <a:pt x="499" y="1119"/>
                    <a:pt x="500" y="1124"/>
                    <a:pt x="500" y="1129"/>
                  </a:cubicBezTo>
                  <a:cubicBezTo>
                    <a:pt x="499" y="1146"/>
                    <a:pt x="499" y="1163"/>
                    <a:pt x="496" y="1180"/>
                  </a:cubicBezTo>
                  <a:cubicBezTo>
                    <a:pt x="492" y="1203"/>
                    <a:pt x="496" y="1224"/>
                    <a:pt x="505" y="1245"/>
                  </a:cubicBezTo>
                  <a:cubicBezTo>
                    <a:pt x="524" y="1290"/>
                    <a:pt x="541" y="1336"/>
                    <a:pt x="558" y="1381"/>
                  </a:cubicBezTo>
                  <a:cubicBezTo>
                    <a:pt x="560" y="1385"/>
                    <a:pt x="561" y="1389"/>
                    <a:pt x="563" y="1395"/>
                  </a:cubicBezTo>
                  <a:cubicBezTo>
                    <a:pt x="556" y="1394"/>
                    <a:pt x="551" y="1394"/>
                    <a:pt x="546" y="1393"/>
                  </a:cubicBezTo>
                  <a:cubicBezTo>
                    <a:pt x="517" y="1384"/>
                    <a:pt x="488" y="1375"/>
                    <a:pt x="459" y="1366"/>
                  </a:cubicBezTo>
                  <a:cubicBezTo>
                    <a:pt x="447" y="1363"/>
                    <a:pt x="440" y="1357"/>
                    <a:pt x="443" y="1344"/>
                  </a:cubicBezTo>
                  <a:cubicBezTo>
                    <a:pt x="448" y="1314"/>
                    <a:pt x="435" y="1295"/>
                    <a:pt x="410" y="1280"/>
                  </a:cubicBezTo>
                  <a:cubicBezTo>
                    <a:pt x="387" y="1266"/>
                    <a:pt x="366" y="1247"/>
                    <a:pt x="343" y="1232"/>
                  </a:cubicBezTo>
                  <a:cubicBezTo>
                    <a:pt x="335" y="1227"/>
                    <a:pt x="325" y="1224"/>
                    <a:pt x="316" y="1223"/>
                  </a:cubicBezTo>
                  <a:cubicBezTo>
                    <a:pt x="298" y="1221"/>
                    <a:pt x="280" y="1223"/>
                    <a:pt x="263" y="1222"/>
                  </a:cubicBezTo>
                  <a:cubicBezTo>
                    <a:pt x="257" y="1222"/>
                    <a:pt x="249" y="1220"/>
                    <a:pt x="245" y="1216"/>
                  </a:cubicBezTo>
                  <a:cubicBezTo>
                    <a:pt x="217" y="1186"/>
                    <a:pt x="190" y="1155"/>
                    <a:pt x="163" y="1124"/>
                  </a:cubicBezTo>
                  <a:cubicBezTo>
                    <a:pt x="158" y="1119"/>
                    <a:pt x="157" y="1109"/>
                    <a:pt x="157" y="1102"/>
                  </a:cubicBezTo>
                  <a:cubicBezTo>
                    <a:pt x="156" y="1042"/>
                    <a:pt x="157" y="982"/>
                    <a:pt x="156" y="923"/>
                  </a:cubicBezTo>
                  <a:cubicBezTo>
                    <a:pt x="156" y="912"/>
                    <a:pt x="151" y="899"/>
                    <a:pt x="144" y="890"/>
                  </a:cubicBezTo>
                  <a:cubicBezTo>
                    <a:pt x="121" y="859"/>
                    <a:pt x="95" y="828"/>
                    <a:pt x="71" y="797"/>
                  </a:cubicBezTo>
                  <a:cubicBezTo>
                    <a:pt x="66" y="791"/>
                    <a:pt x="64" y="781"/>
                    <a:pt x="66" y="774"/>
                  </a:cubicBezTo>
                  <a:cubicBezTo>
                    <a:pt x="82" y="716"/>
                    <a:pt x="98" y="659"/>
                    <a:pt x="116" y="602"/>
                  </a:cubicBezTo>
                  <a:cubicBezTo>
                    <a:pt x="118" y="595"/>
                    <a:pt x="123" y="589"/>
                    <a:pt x="128" y="584"/>
                  </a:cubicBezTo>
                  <a:cubicBezTo>
                    <a:pt x="161" y="551"/>
                    <a:pt x="194" y="519"/>
                    <a:pt x="226" y="485"/>
                  </a:cubicBezTo>
                  <a:cubicBezTo>
                    <a:pt x="232" y="478"/>
                    <a:pt x="237" y="467"/>
                    <a:pt x="237" y="458"/>
                  </a:cubicBezTo>
                  <a:cubicBezTo>
                    <a:pt x="242" y="402"/>
                    <a:pt x="245" y="346"/>
                    <a:pt x="249" y="290"/>
                  </a:cubicBezTo>
                  <a:cubicBezTo>
                    <a:pt x="250" y="278"/>
                    <a:pt x="251" y="267"/>
                    <a:pt x="251" y="255"/>
                  </a:cubicBezTo>
                  <a:cubicBezTo>
                    <a:pt x="251" y="252"/>
                    <a:pt x="247" y="246"/>
                    <a:pt x="243" y="244"/>
                  </a:cubicBezTo>
                  <a:cubicBezTo>
                    <a:pt x="210" y="231"/>
                    <a:pt x="177" y="217"/>
                    <a:pt x="143" y="204"/>
                  </a:cubicBezTo>
                  <a:cubicBezTo>
                    <a:pt x="135" y="202"/>
                    <a:pt x="125" y="205"/>
                    <a:pt x="117" y="208"/>
                  </a:cubicBezTo>
                  <a:cubicBezTo>
                    <a:pt x="78" y="223"/>
                    <a:pt x="39" y="240"/>
                    <a:pt x="0" y="256"/>
                  </a:cubicBezTo>
                  <a:cubicBezTo>
                    <a:pt x="0" y="228"/>
                    <a:pt x="0" y="199"/>
                    <a:pt x="0"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64"/>
            <p:cNvSpPr>
              <a:spLocks/>
            </p:cNvSpPr>
            <p:nvPr/>
          </p:nvSpPr>
          <p:spPr bwMode="auto">
            <a:xfrm>
              <a:off x="2143" y="1747"/>
              <a:ext cx="600" cy="1024"/>
            </a:xfrm>
            <a:custGeom>
              <a:avLst/>
              <a:gdLst>
                <a:gd name="T0" fmla="*/ 549 w 829"/>
                <a:gd name="T1" fmla="*/ 1415 h 1415"/>
                <a:gd name="T2" fmla="*/ 461 w 829"/>
                <a:gd name="T3" fmla="*/ 1373 h 1415"/>
                <a:gd name="T4" fmla="*/ 390 w 829"/>
                <a:gd name="T5" fmla="*/ 1341 h 1415"/>
                <a:gd name="T6" fmla="*/ 379 w 829"/>
                <a:gd name="T7" fmla="*/ 1329 h 1415"/>
                <a:gd name="T8" fmla="*/ 308 w 829"/>
                <a:gd name="T9" fmla="*/ 1178 h 1415"/>
                <a:gd name="T10" fmla="*/ 294 w 829"/>
                <a:gd name="T11" fmla="*/ 1117 h 1415"/>
                <a:gd name="T12" fmla="*/ 210 w 829"/>
                <a:gd name="T13" fmla="*/ 646 h 1415"/>
                <a:gd name="T14" fmla="*/ 195 w 829"/>
                <a:gd name="T15" fmla="*/ 618 h 1415"/>
                <a:gd name="T16" fmla="*/ 10 w 829"/>
                <a:gd name="T17" fmla="*/ 416 h 1415"/>
                <a:gd name="T18" fmla="*/ 1 w 829"/>
                <a:gd name="T19" fmla="*/ 392 h 1415"/>
                <a:gd name="T20" fmla="*/ 2 w 829"/>
                <a:gd name="T21" fmla="*/ 276 h 1415"/>
                <a:gd name="T22" fmla="*/ 14 w 829"/>
                <a:gd name="T23" fmla="*/ 221 h 1415"/>
                <a:gd name="T24" fmla="*/ 61 w 829"/>
                <a:gd name="T25" fmla="*/ 45 h 1415"/>
                <a:gd name="T26" fmla="*/ 82 w 829"/>
                <a:gd name="T27" fmla="*/ 26 h 1415"/>
                <a:gd name="T28" fmla="*/ 207 w 829"/>
                <a:gd name="T29" fmla="*/ 2 h 1415"/>
                <a:gd name="T30" fmla="*/ 243 w 829"/>
                <a:gd name="T31" fmla="*/ 6 h 1415"/>
                <a:gd name="T32" fmla="*/ 358 w 829"/>
                <a:gd name="T33" fmla="*/ 54 h 1415"/>
                <a:gd name="T34" fmla="*/ 396 w 829"/>
                <a:gd name="T35" fmla="*/ 79 h 1415"/>
                <a:gd name="T36" fmla="*/ 515 w 829"/>
                <a:gd name="T37" fmla="*/ 169 h 1415"/>
                <a:gd name="T38" fmla="*/ 532 w 829"/>
                <a:gd name="T39" fmla="*/ 195 h 1415"/>
                <a:gd name="T40" fmla="*/ 548 w 829"/>
                <a:gd name="T41" fmla="*/ 255 h 1415"/>
                <a:gd name="T42" fmla="*/ 566 w 829"/>
                <a:gd name="T43" fmla="*/ 274 h 1415"/>
                <a:gd name="T44" fmla="*/ 814 w 829"/>
                <a:gd name="T45" fmla="*/ 362 h 1415"/>
                <a:gd name="T46" fmla="*/ 821 w 829"/>
                <a:gd name="T47" fmla="*/ 384 h 1415"/>
                <a:gd name="T48" fmla="*/ 785 w 829"/>
                <a:gd name="T49" fmla="*/ 443 h 1415"/>
                <a:gd name="T50" fmla="*/ 742 w 829"/>
                <a:gd name="T51" fmla="*/ 576 h 1415"/>
                <a:gd name="T52" fmla="*/ 721 w 829"/>
                <a:gd name="T53" fmla="*/ 689 h 1415"/>
                <a:gd name="T54" fmla="*/ 706 w 829"/>
                <a:gd name="T55" fmla="*/ 710 h 1415"/>
                <a:gd name="T56" fmla="*/ 628 w 829"/>
                <a:gd name="T57" fmla="*/ 758 h 1415"/>
                <a:gd name="T58" fmla="*/ 616 w 829"/>
                <a:gd name="T59" fmla="*/ 780 h 1415"/>
                <a:gd name="T60" fmla="*/ 564 w 829"/>
                <a:gd name="T61" fmla="*/ 921 h 1415"/>
                <a:gd name="T62" fmla="*/ 467 w 829"/>
                <a:gd name="T63" fmla="*/ 1077 h 1415"/>
                <a:gd name="T64" fmla="*/ 459 w 829"/>
                <a:gd name="T65" fmla="*/ 1105 h 1415"/>
                <a:gd name="T66" fmla="*/ 469 w 829"/>
                <a:gd name="T67" fmla="*/ 1237 h 1415"/>
                <a:gd name="T68" fmla="*/ 471 w 829"/>
                <a:gd name="T69" fmla="*/ 1256 h 1415"/>
                <a:gd name="T70" fmla="*/ 485 w 829"/>
                <a:gd name="T71" fmla="*/ 1298 h 1415"/>
                <a:gd name="T72" fmla="*/ 552 w 829"/>
                <a:gd name="T73" fmla="*/ 1403 h 1415"/>
                <a:gd name="T74" fmla="*/ 558 w 829"/>
                <a:gd name="T75" fmla="*/ 1415 h 1415"/>
                <a:gd name="T76" fmla="*/ 549 w 829"/>
                <a:gd name="T77" fmla="*/ 141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9" h="1415">
                  <a:moveTo>
                    <a:pt x="549" y="1415"/>
                  </a:moveTo>
                  <a:cubicBezTo>
                    <a:pt x="520" y="1401"/>
                    <a:pt x="490" y="1387"/>
                    <a:pt x="461" y="1373"/>
                  </a:cubicBezTo>
                  <a:cubicBezTo>
                    <a:pt x="437" y="1362"/>
                    <a:pt x="413" y="1352"/>
                    <a:pt x="390" y="1341"/>
                  </a:cubicBezTo>
                  <a:cubicBezTo>
                    <a:pt x="385" y="1339"/>
                    <a:pt x="381" y="1334"/>
                    <a:pt x="379" y="1329"/>
                  </a:cubicBezTo>
                  <a:cubicBezTo>
                    <a:pt x="355" y="1279"/>
                    <a:pt x="330" y="1229"/>
                    <a:pt x="308" y="1178"/>
                  </a:cubicBezTo>
                  <a:cubicBezTo>
                    <a:pt x="300" y="1159"/>
                    <a:pt x="297" y="1137"/>
                    <a:pt x="294" y="1117"/>
                  </a:cubicBezTo>
                  <a:cubicBezTo>
                    <a:pt x="266" y="960"/>
                    <a:pt x="238" y="803"/>
                    <a:pt x="210" y="646"/>
                  </a:cubicBezTo>
                  <a:cubicBezTo>
                    <a:pt x="208" y="636"/>
                    <a:pt x="202" y="625"/>
                    <a:pt x="195" y="618"/>
                  </a:cubicBezTo>
                  <a:cubicBezTo>
                    <a:pt x="134" y="550"/>
                    <a:pt x="71" y="484"/>
                    <a:pt x="10" y="416"/>
                  </a:cubicBezTo>
                  <a:cubicBezTo>
                    <a:pt x="5" y="411"/>
                    <a:pt x="2" y="400"/>
                    <a:pt x="1" y="392"/>
                  </a:cubicBezTo>
                  <a:cubicBezTo>
                    <a:pt x="1" y="353"/>
                    <a:pt x="0" y="315"/>
                    <a:pt x="2" y="276"/>
                  </a:cubicBezTo>
                  <a:cubicBezTo>
                    <a:pt x="2" y="258"/>
                    <a:pt x="9" y="239"/>
                    <a:pt x="14" y="221"/>
                  </a:cubicBezTo>
                  <a:cubicBezTo>
                    <a:pt x="29" y="162"/>
                    <a:pt x="46" y="104"/>
                    <a:pt x="61" y="45"/>
                  </a:cubicBezTo>
                  <a:cubicBezTo>
                    <a:pt x="64" y="34"/>
                    <a:pt x="70" y="29"/>
                    <a:pt x="82" y="26"/>
                  </a:cubicBezTo>
                  <a:cubicBezTo>
                    <a:pt x="124" y="19"/>
                    <a:pt x="165" y="9"/>
                    <a:pt x="207" y="2"/>
                  </a:cubicBezTo>
                  <a:cubicBezTo>
                    <a:pt x="219" y="0"/>
                    <a:pt x="232" y="1"/>
                    <a:pt x="243" y="6"/>
                  </a:cubicBezTo>
                  <a:cubicBezTo>
                    <a:pt x="282" y="21"/>
                    <a:pt x="320" y="37"/>
                    <a:pt x="358" y="54"/>
                  </a:cubicBezTo>
                  <a:cubicBezTo>
                    <a:pt x="372" y="61"/>
                    <a:pt x="384" y="70"/>
                    <a:pt x="396" y="79"/>
                  </a:cubicBezTo>
                  <a:cubicBezTo>
                    <a:pt x="436" y="109"/>
                    <a:pt x="476" y="138"/>
                    <a:pt x="515" y="169"/>
                  </a:cubicBezTo>
                  <a:cubicBezTo>
                    <a:pt x="523" y="175"/>
                    <a:pt x="529" y="186"/>
                    <a:pt x="532" y="195"/>
                  </a:cubicBezTo>
                  <a:cubicBezTo>
                    <a:pt x="539" y="215"/>
                    <a:pt x="543" y="235"/>
                    <a:pt x="548" y="255"/>
                  </a:cubicBezTo>
                  <a:cubicBezTo>
                    <a:pt x="550" y="266"/>
                    <a:pt x="556" y="271"/>
                    <a:pt x="566" y="274"/>
                  </a:cubicBezTo>
                  <a:cubicBezTo>
                    <a:pt x="649" y="303"/>
                    <a:pt x="732" y="333"/>
                    <a:pt x="814" y="362"/>
                  </a:cubicBezTo>
                  <a:cubicBezTo>
                    <a:pt x="828" y="367"/>
                    <a:pt x="829" y="372"/>
                    <a:pt x="821" y="384"/>
                  </a:cubicBezTo>
                  <a:cubicBezTo>
                    <a:pt x="809" y="403"/>
                    <a:pt x="799" y="425"/>
                    <a:pt x="785" y="443"/>
                  </a:cubicBezTo>
                  <a:cubicBezTo>
                    <a:pt x="755" y="482"/>
                    <a:pt x="751" y="530"/>
                    <a:pt x="742" y="576"/>
                  </a:cubicBezTo>
                  <a:cubicBezTo>
                    <a:pt x="735" y="614"/>
                    <a:pt x="729" y="652"/>
                    <a:pt x="721" y="689"/>
                  </a:cubicBezTo>
                  <a:cubicBezTo>
                    <a:pt x="719" y="697"/>
                    <a:pt x="713" y="706"/>
                    <a:pt x="706" y="710"/>
                  </a:cubicBezTo>
                  <a:cubicBezTo>
                    <a:pt x="680" y="727"/>
                    <a:pt x="654" y="743"/>
                    <a:pt x="628" y="758"/>
                  </a:cubicBezTo>
                  <a:cubicBezTo>
                    <a:pt x="619" y="764"/>
                    <a:pt x="613" y="770"/>
                    <a:pt x="616" y="780"/>
                  </a:cubicBezTo>
                  <a:cubicBezTo>
                    <a:pt x="627" y="838"/>
                    <a:pt x="591" y="878"/>
                    <a:pt x="564" y="921"/>
                  </a:cubicBezTo>
                  <a:cubicBezTo>
                    <a:pt x="532" y="973"/>
                    <a:pt x="499" y="1024"/>
                    <a:pt x="467" y="1077"/>
                  </a:cubicBezTo>
                  <a:cubicBezTo>
                    <a:pt x="462" y="1085"/>
                    <a:pt x="459" y="1095"/>
                    <a:pt x="459" y="1105"/>
                  </a:cubicBezTo>
                  <a:cubicBezTo>
                    <a:pt x="462" y="1149"/>
                    <a:pt x="466" y="1193"/>
                    <a:pt x="469" y="1237"/>
                  </a:cubicBezTo>
                  <a:cubicBezTo>
                    <a:pt x="470" y="1243"/>
                    <a:pt x="469" y="1250"/>
                    <a:pt x="471" y="1256"/>
                  </a:cubicBezTo>
                  <a:cubicBezTo>
                    <a:pt x="475" y="1270"/>
                    <a:pt x="477" y="1286"/>
                    <a:pt x="485" y="1298"/>
                  </a:cubicBezTo>
                  <a:cubicBezTo>
                    <a:pt x="506" y="1334"/>
                    <a:pt x="530" y="1368"/>
                    <a:pt x="552" y="1403"/>
                  </a:cubicBezTo>
                  <a:cubicBezTo>
                    <a:pt x="554" y="1407"/>
                    <a:pt x="556" y="1411"/>
                    <a:pt x="558" y="1415"/>
                  </a:cubicBezTo>
                  <a:cubicBezTo>
                    <a:pt x="555" y="1415"/>
                    <a:pt x="552" y="1415"/>
                    <a:pt x="549" y="1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65"/>
            <p:cNvSpPr>
              <a:spLocks/>
            </p:cNvSpPr>
            <p:nvPr/>
          </p:nvSpPr>
          <p:spPr bwMode="auto">
            <a:xfrm>
              <a:off x="2649" y="729"/>
              <a:ext cx="146" cy="31"/>
            </a:xfrm>
            <a:custGeom>
              <a:avLst/>
              <a:gdLst>
                <a:gd name="T0" fmla="*/ 201 w 201"/>
                <a:gd name="T1" fmla="*/ 0 h 43"/>
                <a:gd name="T2" fmla="*/ 152 w 201"/>
                <a:gd name="T3" fmla="*/ 28 h 43"/>
                <a:gd name="T4" fmla="*/ 116 w 201"/>
                <a:gd name="T5" fmla="*/ 42 h 43"/>
                <a:gd name="T6" fmla="*/ 99 w 201"/>
                <a:gd name="T7" fmla="*/ 32 h 43"/>
                <a:gd name="T8" fmla="*/ 83 w 201"/>
                <a:gd name="T9" fmla="*/ 25 h 43"/>
                <a:gd name="T10" fmla="*/ 24 w 201"/>
                <a:gd name="T11" fmla="*/ 25 h 43"/>
                <a:gd name="T12" fmla="*/ 0 w 201"/>
                <a:gd name="T13" fmla="*/ 0 h 43"/>
                <a:gd name="T14" fmla="*/ 201 w 201"/>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43">
                  <a:moveTo>
                    <a:pt x="201" y="0"/>
                  </a:moveTo>
                  <a:cubicBezTo>
                    <a:pt x="185" y="10"/>
                    <a:pt x="169" y="20"/>
                    <a:pt x="152" y="28"/>
                  </a:cubicBezTo>
                  <a:cubicBezTo>
                    <a:pt x="141" y="34"/>
                    <a:pt x="129" y="39"/>
                    <a:pt x="116" y="42"/>
                  </a:cubicBezTo>
                  <a:cubicBezTo>
                    <a:pt x="111" y="43"/>
                    <a:pt x="105" y="36"/>
                    <a:pt x="99" y="32"/>
                  </a:cubicBezTo>
                  <a:cubicBezTo>
                    <a:pt x="94" y="30"/>
                    <a:pt x="88" y="25"/>
                    <a:pt x="83" y="25"/>
                  </a:cubicBezTo>
                  <a:cubicBezTo>
                    <a:pt x="63" y="24"/>
                    <a:pt x="44" y="25"/>
                    <a:pt x="24" y="25"/>
                  </a:cubicBezTo>
                  <a:cubicBezTo>
                    <a:pt x="0" y="24"/>
                    <a:pt x="0" y="24"/>
                    <a:pt x="0" y="0"/>
                  </a:cubicBezTo>
                  <a:cubicBezTo>
                    <a:pt x="67" y="0"/>
                    <a:pt x="134" y="0"/>
                    <a:pt x="2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66"/>
            <p:cNvSpPr>
              <a:spLocks/>
            </p:cNvSpPr>
            <p:nvPr/>
          </p:nvSpPr>
          <p:spPr bwMode="auto">
            <a:xfrm>
              <a:off x="2571" y="729"/>
              <a:ext cx="59" cy="55"/>
            </a:xfrm>
            <a:custGeom>
              <a:avLst/>
              <a:gdLst>
                <a:gd name="T0" fmla="*/ 82 w 82"/>
                <a:gd name="T1" fmla="*/ 0 h 77"/>
                <a:gd name="T2" fmla="*/ 80 w 82"/>
                <a:gd name="T3" fmla="*/ 39 h 77"/>
                <a:gd name="T4" fmla="*/ 68 w 82"/>
                <a:gd name="T5" fmla="*/ 56 h 77"/>
                <a:gd name="T6" fmla="*/ 23 w 82"/>
                <a:gd name="T7" fmla="*/ 76 h 77"/>
                <a:gd name="T8" fmla="*/ 9 w 82"/>
                <a:gd name="T9" fmla="*/ 72 h 77"/>
                <a:gd name="T10" fmla="*/ 0 w 82"/>
                <a:gd name="T11" fmla="*/ 45 h 77"/>
                <a:gd name="T12" fmla="*/ 9 w 82"/>
                <a:gd name="T13" fmla="*/ 34 h 77"/>
                <a:gd name="T14" fmla="*/ 73 w 82"/>
                <a:gd name="T15" fmla="*/ 0 h 77"/>
                <a:gd name="T16" fmla="*/ 82 w 82"/>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7">
                  <a:moveTo>
                    <a:pt x="82" y="0"/>
                  </a:moveTo>
                  <a:cubicBezTo>
                    <a:pt x="81" y="13"/>
                    <a:pt x="82" y="27"/>
                    <a:pt x="80" y="39"/>
                  </a:cubicBezTo>
                  <a:cubicBezTo>
                    <a:pt x="79" y="45"/>
                    <a:pt x="74" y="53"/>
                    <a:pt x="68" y="56"/>
                  </a:cubicBezTo>
                  <a:cubicBezTo>
                    <a:pt x="54" y="64"/>
                    <a:pt x="38" y="70"/>
                    <a:pt x="23" y="76"/>
                  </a:cubicBezTo>
                  <a:cubicBezTo>
                    <a:pt x="19" y="77"/>
                    <a:pt x="11" y="75"/>
                    <a:pt x="9" y="72"/>
                  </a:cubicBezTo>
                  <a:cubicBezTo>
                    <a:pt x="5" y="64"/>
                    <a:pt x="2" y="54"/>
                    <a:pt x="0" y="45"/>
                  </a:cubicBezTo>
                  <a:cubicBezTo>
                    <a:pt x="0" y="42"/>
                    <a:pt x="5" y="36"/>
                    <a:pt x="9" y="34"/>
                  </a:cubicBezTo>
                  <a:cubicBezTo>
                    <a:pt x="30" y="22"/>
                    <a:pt x="51" y="12"/>
                    <a:pt x="73" y="0"/>
                  </a:cubicBezTo>
                  <a:cubicBezTo>
                    <a:pt x="76" y="0"/>
                    <a:pt x="79" y="0"/>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67"/>
            <p:cNvSpPr>
              <a:spLocks/>
            </p:cNvSpPr>
            <p:nvPr/>
          </p:nvSpPr>
          <p:spPr bwMode="auto">
            <a:xfrm>
              <a:off x="5188" y="2358"/>
              <a:ext cx="36" cy="42"/>
            </a:xfrm>
            <a:custGeom>
              <a:avLst/>
              <a:gdLst>
                <a:gd name="T0" fmla="*/ 49 w 49"/>
                <a:gd name="T1" fmla="*/ 58 h 58"/>
                <a:gd name="T2" fmla="*/ 45 w 49"/>
                <a:gd name="T3" fmla="*/ 58 h 58"/>
                <a:gd name="T4" fmla="*/ 8 w 49"/>
                <a:gd name="T5" fmla="*/ 12 h 58"/>
                <a:gd name="T6" fmla="*/ 21 w 49"/>
                <a:gd name="T7" fmla="*/ 2 h 58"/>
                <a:gd name="T8" fmla="*/ 49 w 49"/>
                <a:gd name="T9" fmla="*/ 1 h 58"/>
                <a:gd name="T10" fmla="*/ 49 w 49"/>
                <a:gd name="T11" fmla="*/ 58 h 58"/>
              </a:gdLst>
              <a:ahLst/>
              <a:cxnLst>
                <a:cxn ang="0">
                  <a:pos x="T0" y="T1"/>
                </a:cxn>
                <a:cxn ang="0">
                  <a:pos x="T2" y="T3"/>
                </a:cxn>
                <a:cxn ang="0">
                  <a:pos x="T4" y="T5"/>
                </a:cxn>
                <a:cxn ang="0">
                  <a:pos x="T6" y="T7"/>
                </a:cxn>
                <a:cxn ang="0">
                  <a:pos x="T8" y="T9"/>
                </a:cxn>
                <a:cxn ang="0">
                  <a:pos x="T10" y="T11"/>
                </a:cxn>
              </a:cxnLst>
              <a:rect l="0" t="0" r="r" b="b"/>
              <a:pathLst>
                <a:path w="49" h="58">
                  <a:moveTo>
                    <a:pt x="49" y="58"/>
                  </a:moveTo>
                  <a:cubicBezTo>
                    <a:pt x="48" y="58"/>
                    <a:pt x="46" y="58"/>
                    <a:pt x="45" y="58"/>
                  </a:cubicBezTo>
                  <a:cubicBezTo>
                    <a:pt x="6" y="58"/>
                    <a:pt x="0" y="51"/>
                    <a:pt x="8" y="12"/>
                  </a:cubicBezTo>
                  <a:cubicBezTo>
                    <a:pt x="9" y="8"/>
                    <a:pt x="16" y="3"/>
                    <a:pt x="21" y="2"/>
                  </a:cubicBezTo>
                  <a:cubicBezTo>
                    <a:pt x="30" y="0"/>
                    <a:pt x="40" y="1"/>
                    <a:pt x="49" y="1"/>
                  </a:cubicBezTo>
                  <a:cubicBezTo>
                    <a:pt x="49" y="20"/>
                    <a:pt x="49" y="39"/>
                    <a:pt x="4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68"/>
            <p:cNvSpPr>
              <a:spLocks/>
            </p:cNvSpPr>
            <p:nvPr/>
          </p:nvSpPr>
          <p:spPr bwMode="auto">
            <a:xfrm>
              <a:off x="3095" y="818"/>
              <a:ext cx="1737" cy="1119"/>
            </a:xfrm>
            <a:custGeom>
              <a:avLst/>
              <a:gdLst>
                <a:gd name="T0" fmla="*/ 1814 w 2401"/>
                <a:gd name="T1" fmla="*/ 1439 h 1546"/>
                <a:gd name="T2" fmla="*/ 1602 w 2401"/>
                <a:gd name="T3" fmla="*/ 1120 h 1546"/>
                <a:gd name="T4" fmla="*/ 1467 w 2401"/>
                <a:gd name="T5" fmla="*/ 1251 h 1546"/>
                <a:gd name="T6" fmla="*/ 1485 w 2401"/>
                <a:gd name="T7" fmla="*/ 1406 h 1546"/>
                <a:gd name="T8" fmla="*/ 1358 w 2401"/>
                <a:gd name="T9" fmla="*/ 1336 h 1546"/>
                <a:gd name="T10" fmla="*/ 1143 w 2401"/>
                <a:gd name="T11" fmla="*/ 1065 h 1546"/>
                <a:gd name="T12" fmla="*/ 929 w 2401"/>
                <a:gd name="T13" fmla="*/ 1000 h 1546"/>
                <a:gd name="T14" fmla="*/ 867 w 2401"/>
                <a:gd name="T15" fmla="*/ 932 h 1546"/>
                <a:gd name="T16" fmla="*/ 1036 w 2401"/>
                <a:gd name="T17" fmla="*/ 1099 h 1546"/>
                <a:gd name="T18" fmla="*/ 977 w 2401"/>
                <a:gd name="T19" fmla="*/ 1250 h 1546"/>
                <a:gd name="T20" fmla="*/ 772 w 2401"/>
                <a:gd name="T21" fmla="*/ 1301 h 1546"/>
                <a:gd name="T22" fmla="*/ 524 w 2401"/>
                <a:gd name="T23" fmla="*/ 935 h 1546"/>
                <a:gd name="T24" fmla="*/ 608 w 2401"/>
                <a:gd name="T25" fmla="*/ 930 h 1546"/>
                <a:gd name="T26" fmla="*/ 555 w 2401"/>
                <a:gd name="T27" fmla="*/ 832 h 1546"/>
                <a:gd name="T28" fmla="*/ 587 w 2401"/>
                <a:gd name="T29" fmla="*/ 714 h 1546"/>
                <a:gd name="T30" fmla="*/ 671 w 2401"/>
                <a:gd name="T31" fmla="*/ 670 h 1546"/>
                <a:gd name="T32" fmla="*/ 589 w 2401"/>
                <a:gd name="T33" fmla="*/ 669 h 1546"/>
                <a:gd name="T34" fmla="*/ 433 w 2401"/>
                <a:gd name="T35" fmla="*/ 687 h 1546"/>
                <a:gd name="T36" fmla="*/ 438 w 2401"/>
                <a:gd name="T37" fmla="*/ 720 h 1546"/>
                <a:gd name="T38" fmla="*/ 377 w 2401"/>
                <a:gd name="T39" fmla="*/ 780 h 1546"/>
                <a:gd name="T40" fmla="*/ 318 w 2401"/>
                <a:gd name="T41" fmla="*/ 662 h 1546"/>
                <a:gd name="T42" fmla="*/ 120 w 2401"/>
                <a:gd name="T43" fmla="*/ 817 h 1546"/>
                <a:gd name="T44" fmla="*/ 1 w 2401"/>
                <a:gd name="T45" fmla="*/ 762 h 1546"/>
                <a:gd name="T46" fmla="*/ 106 w 2401"/>
                <a:gd name="T47" fmla="*/ 650 h 1546"/>
                <a:gd name="T48" fmla="*/ 179 w 2401"/>
                <a:gd name="T49" fmla="*/ 509 h 1546"/>
                <a:gd name="T50" fmla="*/ 490 w 2401"/>
                <a:gd name="T51" fmla="*/ 425 h 1546"/>
                <a:gd name="T52" fmla="*/ 377 w 2401"/>
                <a:gd name="T53" fmla="*/ 411 h 1546"/>
                <a:gd name="T54" fmla="*/ 391 w 2401"/>
                <a:gd name="T55" fmla="*/ 390 h 1546"/>
                <a:gd name="T56" fmla="*/ 279 w 2401"/>
                <a:gd name="T57" fmla="*/ 344 h 1546"/>
                <a:gd name="T58" fmla="*/ 526 w 2401"/>
                <a:gd name="T59" fmla="*/ 136 h 1546"/>
                <a:gd name="T60" fmla="*/ 837 w 2401"/>
                <a:gd name="T61" fmla="*/ 188 h 1546"/>
                <a:gd name="T62" fmla="*/ 1268 w 2401"/>
                <a:gd name="T63" fmla="*/ 0 h 1546"/>
                <a:gd name="T64" fmla="*/ 1415 w 2401"/>
                <a:gd name="T65" fmla="*/ 58 h 1546"/>
                <a:gd name="T66" fmla="*/ 1745 w 2401"/>
                <a:gd name="T67" fmla="*/ 34 h 1546"/>
                <a:gd name="T68" fmla="*/ 2185 w 2401"/>
                <a:gd name="T69" fmla="*/ 62 h 1546"/>
                <a:gd name="T70" fmla="*/ 2399 w 2401"/>
                <a:gd name="T71" fmla="*/ 99 h 1546"/>
                <a:gd name="T72" fmla="*/ 2327 w 2401"/>
                <a:gd name="T73" fmla="*/ 273 h 1546"/>
                <a:gd name="T74" fmla="*/ 2312 w 2401"/>
                <a:gd name="T75" fmla="*/ 370 h 1546"/>
                <a:gd name="T76" fmla="*/ 2220 w 2401"/>
                <a:gd name="T77" fmla="*/ 202 h 1546"/>
                <a:gd name="T78" fmla="*/ 2119 w 2401"/>
                <a:gd name="T79" fmla="*/ 312 h 1546"/>
                <a:gd name="T80" fmla="*/ 2143 w 2401"/>
                <a:gd name="T81" fmla="*/ 432 h 1546"/>
                <a:gd name="T82" fmla="*/ 2157 w 2401"/>
                <a:gd name="T83" fmla="*/ 622 h 1546"/>
                <a:gd name="T84" fmla="*/ 2164 w 2401"/>
                <a:gd name="T85" fmla="*/ 752 h 1546"/>
                <a:gd name="T86" fmla="*/ 2093 w 2401"/>
                <a:gd name="T87" fmla="*/ 791 h 1546"/>
                <a:gd name="T88" fmla="*/ 1980 w 2401"/>
                <a:gd name="T89" fmla="*/ 688 h 1546"/>
                <a:gd name="T90" fmla="*/ 2086 w 2401"/>
                <a:gd name="T91" fmla="*/ 904 h 1546"/>
                <a:gd name="T92" fmla="*/ 2001 w 2401"/>
                <a:gd name="T93" fmla="*/ 1119 h 1546"/>
                <a:gd name="T94" fmla="*/ 1897 w 2401"/>
                <a:gd name="T95" fmla="*/ 1132 h 1546"/>
                <a:gd name="T96" fmla="*/ 1989 w 2401"/>
                <a:gd name="T97" fmla="*/ 1273 h 1546"/>
                <a:gd name="T98" fmla="*/ 1870 w 2401"/>
                <a:gd name="T99" fmla="*/ 1298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1" h="1546">
                  <a:moveTo>
                    <a:pt x="1889" y="1546"/>
                  </a:moveTo>
                  <a:cubicBezTo>
                    <a:pt x="1876" y="1528"/>
                    <a:pt x="1865" y="1513"/>
                    <a:pt x="1855" y="1498"/>
                  </a:cubicBezTo>
                  <a:cubicBezTo>
                    <a:pt x="1841" y="1478"/>
                    <a:pt x="1829" y="1457"/>
                    <a:pt x="1814" y="1439"/>
                  </a:cubicBezTo>
                  <a:cubicBezTo>
                    <a:pt x="1789" y="1409"/>
                    <a:pt x="1782" y="1372"/>
                    <a:pt x="1775" y="1336"/>
                  </a:cubicBezTo>
                  <a:cubicBezTo>
                    <a:pt x="1768" y="1298"/>
                    <a:pt x="1750" y="1269"/>
                    <a:pt x="1722" y="1243"/>
                  </a:cubicBezTo>
                  <a:cubicBezTo>
                    <a:pt x="1681" y="1204"/>
                    <a:pt x="1642" y="1162"/>
                    <a:pt x="1602" y="1120"/>
                  </a:cubicBezTo>
                  <a:cubicBezTo>
                    <a:pt x="1592" y="1110"/>
                    <a:pt x="1585" y="1110"/>
                    <a:pt x="1576" y="1121"/>
                  </a:cubicBezTo>
                  <a:cubicBezTo>
                    <a:pt x="1541" y="1163"/>
                    <a:pt x="1506" y="1205"/>
                    <a:pt x="1471" y="1246"/>
                  </a:cubicBezTo>
                  <a:cubicBezTo>
                    <a:pt x="1469" y="1248"/>
                    <a:pt x="1469" y="1250"/>
                    <a:pt x="1467" y="1251"/>
                  </a:cubicBezTo>
                  <a:cubicBezTo>
                    <a:pt x="1440" y="1271"/>
                    <a:pt x="1440" y="1295"/>
                    <a:pt x="1455" y="1323"/>
                  </a:cubicBezTo>
                  <a:cubicBezTo>
                    <a:pt x="1466" y="1345"/>
                    <a:pt x="1473" y="1369"/>
                    <a:pt x="1481" y="1392"/>
                  </a:cubicBezTo>
                  <a:cubicBezTo>
                    <a:pt x="1483" y="1395"/>
                    <a:pt x="1483" y="1399"/>
                    <a:pt x="1485" y="1406"/>
                  </a:cubicBezTo>
                  <a:cubicBezTo>
                    <a:pt x="1479" y="1404"/>
                    <a:pt x="1474" y="1403"/>
                    <a:pt x="1471" y="1402"/>
                  </a:cubicBezTo>
                  <a:cubicBezTo>
                    <a:pt x="1440" y="1388"/>
                    <a:pt x="1409" y="1374"/>
                    <a:pt x="1380" y="1359"/>
                  </a:cubicBezTo>
                  <a:cubicBezTo>
                    <a:pt x="1371" y="1354"/>
                    <a:pt x="1362" y="1345"/>
                    <a:pt x="1358" y="1336"/>
                  </a:cubicBezTo>
                  <a:cubicBezTo>
                    <a:pt x="1325" y="1267"/>
                    <a:pt x="1293" y="1198"/>
                    <a:pt x="1260" y="1129"/>
                  </a:cubicBezTo>
                  <a:cubicBezTo>
                    <a:pt x="1256" y="1120"/>
                    <a:pt x="1246" y="1112"/>
                    <a:pt x="1237" y="1108"/>
                  </a:cubicBezTo>
                  <a:cubicBezTo>
                    <a:pt x="1206" y="1092"/>
                    <a:pt x="1175" y="1077"/>
                    <a:pt x="1143" y="1065"/>
                  </a:cubicBezTo>
                  <a:cubicBezTo>
                    <a:pt x="1102" y="1051"/>
                    <a:pt x="1061" y="1041"/>
                    <a:pt x="1020" y="1030"/>
                  </a:cubicBezTo>
                  <a:cubicBezTo>
                    <a:pt x="997" y="1024"/>
                    <a:pt x="973" y="1020"/>
                    <a:pt x="950" y="1014"/>
                  </a:cubicBezTo>
                  <a:cubicBezTo>
                    <a:pt x="942" y="1012"/>
                    <a:pt x="934" y="1006"/>
                    <a:pt x="929" y="1000"/>
                  </a:cubicBezTo>
                  <a:cubicBezTo>
                    <a:pt x="912" y="979"/>
                    <a:pt x="896" y="957"/>
                    <a:pt x="880" y="936"/>
                  </a:cubicBezTo>
                  <a:cubicBezTo>
                    <a:pt x="876" y="931"/>
                    <a:pt x="872" y="927"/>
                    <a:pt x="866" y="919"/>
                  </a:cubicBezTo>
                  <a:cubicBezTo>
                    <a:pt x="866" y="926"/>
                    <a:pt x="867" y="929"/>
                    <a:pt x="867" y="932"/>
                  </a:cubicBezTo>
                  <a:cubicBezTo>
                    <a:pt x="877" y="975"/>
                    <a:pt x="888" y="1018"/>
                    <a:pt x="898" y="1061"/>
                  </a:cubicBezTo>
                  <a:cubicBezTo>
                    <a:pt x="900" y="1071"/>
                    <a:pt x="906" y="1073"/>
                    <a:pt x="915" y="1075"/>
                  </a:cubicBezTo>
                  <a:cubicBezTo>
                    <a:pt x="955" y="1083"/>
                    <a:pt x="995" y="1091"/>
                    <a:pt x="1036" y="1099"/>
                  </a:cubicBezTo>
                  <a:cubicBezTo>
                    <a:pt x="1042" y="1100"/>
                    <a:pt x="1049" y="1102"/>
                    <a:pt x="1059" y="1104"/>
                  </a:cubicBezTo>
                  <a:cubicBezTo>
                    <a:pt x="1050" y="1120"/>
                    <a:pt x="1043" y="1134"/>
                    <a:pt x="1035" y="1148"/>
                  </a:cubicBezTo>
                  <a:cubicBezTo>
                    <a:pt x="1016" y="1182"/>
                    <a:pt x="997" y="1216"/>
                    <a:pt x="977" y="1250"/>
                  </a:cubicBezTo>
                  <a:cubicBezTo>
                    <a:pt x="973" y="1255"/>
                    <a:pt x="966" y="1261"/>
                    <a:pt x="960" y="1263"/>
                  </a:cubicBezTo>
                  <a:cubicBezTo>
                    <a:pt x="905" y="1280"/>
                    <a:pt x="849" y="1296"/>
                    <a:pt x="794" y="1312"/>
                  </a:cubicBezTo>
                  <a:cubicBezTo>
                    <a:pt x="782" y="1315"/>
                    <a:pt x="777" y="1312"/>
                    <a:pt x="772" y="1301"/>
                  </a:cubicBezTo>
                  <a:cubicBezTo>
                    <a:pt x="728" y="1203"/>
                    <a:pt x="683" y="1104"/>
                    <a:pt x="638" y="1005"/>
                  </a:cubicBezTo>
                  <a:cubicBezTo>
                    <a:pt x="634" y="997"/>
                    <a:pt x="625" y="989"/>
                    <a:pt x="616" y="984"/>
                  </a:cubicBezTo>
                  <a:cubicBezTo>
                    <a:pt x="586" y="967"/>
                    <a:pt x="555" y="951"/>
                    <a:pt x="524" y="935"/>
                  </a:cubicBezTo>
                  <a:cubicBezTo>
                    <a:pt x="524" y="933"/>
                    <a:pt x="524" y="932"/>
                    <a:pt x="524" y="930"/>
                  </a:cubicBezTo>
                  <a:cubicBezTo>
                    <a:pt x="536" y="930"/>
                    <a:pt x="547" y="930"/>
                    <a:pt x="559" y="930"/>
                  </a:cubicBezTo>
                  <a:cubicBezTo>
                    <a:pt x="575" y="930"/>
                    <a:pt x="592" y="931"/>
                    <a:pt x="608" y="930"/>
                  </a:cubicBezTo>
                  <a:cubicBezTo>
                    <a:pt x="614" y="929"/>
                    <a:pt x="622" y="924"/>
                    <a:pt x="623" y="920"/>
                  </a:cubicBezTo>
                  <a:cubicBezTo>
                    <a:pt x="628" y="896"/>
                    <a:pt x="631" y="871"/>
                    <a:pt x="635" y="845"/>
                  </a:cubicBezTo>
                  <a:cubicBezTo>
                    <a:pt x="607" y="840"/>
                    <a:pt x="581" y="835"/>
                    <a:pt x="555" y="832"/>
                  </a:cubicBezTo>
                  <a:cubicBezTo>
                    <a:pt x="542" y="830"/>
                    <a:pt x="540" y="825"/>
                    <a:pt x="543" y="813"/>
                  </a:cubicBezTo>
                  <a:cubicBezTo>
                    <a:pt x="551" y="785"/>
                    <a:pt x="558" y="757"/>
                    <a:pt x="564" y="729"/>
                  </a:cubicBezTo>
                  <a:cubicBezTo>
                    <a:pt x="567" y="716"/>
                    <a:pt x="574" y="712"/>
                    <a:pt x="587" y="714"/>
                  </a:cubicBezTo>
                  <a:cubicBezTo>
                    <a:pt x="613" y="716"/>
                    <a:pt x="639" y="718"/>
                    <a:pt x="666" y="721"/>
                  </a:cubicBezTo>
                  <a:cubicBezTo>
                    <a:pt x="680" y="722"/>
                    <a:pt x="682" y="721"/>
                    <a:pt x="679" y="707"/>
                  </a:cubicBezTo>
                  <a:cubicBezTo>
                    <a:pt x="676" y="694"/>
                    <a:pt x="673" y="682"/>
                    <a:pt x="671" y="670"/>
                  </a:cubicBezTo>
                  <a:cubicBezTo>
                    <a:pt x="669" y="659"/>
                    <a:pt x="663" y="656"/>
                    <a:pt x="653" y="656"/>
                  </a:cubicBezTo>
                  <a:cubicBezTo>
                    <a:pt x="640" y="657"/>
                    <a:pt x="626" y="657"/>
                    <a:pt x="612" y="656"/>
                  </a:cubicBezTo>
                  <a:cubicBezTo>
                    <a:pt x="602" y="656"/>
                    <a:pt x="595" y="660"/>
                    <a:pt x="589" y="669"/>
                  </a:cubicBezTo>
                  <a:cubicBezTo>
                    <a:pt x="567" y="702"/>
                    <a:pt x="544" y="734"/>
                    <a:pt x="522" y="767"/>
                  </a:cubicBezTo>
                  <a:cubicBezTo>
                    <a:pt x="512" y="781"/>
                    <a:pt x="510" y="782"/>
                    <a:pt x="499" y="768"/>
                  </a:cubicBezTo>
                  <a:cubicBezTo>
                    <a:pt x="477" y="741"/>
                    <a:pt x="455" y="714"/>
                    <a:pt x="433" y="687"/>
                  </a:cubicBezTo>
                  <a:cubicBezTo>
                    <a:pt x="430" y="683"/>
                    <a:pt x="428" y="679"/>
                    <a:pt x="426" y="675"/>
                  </a:cubicBezTo>
                  <a:cubicBezTo>
                    <a:pt x="424" y="677"/>
                    <a:pt x="422" y="678"/>
                    <a:pt x="420" y="679"/>
                  </a:cubicBezTo>
                  <a:cubicBezTo>
                    <a:pt x="426" y="693"/>
                    <a:pt x="432" y="707"/>
                    <a:pt x="438" y="720"/>
                  </a:cubicBezTo>
                  <a:cubicBezTo>
                    <a:pt x="443" y="732"/>
                    <a:pt x="447" y="743"/>
                    <a:pt x="452" y="755"/>
                  </a:cubicBezTo>
                  <a:cubicBezTo>
                    <a:pt x="455" y="762"/>
                    <a:pt x="453" y="766"/>
                    <a:pt x="445" y="768"/>
                  </a:cubicBezTo>
                  <a:cubicBezTo>
                    <a:pt x="423" y="772"/>
                    <a:pt x="400" y="776"/>
                    <a:pt x="377" y="780"/>
                  </a:cubicBezTo>
                  <a:cubicBezTo>
                    <a:pt x="366" y="782"/>
                    <a:pt x="365" y="774"/>
                    <a:pt x="363" y="767"/>
                  </a:cubicBezTo>
                  <a:cubicBezTo>
                    <a:pt x="355" y="736"/>
                    <a:pt x="347" y="705"/>
                    <a:pt x="339" y="673"/>
                  </a:cubicBezTo>
                  <a:cubicBezTo>
                    <a:pt x="335" y="657"/>
                    <a:pt x="334" y="656"/>
                    <a:pt x="318" y="662"/>
                  </a:cubicBezTo>
                  <a:cubicBezTo>
                    <a:pt x="269" y="681"/>
                    <a:pt x="221" y="701"/>
                    <a:pt x="172" y="719"/>
                  </a:cubicBezTo>
                  <a:cubicBezTo>
                    <a:pt x="159" y="724"/>
                    <a:pt x="152" y="732"/>
                    <a:pt x="147" y="745"/>
                  </a:cubicBezTo>
                  <a:cubicBezTo>
                    <a:pt x="139" y="769"/>
                    <a:pt x="129" y="793"/>
                    <a:pt x="120" y="817"/>
                  </a:cubicBezTo>
                  <a:cubicBezTo>
                    <a:pt x="116" y="826"/>
                    <a:pt x="111" y="829"/>
                    <a:pt x="102" y="824"/>
                  </a:cubicBezTo>
                  <a:cubicBezTo>
                    <a:pt x="74" y="812"/>
                    <a:pt x="47" y="800"/>
                    <a:pt x="19" y="789"/>
                  </a:cubicBezTo>
                  <a:cubicBezTo>
                    <a:pt x="6" y="784"/>
                    <a:pt x="0" y="776"/>
                    <a:pt x="1" y="762"/>
                  </a:cubicBezTo>
                  <a:cubicBezTo>
                    <a:pt x="2" y="730"/>
                    <a:pt x="1" y="699"/>
                    <a:pt x="1" y="668"/>
                  </a:cubicBezTo>
                  <a:cubicBezTo>
                    <a:pt x="1" y="655"/>
                    <a:pt x="6" y="650"/>
                    <a:pt x="19" y="650"/>
                  </a:cubicBezTo>
                  <a:cubicBezTo>
                    <a:pt x="48" y="651"/>
                    <a:pt x="77" y="650"/>
                    <a:pt x="106" y="650"/>
                  </a:cubicBezTo>
                  <a:cubicBezTo>
                    <a:pt x="117" y="651"/>
                    <a:pt x="122" y="647"/>
                    <a:pt x="125" y="636"/>
                  </a:cubicBezTo>
                  <a:cubicBezTo>
                    <a:pt x="135" y="600"/>
                    <a:pt x="146" y="564"/>
                    <a:pt x="155" y="527"/>
                  </a:cubicBezTo>
                  <a:cubicBezTo>
                    <a:pt x="158" y="514"/>
                    <a:pt x="165" y="508"/>
                    <a:pt x="179" y="509"/>
                  </a:cubicBezTo>
                  <a:cubicBezTo>
                    <a:pt x="248" y="509"/>
                    <a:pt x="318" y="508"/>
                    <a:pt x="387" y="509"/>
                  </a:cubicBezTo>
                  <a:cubicBezTo>
                    <a:pt x="401" y="509"/>
                    <a:pt x="411" y="505"/>
                    <a:pt x="420" y="495"/>
                  </a:cubicBezTo>
                  <a:cubicBezTo>
                    <a:pt x="443" y="471"/>
                    <a:pt x="467" y="448"/>
                    <a:pt x="490" y="425"/>
                  </a:cubicBezTo>
                  <a:cubicBezTo>
                    <a:pt x="494" y="420"/>
                    <a:pt x="500" y="414"/>
                    <a:pt x="500" y="409"/>
                  </a:cubicBezTo>
                  <a:cubicBezTo>
                    <a:pt x="499" y="377"/>
                    <a:pt x="496" y="345"/>
                    <a:pt x="493" y="308"/>
                  </a:cubicBezTo>
                  <a:cubicBezTo>
                    <a:pt x="452" y="344"/>
                    <a:pt x="415" y="377"/>
                    <a:pt x="377" y="411"/>
                  </a:cubicBezTo>
                  <a:cubicBezTo>
                    <a:pt x="376" y="410"/>
                    <a:pt x="376" y="409"/>
                    <a:pt x="375" y="409"/>
                  </a:cubicBezTo>
                  <a:cubicBezTo>
                    <a:pt x="377" y="406"/>
                    <a:pt x="380" y="403"/>
                    <a:pt x="382" y="400"/>
                  </a:cubicBezTo>
                  <a:cubicBezTo>
                    <a:pt x="385" y="397"/>
                    <a:pt x="388" y="395"/>
                    <a:pt x="391" y="390"/>
                  </a:cubicBezTo>
                  <a:cubicBezTo>
                    <a:pt x="352" y="399"/>
                    <a:pt x="314" y="408"/>
                    <a:pt x="273" y="417"/>
                  </a:cubicBezTo>
                  <a:cubicBezTo>
                    <a:pt x="273" y="394"/>
                    <a:pt x="272" y="374"/>
                    <a:pt x="273" y="354"/>
                  </a:cubicBezTo>
                  <a:cubicBezTo>
                    <a:pt x="273" y="350"/>
                    <a:pt x="277" y="347"/>
                    <a:pt x="279" y="344"/>
                  </a:cubicBezTo>
                  <a:cubicBezTo>
                    <a:pt x="296" y="326"/>
                    <a:pt x="312" y="308"/>
                    <a:pt x="329" y="291"/>
                  </a:cubicBezTo>
                  <a:cubicBezTo>
                    <a:pt x="379" y="239"/>
                    <a:pt x="430" y="188"/>
                    <a:pt x="480" y="136"/>
                  </a:cubicBezTo>
                  <a:cubicBezTo>
                    <a:pt x="504" y="112"/>
                    <a:pt x="505" y="111"/>
                    <a:pt x="526" y="136"/>
                  </a:cubicBezTo>
                  <a:cubicBezTo>
                    <a:pt x="560" y="174"/>
                    <a:pt x="605" y="194"/>
                    <a:pt x="647" y="219"/>
                  </a:cubicBezTo>
                  <a:cubicBezTo>
                    <a:pt x="652" y="222"/>
                    <a:pt x="659" y="222"/>
                    <a:pt x="664" y="221"/>
                  </a:cubicBezTo>
                  <a:cubicBezTo>
                    <a:pt x="722" y="211"/>
                    <a:pt x="780" y="201"/>
                    <a:pt x="837" y="188"/>
                  </a:cubicBezTo>
                  <a:cubicBezTo>
                    <a:pt x="866" y="181"/>
                    <a:pt x="894" y="168"/>
                    <a:pt x="921" y="155"/>
                  </a:cubicBezTo>
                  <a:cubicBezTo>
                    <a:pt x="1029" y="106"/>
                    <a:pt x="1136" y="56"/>
                    <a:pt x="1244" y="7"/>
                  </a:cubicBezTo>
                  <a:cubicBezTo>
                    <a:pt x="1251" y="3"/>
                    <a:pt x="1260" y="0"/>
                    <a:pt x="1268" y="0"/>
                  </a:cubicBezTo>
                  <a:cubicBezTo>
                    <a:pt x="1299" y="0"/>
                    <a:pt x="1330" y="0"/>
                    <a:pt x="1361" y="0"/>
                  </a:cubicBezTo>
                  <a:cubicBezTo>
                    <a:pt x="1373" y="0"/>
                    <a:pt x="1377" y="5"/>
                    <a:pt x="1377" y="17"/>
                  </a:cubicBezTo>
                  <a:cubicBezTo>
                    <a:pt x="1379" y="53"/>
                    <a:pt x="1379" y="53"/>
                    <a:pt x="1415" y="58"/>
                  </a:cubicBezTo>
                  <a:cubicBezTo>
                    <a:pt x="1473" y="65"/>
                    <a:pt x="1531" y="73"/>
                    <a:pt x="1589" y="80"/>
                  </a:cubicBezTo>
                  <a:cubicBezTo>
                    <a:pt x="1594" y="80"/>
                    <a:pt x="1600" y="79"/>
                    <a:pt x="1605" y="78"/>
                  </a:cubicBezTo>
                  <a:cubicBezTo>
                    <a:pt x="1652" y="63"/>
                    <a:pt x="1698" y="47"/>
                    <a:pt x="1745" y="34"/>
                  </a:cubicBezTo>
                  <a:cubicBezTo>
                    <a:pt x="1763" y="29"/>
                    <a:pt x="1783" y="27"/>
                    <a:pt x="1802" y="28"/>
                  </a:cubicBezTo>
                  <a:cubicBezTo>
                    <a:pt x="1869" y="33"/>
                    <a:pt x="1935" y="39"/>
                    <a:pt x="2001" y="45"/>
                  </a:cubicBezTo>
                  <a:cubicBezTo>
                    <a:pt x="2063" y="51"/>
                    <a:pt x="2124" y="57"/>
                    <a:pt x="2185" y="62"/>
                  </a:cubicBezTo>
                  <a:cubicBezTo>
                    <a:pt x="2234" y="67"/>
                    <a:pt x="2283" y="71"/>
                    <a:pt x="2332" y="75"/>
                  </a:cubicBezTo>
                  <a:cubicBezTo>
                    <a:pt x="2348" y="76"/>
                    <a:pt x="2364" y="77"/>
                    <a:pt x="2380" y="79"/>
                  </a:cubicBezTo>
                  <a:cubicBezTo>
                    <a:pt x="2392" y="80"/>
                    <a:pt x="2397" y="85"/>
                    <a:pt x="2399" y="99"/>
                  </a:cubicBezTo>
                  <a:cubicBezTo>
                    <a:pt x="2401" y="124"/>
                    <a:pt x="2391" y="144"/>
                    <a:pt x="2379" y="165"/>
                  </a:cubicBezTo>
                  <a:cubicBezTo>
                    <a:pt x="2362" y="191"/>
                    <a:pt x="2347" y="218"/>
                    <a:pt x="2331" y="245"/>
                  </a:cubicBezTo>
                  <a:cubicBezTo>
                    <a:pt x="2325" y="254"/>
                    <a:pt x="2324" y="263"/>
                    <a:pt x="2327" y="273"/>
                  </a:cubicBezTo>
                  <a:cubicBezTo>
                    <a:pt x="2338" y="315"/>
                    <a:pt x="2348" y="357"/>
                    <a:pt x="2359" y="399"/>
                  </a:cubicBezTo>
                  <a:cubicBezTo>
                    <a:pt x="2359" y="401"/>
                    <a:pt x="2359" y="403"/>
                    <a:pt x="2361" y="410"/>
                  </a:cubicBezTo>
                  <a:cubicBezTo>
                    <a:pt x="2342" y="395"/>
                    <a:pt x="2327" y="383"/>
                    <a:pt x="2312" y="370"/>
                  </a:cubicBezTo>
                  <a:cubicBezTo>
                    <a:pt x="2295" y="356"/>
                    <a:pt x="2276" y="342"/>
                    <a:pt x="2260" y="326"/>
                  </a:cubicBezTo>
                  <a:cubicBezTo>
                    <a:pt x="2252" y="318"/>
                    <a:pt x="2245" y="308"/>
                    <a:pt x="2242" y="297"/>
                  </a:cubicBezTo>
                  <a:cubicBezTo>
                    <a:pt x="2233" y="266"/>
                    <a:pt x="2227" y="234"/>
                    <a:pt x="2220" y="202"/>
                  </a:cubicBezTo>
                  <a:cubicBezTo>
                    <a:pt x="2219" y="195"/>
                    <a:pt x="2217" y="189"/>
                    <a:pt x="2212" y="182"/>
                  </a:cubicBezTo>
                  <a:cubicBezTo>
                    <a:pt x="2204" y="202"/>
                    <a:pt x="2196" y="221"/>
                    <a:pt x="2188" y="241"/>
                  </a:cubicBezTo>
                  <a:cubicBezTo>
                    <a:pt x="2163" y="301"/>
                    <a:pt x="2179" y="285"/>
                    <a:pt x="2119" y="312"/>
                  </a:cubicBezTo>
                  <a:cubicBezTo>
                    <a:pt x="2090" y="324"/>
                    <a:pt x="2062" y="337"/>
                    <a:pt x="2030" y="352"/>
                  </a:cubicBezTo>
                  <a:cubicBezTo>
                    <a:pt x="2039" y="359"/>
                    <a:pt x="2045" y="365"/>
                    <a:pt x="2052" y="370"/>
                  </a:cubicBezTo>
                  <a:cubicBezTo>
                    <a:pt x="2082" y="391"/>
                    <a:pt x="2113" y="411"/>
                    <a:pt x="2143" y="432"/>
                  </a:cubicBezTo>
                  <a:cubicBezTo>
                    <a:pt x="2148" y="437"/>
                    <a:pt x="2153" y="446"/>
                    <a:pt x="2154" y="453"/>
                  </a:cubicBezTo>
                  <a:cubicBezTo>
                    <a:pt x="2159" y="502"/>
                    <a:pt x="2163" y="551"/>
                    <a:pt x="2168" y="600"/>
                  </a:cubicBezTo>
                  <a:cubicBezTo>
                    <a:pt x="2169" y="610"/>
                    <a:pt x="2166" y="617"/>
                    <a:pt x="2157" y="622"/>
                  </a:cubicBezTo>
                  <a:cubicBezTo>
                    <a:pt x="2144" y="630"/>
                    <a:pt x="2131" y="639"/>
                    <a:pt x="2117" y="647"/>
                  </a:cubicBezTo>
                  <a:cubicBezTo>
                    <a:pt x="2107" y="652"/>
                    <a:pt x="2108" y="658"/>
                    <a:pt x="2113" y="667"/>
                  </a:cubicBezTo>
                  <a:cubicBezTo>
                    <a:pt x="2130" y="696"/>
                    <a:pt x="2146" y="725"/>
                    <a:pt x="2164" y="752"/>
                  </a:cubicBezTo>
                  <a:cubicBezTo>
                    <a:pt x="2180" y="776"/>
                    <a:pt x="2174" y="800"/>
                    <a:pt x="2174" y="828"/>
                  </a:cubicBezTo>
                  <a:cubicBezTo>
                    <a:pt x="2158" y="821"/>
                    <a:pt x="2144" y="815"/>
                    <a:pt x="2130" y="808"/>
                  </a:cubicBezTo>
                  <a:cubicBezTo>
                    <a:pt x="2118" y="803"/>
                    <a:pt x="2106" y="795"/>
                    <a:pt x="2093" y="791"/>
                  </a:cubicBezTo>
                  <a:cubicBezTo>
                    <a:pt x="2068" y="782"/>
                    <a:pt x="2055" y="764"/>
                    <a:pt x="2044" y="741"/>
                  </a:cubicBezTo>
                  <a:cubicBezTo>
                    <a:pt x="2031" y="714"/>
                    <a:pt x="2017" y="688"/>
                    <a:pt x="2001" y="657"/>
                  </a:cubicBezTo>
                  <a:cubicBezTo>
                    <a:pt x="1992" y="669"/>
                    <a:pt x="1986" y="679"/>
                    <a:pt x="1980" y="688"/>
                  </a:cubicBezTo>
                  <a:cubicBezTo>
                    <a:pt x="1956" y="724"/>
                    <a:pt x="1955" y="724"/>
                    <a:pt x="1982" y="757"/>
                  </a:cubicBezTo>
                  <a:cubicBezTo>
                    <a:pt x="2014" y="798"/>
                    <a:pt x="2047" y="838"/>
                    <a:pt x="2079" y="878"/>
                  </a:cubicBezTo>
                  <a:cubicBezTo>
                    <a:pt x="2084" y="885"/>
                    <a:pt x="2087" y="896"/>
                    <a:pt x="2086" y="904"/>
                  </a:cubicBezTo>
                  <a:cubicBezTo>
                    <a:pt x="2067" y="979"/>
                    <a:pt x="2048" y="1054"/>
                    <a:pt x="2028" y="1129"/>
                  </a:cubicBezTo>
                  <a:cubicBezTo>
                    <a:pt x="2028" y="1131"/>
                    <a:pt x="2026" y="1133"/>
                    <a:pt x="2025" y="1137"/>
                  </a:cubicBezTo>
                  <a:cubicBezTo>
                    <a:pt x="2016" y="1131"/>
                    <a:pt x="2008" y="1125"/>
                    <a:pt x="2001" y="1119"/>
                  </a:cubicBezTo>
                  <a:cubicBezTo>
                    <a:pt x="1988" y="1107"/>
                    <a:pt x="1975" y="1096"/>
                    <a:pt x="1963" y="1084"/>
                  </a:cubicBezTo>
                  <a:cubicBezTo>
                    <a:pt x="1956" y="1077"/>
                    <a:pt x="1952" y="1077"/>
                    <a:pt x="1945" y="1084"/>
                  </a:cubicBezTo>
                  <a:cubicBezTo>
                    <a:pt x="1929" y="1100"/>
                    <a:pt x="1913" y="1117"/>
                    <a:pt x="1897" y="1132"/>
                  </a:cubicBezTo>
                  <a:cubicBezTo>
                    <a:pt x="1886" y="1142"/>
                    <a:pt x="1887" y="1149"/>
                    <a:pt x="1896" y="1159"/>
                  </a:cubicBezTo>
                  <a:cubicBezTo>
                    <a:pt x="1925" y="1188"/>
                    <a:pt x="1954" y="1217"/>
                    <a:pt x="1983" y="1245"/>
                  </a:cubicBezTo>
                  <a:cubicBezTo>
                    <a:pt x="1992" y="1254"/>
                    <a:pt x="1994" y="1261"/>
                    <a:pt x="1989" y="1273"/>
                  </a:cubicBezTo>
                  <a:cubicBezTo>
                    <a:pt x="1978" y="1295"/>
                    <a:pt x="1969" y="1318"/>
                    <a:pt x="1959" y="1341"/>
                  </a:cubicBezTo>
                  <a:cubicBezTo>
                    <a:pt x="1955" y="1351"/>
                    <a:pt x="1950" y="1352"/>
                    <a:pt x="1941" y="1346"/>
                  </a:cubicBezTo>
                  <a:cubicBezTo>
                    <a:pt x="1918" y="1330"/>
                    <a:pt x="1894" y="1314"/>
                    <a:pt x="1870" y="1298"/>
                  </a:cubicBezTo>
                  <a:cubicBezTo>
                    <a:pt x="1866" y="1295"/>
                    <a:pt x="1861" y="1293"/>
                    <a:pt x="1854" y="1289"/>
                  </a:cubicBezTo>
                  <a:cubicBezTo>
                    <a:pt x="1868" y="1375"/>
                    <a:pt x="1905" y="1455"/>
                    <a:pt x="1889" y="1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69"/>
            <p:cNvSpPr>
              <a:spLocks/>
            </p:cNvSpPr>
            <p:nvPr/>
          </p:nvSpPr>
          <p:spPr bwMode="auto">
            <a:xfrm>
              <a:off x="2948" y="1416"/>
              <a:ext cx="826" cy="1041"/>
            </a:xfrm>
            <a:custGeom>
              <a:avLst/>
              <a:gdLst>
                <a:gd name="T0" fmla="*/ 1142 w 1142"/>
                <a:gd name="T1" fmla="*/ 487 h 1438"/>
                <a:gd name="T2" fmla="*/ 1139 w 1142"/>
                <a:gd name="T3" fmla="*/ 512 h 1438"/>
                <a:gd name="T4" fmla="*/ 1107 w 1142"/>
                <a:gd name="T5" fmla="*/ 677 h 1438"/>
                <a:gd name="T6" fmla="*/ 1092 w 1142"/>
                <a:gd name="T7" fmla="*/ 700 h 1438"/>
                <a:gd name="T8" fmla="*/ 911 w 1142"/>
                <a:gd name="T9" fmla="*/ 840 h 1438"/>
                <a:gd name="T10" fmla="*/ 903 w 1142"/>
                <a:gd name="T11" fmla="*/ 867 h 1438"/>
                <a:gd name="T12" fmla="*/ 955 w 1142"/>
                <a:gd name="T13" fmla="*/ 1010 h 1438"/>
                <a:gd name="T14" fmla="*/ 953 w 1142"/>
                <a:gd name="T15" fmla="*/ 1038 h 1438"/>
                <a:gd name="T16" fmla="*/ 813 w 1142"/>
                <a:gd name="T17" fmla="*/ 1302 h 1438"/>
                <a:gd name="T18" fmla="*/ 771 w 1142"/>
                <a:gd name="T19" fmla="*/ 1382 h 1438"/>
                <a:gd name="T20" fmla="*/ 747 w 1142"/>
                <a:gd name="T21" fmla="*/ 1404 h 1438"/>
                <a:gd name="T22" fmla="*/ 670 w 1142"/>
                <a:gd name="T23" fmla="*/ 1434 h 1438"/>
                <a:gd name="T24" fmla="*/ 651 w 1142"/>
                <a:gd name="T25" fmla="*/ 1427 h 1438"/>
                <a:gd name="T26" fmla="*/ 503 w 1142"/>
                <a:gd name="T27" fmla="*/ 1129 h 1438"/>
                <a:gd name="T28" fmla="*/ 496 w 1142"/>
                <a:gd name="T29" fmla="*/ 1096 h 1438"/>
                <a:gd name="T30" fmla="*/ 496 w 1142"/>
                <a:gd name="T31" fmla="*/ 789 h 1438"/>
                <a:gd name="T32" fmla="*/ 485 w 1142"/>
                <a:gd name="T33" fmla="*/ 752 h 1438"/>
                <a:gd name="T34" fmla="*/ 418 w 1142"/>
                <a:gd name="T35" fmla="*/ 648 h 1438"/>
                <a:gd name="T36" fmla="*/ 403 w 1142"/>
                <a:gd name="T37" fmla="*/ 638 h 1438"/>
                <a:gd name="T38" fmla="*/ 268 w 1142"/>
                <a:gd name="T39" fmla="*/ 628 h 1438"/>
                <a:gd name="T40" fmla="*/ 107 w 1142"/>
                <a:gd name="T41" fmla="*/ 617 h 1438"/>
                <a:gd name="T42" fmla="*/ 66 w 1142"/>
                <a:gd name="T43" fmla="*/ 616 h 1438"/>
                <a:gd name="T44" fmla="*/ 44 w 1142"/>
                <a:gd name="T45" fmla="*/ 595 h 1438"/>
                <a:gd name="T46" fmla="*/ 1 w 1142"/>
                <a:gd name="T47" fmla="*/ 300 h 1438"/>
                <a:gd name="T48" fmla="*/ 10 w 1142"/>
                <a:gd name="T49" fmla="*/ 274 h 1438"/>
                <a:gd name="T50" fmla="*/ 104 w 1142"/>
                <a:gd name="T51" fmla="*/ 166 h 1438"/>
                <a:gd name="T52" fmla="*/ 228 w 1142"/>
                <a:gd name="T53" fmla="*/ 27 h 1438"/>
                <a:gd name="T54" fmla="*/ 253 w 1142"/>
                <a:gd name="T55" fmla="*/ 15 h 1438"/>
                <a:gd name="T56" fmla="*/ 357 w 1142"/>
                <a:gd name="T57" fmla="*/ 8 h 1438"/>
                <a:gd name="T58" fmla="*/ 479 w 1142"/>
                <a:gd name="T59" fmla="*/ 1 h 1438"/>
                <a:gd name="T60" fmla="*/ 502 w 1142"/>
                <a:gd name="T61" fmla="*/ 11 h 1438"/>
                <a:gd name="T62" fmla="*/ 560 w 1142"/>
                <a:gd name="T63" fmla="*/ 82 h 1438"/>
                <a:gd name="T64" fmla="*/ 588 w 1142"/>
                <a:gd name="T65" fmla="*/ 100 h 1438"/>
                <a:gd name="T66" fmla="*/ 800 w 1142"/>
                <a:gd name="T67" fmla="*/ 169 h 1438"/>
                <a:gd name="T68" fmla="*/ 824 w 1142"/>
                <a:gd name="T69" fmla="*/ 192 h 1438"/>
                <a:gd name="T70" fmla="*/ 899 w 1142"/>
                <a:gd name="T71" fmla="*/ 415 h 1438"/>
                <a:gd name="T72" fmla="*/ 914 w 1142"/>
                <a:gd name="T73" fmla="*/ 444 h 1438"/>
                <a:gd name="T74" fmla="*/ 973 w 1142"/>
                <a:gd name="T75" fmla="*/ 524 h 1438"/>
                <a:gd name="T76" fmla="*/ 1000 w 1142"/>
                <a:gd name="T77" fmla="*/ 533 h 1438"/>
                <a:gd name="T78" fmla="*/ 1123 w 1142"/>
                <a:gd name="T79" fmla="*/ 492 h 1438"/>
                <a:gd name="T80" fmla="*/ 1142 w 1142"/>
                <a:gd name="T81" fmla="*/ 487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2" h="1438">
                  <a:moveTo>
                    <a:pt x="1142" y="487"/>
                  </a:moveTo>
                  <a:cubicBezTo>
                    <a:pt x="1141" y="497"/>
                    <a:pt x="1140" y="504"/>
                    <a:pt x="1139" y="512"/>
                  </a:cubicBezTo>
                  <a:cubicBezTo>
                    <a:pt x="1128" y="567"/>
                    <a:pt x="1118" y="622"/>
                    <a:pt x="1107" y="677"/>
                  </a:cubicBezTo>
                  <a:cubicBezTo>
                    <a:pt x="1105" y="686"/>
                    <a:pt x="1099" y="695"/>
                    <a:pt x="1092" y="700"/>
                  </a:cubicBezTo>
                  <a:cubicBezTo>
                    <a:pt x="1032" y="747"/>
                    <a:pt x="972" y="794"/>
                    <a:pt x="911" y="840"/>
                  </a:cubicBezTo>
                  <a:cubicBezTo>
                    <a:pt x="901" y="848"/>
                    <a:pt x="899" y="855"/>
                    <a:pt x="903" y="867"/>
                  </a:cubicBezTo>
                  <a:cubicBezTo>
                    <a:pt x="921" y="914"/>
                    <a:pt x="939" y="962"/>
                    <a:pt x="955" y="1010"/>
                  </a:cubicBezTo>
                  <a:cubicBezTo>
                    <a:pt x="958" y="1018"/>
                    <a:pt x="957" y="1030"/>
                    <a:pt x="953" y="1038"/>
                  </a:cubicBezTo>
                  <a:cubicBezTo>
                    <a:pt x="907" y="1126"/>
                    <a:pt x="860" y="1214"/>
                    <a:pt x="813" y="1302"/>
                  </a:cubicBezTo>
                  <a:cubicBezTo>
                    <a:pt x="799" y="1329"/>
                    <a:pt x="786" y="1356"/>
                    <a:pt x="771" y="1382"/>
                  </a:cubicBezTo>
                  <a:cubicBezTo>
                    <a:pt x="765" y="1391"/>
                    <a:pt x="757" y="1400"/>
                    <a:pt x="747" y="1404"/>
                  </a:cubicBezTo>
                  <a:cubicBezTo>
                    <a:pt x="722" y="1415"/>
                    <a:pt x="696" y="1424"/>
                    <a:pt x="670" y="1434"/>
                  </a:cubicBezTo>
                  <a:cubicBezTo>
                    <a:pt x="661" y="1438"/>
                    <a:pt x="656" y="1436"/>
                    <a:pt x="651" y="1427"/>
                  </a:cubicBezTo>
                  <a:cubicBezTo>
                    <a:pt x="602" y="1328"/>
                    <a:pt x="552" y="1229"/>
                    <a:pt x="503" y="1129"/>
                  </a:cubicBezTo>
                  <a:cubicBezTo>
                    <a:pt x="498" y="1119"/>
                    <a:pt x="496" y="1107"/>
                    <a:pt x="496" y="1096"/>
                  </a:cubicBezTo>
                  <a:cubicBezTo>
                    <a:pt x="496" y="993"/>
                    <a:pt x="496" y="891"/>
                    <a:pt x="496" y="789"/>
                  </a:cubicBezTo>
                  <a:cubicBezTo>
                    <a:pt x="496" y="776"/>
                    <a:pt x="491" y="763"/>
                    <a:pt x="485" y="752"/>
                  </a:cubicBezTo>
                  <a:cubicBezTo>
                    <a:pt x="464" y="717"/>
                    <a:pt x="441" y="683"/>
                    <a:pt x="418" y="648"/>
                  </a:cubicBezTo>
                  <a:cubicBezTo>
                    <a:pt x="415" y="644"/>
                    <a:pt x="409" y="639"/>
                    <a:pt x="403" y="638"/>
                  </a:cubicBezTo>
                  <a:cubicBezTo>
                    <a:pt x="358" y="634"/>
                    <a:pt x="313" y="632"/>
                    <a:pt x="268" y="628"/>
                  </a:cubicBezTo>
                  <a:cubicBezTo>
                    <a:pt x="214" y="625"/>
                    <a:pt x="160" y="621"/>
                    <a:pt x="107" y="617"/>
                  </a:cubicBezTo>
                  <a:cubicBezTo>
                    <a:pt x="93" y="616"/>
                    <a:pt x="79" y="617"/>
                    <a:pt x="66" y="616"/>
                  </a:cubicBezTo>
                  <a:cubicBezTo>
                    <a:pt x="53" y="615"/>
                    <a:pt x="46" y="610"/>
                    <a:pt x="44" y="595"/>
                  </a:cubicBezTo>
                  <a:cubicBezTo>
                    <a:pt x="30" y="497"/>
                    <a:pt x="14" y="399"/>
                    <a:pt x="1" y="300"/>
                  </a:cubicBezTo>
                  <a:cubicBezTo>
                    <a:pt x="0" y="292"/>
                    <a:pt x="4" y="280"/>
                    <a:pt x="10" y="274"/>
                  </a:cubicBezTo>
                  <a:cubicBezTo>
                    <a:pt x="41" y="237"/>
                    <a:pt x="73" y="202"/>
                    <a:pt x="104" y="166"/>
                  </a:cubicBezTo>
                  <a:cubicBezTo>
                    <a:pt x="146" y="120"/>
                    <a:pt x="187" y="73"/>
                    <a:pt x="228" y="27"/>
                  </a:cubicBezTo>
                  <a:cubicBezTo>
                    <a:pt x="234" y="21"/>
                    <a:pt x="244" y="16"/>
                    <a:pt x="253" y="15"/>
                  </a:cubicBezTo>
                  <a:cubicBezTo>
                    <a:pt x="287" y="12"/>
                    <a:pt x="322" y="10"/>
                    <a:pt x="357" y="8"/>
                  </a:cubicBezTo>
                  <a:cubicBezTo>
                    <a:pt x="398" y="6"/>
                    <a:pt x="438" y="4"/>
                    <a:pt x="479" y="1"/>
                  </a:cubicBezTo>
                  <a:cubicBezTo>
                    <a:pt x="489" y="0"/>
                    <a:pt x="495" y="3"/>
                    <a:pt x="502" y="11"/>
                  </a:cubicBezTo>
                  <a:cubicBezTo>
                    <a:pt x="521" y="35"/>
                    <a:pt x="540" y="59"/>
                    <a:pt x="560" y="82"/>
                  </a:cubicBezTo>
                  <a:cubicBezTo>
                    <a:pt x="567" y="90"/>
                    <a:pt x="578" y="97"/>
                    <a:pt x="588" y="100"/>
                  </a:cubicBezTo>
                  <a:cubicBezTo>
                    <a:pt x="659" y="124"/>
                    <a:pt x="729" y="146"/>
                    <a:pt x="800" y="169"/>
                  </a:cubicBezTo>
                  <a:cubicBezTo>
                    <a:pt x="813" y="173"/>
                    <a:pt x="820" y="179"/>
                    <a:pt x="824" y="192"/>
                  </a:cubicBezTo>
                  <a:cubicBezTo>
                    <a:pt x="849" y="267"/>
                    <a:pt x="874" y="341"/>
                    <a:pt x="899" y="415"/>
                  </a:cubicBezTo>
                  <a:cubicBezTo>
                    <a:pt x="903" y="425"/>
                    <a:pt x="908" y="435"/>
                    <a:pt x="914" y="444"/>
                  </a:cubicBezTo>
                  <a:cubicBezTo>
                    <a:pt x="933" y="471"/>
                    <a:pt x="954" y="497"/>
                    <a:pt x="973" y="524"/>
                  </a:cubicBezTo>
                  <a:cubicBezTo>
                    <a:pt x="980" y="535"/>
                    <a:pt x="987" y="538"/>
                    <a:pt x="1000" y="533"/>
                  </a:cubicBezTo>
                  <a:cubicBezTo>
                    <a:pt x="1041" y="519"/>
                    <a:pt x="1082" y="506"/>
                    <a:pt x="1123" y="492"/>
                  </a:cubicBezTo>
                  <a:cubicBezTo>
                    <a:pt x="1128" y="490"/>
                    <a:pt x="1133" y="489"/>
                    <a:pt x="1142" y="4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70"/>
            <p:cNvSpPr>
              <a:spLocks/>
            </p:cNvSpPr>
            <p:nvPr/>
          </p:nvSpPr>
          <p:spPr bwMode="auto">
            <a:xfrm>
              <a:off x="4507" y="2138"/>
              <a:ext cx="534" cy="457"/>
            </a:xfrm>
            <a:custGeom>
              <a:avLst/>
              <a:gdLst>
                <a:gd name="T0" fmla="*/ 606 w 739"/>
                <a:gd name="T1" fmla="*/ 3 h 631"/>
                <a:gd name="T2" fmla="*/ 633 w 739"/>
                <a:gd name="T3" fmla="*/ 71 h 631"/>
                <a:gd name="T4" fmla="*/ 730 w 739"/>
                <a:gd name="T5" fmla="*/ 324 h 631"/>
                <a:gd name="T6" fmla="*/ 723 w 739"/>
                <a:gd name="T7" fmla="*/ 371 h 631"/>
                <a:gd name="T8" fmla="*/ 611 w 739"/>
                <a:gd name="T9" fmla="*/ 497 h 631"/>
                <a:gd name="T10" fmla="*/ 510 w 739"/>
                <a:gd name="T11" fmla="*/ 612 h 631"/>
                <a:gd name="T12" fmla="*/ 472 w 739"/>
                <a:gd name="T13" fmla="*/ 631 h 631"/>
                <a:gd name="T14" fmla="*/ 386 w 739"/>
                <a:gd name="T15" fmla="*/ 630 h 631"/>
                <a:gd name="T16" fmla="*/ 362 w 739"/>
                <a:gd name="T17" fmla="*/ 612 h 631"/>
                <a:gd name="T18" fmla="*/ 319 w 739"/>
                <a:gd name="T19" fmla="*/ 471 h 631"/>
                <a:gd name="T20" fmla="*/ 296 w 739"/>
                <a:gd name="T21" fmla="*/ 456 h 631"/>
                <a:gd name="T22" fmla="*/ 89 w 739"/>
                <a:gd name="T23" fmla="*/ 490 h 631"/>
                <a:gd name="T24" fmla="*/ 14 w 739"/>
                <a:gd name="T25" fmla="*/ 502 h 631"/>
                <a:gd name="T26" fmla="*/ 2 w 739"/>
                <a:gd name="T27" fmla="*/ 489 h 631"/>
                <a:gd name="T28" fmla="*/ 53 w 739"/>
                <a:gd name="T29" fmla="*/ 228 h 631"/>
                <a:gd name="T30" fmla="*/ 70 w 739"/>
                <a:gd name="T31" fmla="*/ 207 h 631"/>
                <a:gd name="T32" fmla="*/ 258 w 739"/>
                <a:gd name="T33" fmla="*/ 90 h 631"/>
                <a:gd name="T34" fmla="*/ 395 w 739"/>
                <a:gd name="T35" fmla="*/ 6 h 631"/>
                <a:gd name="T36" fmla="*/ 419 w 739"/>
                <a:gd name="T37" fmla="*/ 1 h 631"/>
                <a:gd name="T38" fmla="*/ 484 w 739"/>
                <a:gd name="T39" fmla="*/ 13 h 631"/>
                <a:gd name="T40" fmla="*/ 498 w 739"/>
                <a:gd name="T41" fmla="*/ 35 h 631"/>
                <a:gd name="T42" fmla="*/ 483 w 739"/>
                <a:gd name="T43" fmla="*/ 88 h 631"/>
                <a:gd name="T44" fmla="*/ 494 w 739"/>
                <a:gd name="T45" fmla="*/ 106 h 631"/>
                <a:gd name="T46" fmla="*/ 537 w 739"/>
                <a:gd name="T47" fmla="*/ 108 h 631"/>
                <a:gd name="T48" fmla="*/ 553 w 739"/>
                <a:gd name="T49" fmla="*/ 97 h 631"/>
                <a:gd name="T50" fmla="*/ 593 w 739"/>
                <a:gd name="T51" fmla="*/ 16 h 631"/>
                <a:gd name="T52" fmla="*/ 601 w 739"/>
                <a:gd name="T53" fmla="*/ 3 h 631"/>
                <a:gd name="T54" fmla="*/ 606 w 739"/>
                <a:gd name="T55" fmla="*/ 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9" h="631">
                  <a:moveTo>
                    <a:pt x="606" y="3"/>
                  </a:moveTo>
                  <a:cubicBezTo>
                    <a:pt x="615" y="26"/>
                    <a:pt x="624" y="49"/>
                    <a:pt x="633" y="71"/>
                  </a:cubicBezTo>
                  <a:cubicBezTo>
                    <a:pt x="665" y="156"/>
                    <a:pt x="697" y="240"/>
                    <a:pt x="730" y="324"/>
                  </a:cubicBezTo>
                  <a:cubicBezTo>
                    <a:pt x="737" y="342"/>
                    <a:pt x="739" y="355"/>
                    <a:pt x="723" y="371"/>
                  </a:cubicBezTo>
                  <a:cubicBezTo>
                    <a:pt x="685" y="411"/>
                    <a:pt x="648" y="454"/>
                    <a:pt x="611" y="497"/>
                  </a:cubicBezTo>
                  <a:cubicBezTo>
                    <a:pt x="578" y="535"/>
                    <a:pt x="544" y="573"/>
                    <a:pt x="510" y="612"/>
                  </a:cubicBezTo>
                  <a:cubicBezTo>
                    <a:pt x="500" y="624"/>
                    <a:pt x="489" y="631"/>
                    <a:pt x="472" y="631"/>
                  </a:cubicBezTo>
                  <a:cubicBezTo>
                    <a:pt x="443" y="629"/>
                    <a:pt x="415" y="630"/>
                    <a:pt x="386" y="630"/>
                  </a:cubicBezTo>
                  <a:cubicBezTo>
                    <a:pt x="372" y="631"/>
                    <a:pt x="366" y="625"/>
                    <a:pt x="362" y="612"/>
                  </a:cubicBezTo>
                  <a:cubicBezTo>
                    <a:pt x="348" y="565"/>
                    <a:pt x="333" y="518"/>
                    <a:pt x="319" y="471"/>
                  </a:cubicBezTo>
                  <a:cubicBezTo>
                    <a:pt x="316" y="458"/>
                    <a:pt x="309" y="454"/>
                    <a:pt x="296" y="456"/>
                  </a:cubicBezTo>
                  <a:cubicBezTo>
                    <a:pt x="227" y="468"/>
                    <a:pt x="158" y="479"/>
                    <a:pt x="89" y="490"/>
                  </a:cubicBezTo>
                  <a:cubicBezTo>
                    <a:pt x="64" y="494"/>
                    <a:pt x="39" y="498"/>
                    <a:pt x="14" y="502"/>
                  </a:cubicBezTo>
                  <a:cubicBezTo>
                    <a:pt x="3" y="504"/>
                    <a:pt x="0" y="500"/>
                    <a:pt x="2" y="489"/>
                  </a:cubicBezTo>
                  <a:cubicBezTo>
                    <a:pt x="19" y="402"/>
                    <a:pt x="35" y="315"/>
                    <a:pt x="53" y="228"/>
                  </a:cubicBezTo>
                  <a:cubicBezTo>
                    <a:pt x="55" y="220"/>
                    <a:pt x="63" y="211"/>
                    <a:pt x="70" y="207"/>
                  </a:cubicBezTo>
                  <a:cubicBezTo>
                    <a:pt x="133" y="167"/>
                    <a:pt x="196" y="129"/>
                    <a:pt x="258" y="90"/>
                  </a:cubicBezTo>
                  <a:cubicBezTo>
                    <a:pt x="304" y="62"/>
                    <a:pt x="349" y="33"/>
                    <a:pt x="395" y="6"/>
                  </a:cubicBezTo>
                  <a:cubicBezTo>
                    <a:pt x="402" y="2"/>
                    <a:pt x="411" y="0"/>
                    <a:pt x="419" y="1"/>
                  </a:cubicBezTo>
                  <a:cubicBezTo>
                    <a:pt x="441" y="4"/>
                    <a:pt x="462" y="9"/>
                    <a:pt x="484" y="13"/>
                  </a:cubicBezTo>
                  <a:cubicBezTo>
                    <a:pt x="497" y="16"/>
                    <a:pt x="502" y="21"/>
                    <a:pt x="498" y="35"/>
                  </a:cubicBezTo>
                  <a:cubicBezTo>
                    <a:pt x="492" y="53"/>
                    <a:pt x="488" y="71"/>
                    <a:pt x="483" y="88"/>
                  </a:cubicBezTo>
                  <a:cubicBezTo>
                    <a:pt x="479" y="99"/>
                    <a:pt x="483" y="105"/>
                    <a:pt x="494" y="106"/>
                  </a:cubicBezTo>
                  <a:cubicBezTo>
                    <a:pt x="509" y="107"/>
                    <a:pt x="523" y="109"/>
                    <a:pt x="537" y="108"/>
                  </a:cubicBezTo>
                  <a:cubicBezTo>
                    <a:pt x="543" y="108"/>
                    <a:pt x="550" y="102"/>
                    <a:pt x="553" y="97"/>
                  </a:cubicBezTo>
                  <a:cubicBezTo>
                    <a:pt x="567" y="70"/>
                    <a:pt x="580" y="43"/>
                    <a:pt x="593" y="16"/>
                  </a:cubicBezTo>
                  <a:cubicBezTo>
                    <a:pt x="596" y="11"/>
                    <a:pt x="599" y="7"/>
                    <a:pt x="601" y="3"/>
                  </a:cubicBezTo>
                  <a:cubicBezTo>
                    <a:pt x="603" y="3"/>
                    <a:pt x="605" y="3"/>
                    <a:pt x="60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71"/>
            <p:cNvSpPr>
              <a:spLocks/>
            </p:cNvSpPr>
            <p:nvPr/>
          </p:nvSpPr>
          <p:spPr bwMode="auto">
            <a:xfrm>
              <a:off x="2712" y="750"/>
              <a:ext cx="427" cy="323"/>
            </a:xfrm>
            <a:custGeom>
              <a:avLst/>
              <a:gdLst>
                <a:gd name="T0" fmla="*/ 591 w 591"/>
                <a:gd name="T1" fmla="*/ 2 h 446"/>
                <a:gd name="T2" fmla="*/ 561 w 591"/>
                <a:gd name="T3" fmla="*/ 61 h 446"/>
                <a:gd name="T4" fmla="*/ 452 w 591"/>
                <a:gd name="T5" fmla="*/ 274 h 446"/>
                <a:gd name="T6" fmla="*/ 416 w 591"/>
                <a:gd name="T7" fmla="*/ 296 h 446"/>
                <a:gd name="T8" fmla="*/ 238 w 591"/>
                <a:gd name="T9" fmla="*/ 295 h 446"/>
                <a:gd name="T10" fmla="*/ 203 w 591"/>
                <a:gd name="T11" fmla="*/ 313 h 446"/>
                <a:gd name="T12" fmla="*/ 100 w 591"/>
                <a:gd name="T13" fmla="*/ 436 h 446"/>
                <a:gd name="T14" fmla="*/ 90 w 591"/>
                <a:gd name="T15" fmla="*/ 446 h 446"/>
                <a:gd name="T16" fmla="*/ 85 w 591"/>
                <a:gd name="T17" fmla="*/ 434 h 446"/>
                <a:gd name="T18" fmla="*/ 44 w 591"/>
                <a:gd name="T19" fmla="*/ 278 h 446"/>
                <a:gd name="T20" fmla="*/ 55 w 591"/>
                <a:gd name="T21" fmla="*/ 255 h 446"/>
                <a:gd name="T22" fmla="*/ 105 w 591"/>
                <a:gd name="T23" fmla="*/ 230 h 446"/>
                <a:gd name="T24" fmla="*/ 119 w 591"/>
                <a:gd name="T25" fmla="*/ 209 h 446"/>
                <a:gd name="T26" fmla="*/ 119 w 591"/>
                <a:gd name="T27" fmla="*/ 145 h 446"/>
                <a:gd name="T28" fmla="*/ 105 w 591"/>
                <a:gd name="T29" fmla="*/ 126 h 446"/>
                <a:gd name="T30" fmla="*/ 70 w 591"/>
                <a:gd name="T31" fmla="*/ 116 h 446"/>
                <a:gd name="T32" fmla="*/ 21 w 591"/>
                <a:gd name="T33" fmla="*/ 79 h 446"/>
                <a:gd name="T34" fmla="*/ 34 w 591"/>
                <a:gd name="T35" fmla="*/ 36 h 446"/>
                <a:gd name="T36" fmla="*/ 116 w 591"/>
                <a:gd name="T37" fmla="*/ 5 h 446"/>
                <a:gd name="T38" fmla="*/ 142 w 591"/>
                <a:gd name="T39" fmla="*/ 1 h 446"/>
                <a:gd name="T40" fmla="*/ 573 w 591"/>
                <a:gd name="T41" fmla="*/ 1 h 446"/>
                <a:gd name="T42" fmla="*/ 591 w 591"/>
                <a:gd name="T43" fmla="*/ 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1" h="446">
                  <a:moveTo>
                    <a:pt x="591" y="2"/>
                  </a:moveTo>
                  <a:cubicBezTo>
                    <a:pt x="580" y="24"/>
                    <a:pt x="570" y="42"/>
                    <a:pt x="561" y="61"/>
                  </a:cubicBezTo>
                  <a:cubicBezTo>
                    <a:pt x="525" y="132"/>
                    <a:pt x="488" y="203"/>
                    <a:pt x="452" y="274"/>
                  </a:cubicBezTo>
                  <a:cubicBezTo>
                    <a:pt x="444" y="290"/>
                    <a:pt x="434" y="297"/>
                    <a:pt x="416" y="296"/>
                  </a:cubicBezTo>
                  <a:cubicBezTo>
                    <a:pt x="357" y="295"/>
                    <a:pt x="298" y="296"/>
                    <a:pt x="238" y="295"/>
                  </a:cubicBezTo>
                  <a:cubicBezTo>
                    <a:pt x="223" y="295"/>
                    <a:pt x="213" y="301"/>
                    <a:pt x="203" y="313"/>
                  </a:cubicBezTo>
                  <a:cubicBezTo>
                    <a:pt x="169" y="355"/>
                    <a:pt x="134" y="395"/>
                    <a:pt x="100" y="436"/>
                  </a:cubicBezTo>
                  <a:cubicBezTo>
                    <a:pt x="97" y="439"/>
                    <a:pt x="94" y="442"/>
                    <a:pt x="90" y="446"/>
                  </a:cubicBezTo>
                  <a:cubicBezTo>
                    <a:pt x="88" y="441"/>
                    <a:pt x="86" y="437"/>
                    <a:pt x="85" y="434"/>
                  </a:cubicBezTo>
                  <a:cubicBezTo>
                    <a:pt x="71" y="382"/>
                    <a:pt x="58" y="330"/>
                    <a:pt x="44" y="278"/>
                  </a:cubicBezTo>
                  <a:cubicBezTo>
                    <a:pt x="40" y="266"/>
                    <a:pt x="44" y="260"/>
                    <a:pt x="55" y="255"/>
                  </a:cubicBezTo>
                  <a:cubicBezTo>
                    <a:pt x="72" y="247"/>
                    <a:pt x="88" y="238"/>
                    <a:pt x="105" y="230"/>
                  </a:cubicBezTo>
                  <a:cubicBezTo>
                    <a:pt x="114" y="226"/>
                    <a:pt x="119" y="220"/>
                    <a:pt x="119" y="209"/>
                  </a:cubicBezTo>
                  <a:cubicBezTo>
                    <a:pt x="118" y="188"/>
                    <a:pt x="118" y="166"/>
                    <a:pt x="119" y="145"/>
                  </a:cubicBezTo>
                  <a:cubicBezTo>
                    <a:pt x="119" y="135"/>
                    <a:pt x="115" y="129"/>
                    <a:pt x="105" y="126"/>
                  </a:cubicBezTo>
                  <a:cubicBezTo>
                    <a:pt x="93" y="123"/>
                    <a:pt x="82" y="118"/>
                    <a:pt x="70" y="116"/>
                  </a:cubicBezTo>
                  <a:cubicBezTo>
                    <a:pt x="47" y="112"/>
                    <a:pt x="33" y="98"/>
                    <a:pt x="21" y="79"/>
                  </a:cubicBezTo>
                  <a:cubicBezTo>
                    <a:pt x="1" y="48"/>
                    <a:pt x="0" y="49"/>
                    <a:pt x="34" y="36"/>
                  </a:cubicBezTo>
                  <a:cubicBezTo>
                    <a:pt x="61" y="26"/>
                    <a:pt x="88" y="15"/>
                    <a:pt x="116" y="5"/>
                  </a:cubicBezTo>
                  <a:cubicBezTo>
                    <a:pt x="124" y="2"/>
                    <a:pt x="133" y="1"/>
                    <a:pt x="142" y="1"/>
                  </a:cubicBezTo>
                  <a:cubicBezTo>
                    <a:pt x="286" y="0"/>
                    <a:pt x="429" y="0"/>
                    <a:pt x="573" y="1"/>
                  </a:cubicBezTo>
                  <a:cubicBezTo>
                    <a:pt x="577" y="1"/>
                    <a:pt x="582" y="1"/>
                    <a:pt x="59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72"/>
            <p:cNvSpPr>
              <a:spLocks/>
            </p:cNvSpPr>
            <p:nvPr/>
          </p:nvSpPr>
          <p:spPr bwMode="auto">
            <a:xfrm>
              <a:off x="4801" y="1936"/>
              <a:ext cx="251" cy="215"/>
            </a:xfrm>
            <a:custGeom>
              <a:avLst/>
              <a:gdLst>
                <a:gd name="T0" fmla="*/ 344 w 346"/>
                <a:gd name="T1" fmla="*/ 298 h 298"/>
                <a:gd name="T2" fmla="*/ 271 w 346"/>
                <a:gd name="T3" fmla="*/ 237 h 298"/>
                <a:gd name="T4" fmla="*/ 227 w 346"/>
                <a:gd name="T5" fmla="*/ 220 h 298"/>
                <a:gd name="T6" fmla="*/ 140 w 346"/>
                <a:gd name="T7" fmla="*/ 221 h 298"/>
                <a:gd name="T8" fmla="*/ 119 w 346"/>
                <a:gd name="T9" fmla="*/ 209 h 298"/>
                <a:gd name="T10" fmla="*/ 15 w 346"/>
                <a:gd name="T11" fmla="*/ 85 h 298"/>
                <a:gd name="T12" fmla="*/ 8 w 346"/>
                <a:gd name="T13" fmla="*/ 79 h 298"/>
                <a:gd name="T14" fmla="*/ 4 w 346"/>
                <a:gd name="T15" fmla="*/ 60 h 298"/>
                <a:gd name="T16" fmla="*/ 30 w 346"/>
                <a:gd name="T17" fmla="*/ 12 h 298"/>
                <a:gd name="T18" fmla="*/ 49 w 346"/>
                <a:gd name="T19" fmla="*/ 11 h 298"/>
                <a:gd name="T20" fmla="*/ 110 w 346"/>
                <a:gd name="T21" fmla="*/ 73 h 298"/>
                <a:gd name="T22" fmla="*/ 172 w 346"/>
                <a:gd name="T23" fmla="*/ 103 h 298"/>
                <a:gd name="T24" fmla="*/ 276 w 346"/>
                <a:gd name="T25" fmla="*/ 146 h 298"/>
                <a:gd name="T26" fmla="*/ 288 w 346"/>
                <a:gd name="T27" fmla="*/ 157 h 298"/>
                <a:gd name="T28" fmla="*/ 345 w 346"/>
                <a:gd name="T29" fmla="*/ 289 h 298"/>
                <a:gd name="T30" fmla="*/ 346 w 346"/>
                <a:gd name="T31" fmla="*/ 295 h 298"/>
                <a:gd name="T32" fmla="*/ 344 w 346"/>
                <a:gd name="T33"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298">
                  <a:moveTo>
                    <a:pt x="344" y="298"/>
                  </a:moveTo>
                  <a:cubicBezTo>
                    <a:pt x="319" y="277"/>
                    <a:pt x="295" y="258"/>
                    <a:pt x="271" y="237"/>
                  </a:cubicBezTo>
                  <a:cubicBezTo>
                    <a:pt x="258" y="226"/>
                    <a:pt x="245" y="219"/>
                    <a:pt x="227" y="220"/>
                  </a:cubicBezTo>
                  <a:cubicBezTo>
                    <a:pt x="198" y="222"/>
                    <a:pt x="169" y="220"/>
                    <a:pt x="140" y="221"/>
                  </a:cubicBezTo>
                  <a:cubicBezTo>
                    <a:pt x="130" y="221"/>
                    <a:pt x="122" y="219"/>
                    <a:pt x="119" y="209"/>
                  </a:cubicBezTo>
                  <a:cubicBezTo>
                    <a:pt x="100" y="154"/>
                    <a:pt x="60" y="117"/>
                    <a:pt x="15" y="85"/>
                  </a:cubicBezTo>
                  <a:cubicBezTo>
                    <a:pt x="13" y="83"/>
                    <a:pt x="10" y="81"/>
                    <a:pt x="8" y="79"/>
                  </a:cubicBezTo>
                  <a:cubicBezTo>
                    <a:pt x="1" y="74"/>
                    <a:pt x="0" y="68"/>
                    <a:pt x="4" y="60"/>
                  </a:cubicBezTo>
                  <a:cubicBezTo>
                    <a:pt x="13" y="44"/>
                    <a:pt x="22" y="28"/>
                    <a:pt x="30" y="12"/>
                  </a:cubicBezTo>
                  <a:cubicBezTo>
                    <a:pt x="37" y="0"/>
                    <a:pt x="39" y="0"/>
                    <a:pt x="49" y="11"/>
                  </a:cubicBezTo>
                  <a:cubicBezTo>
                    <a:pt x="69" y="32"/>
                    <a:pt x="88" y="55"/>
                    <a:pt x="110" y="73"/>
                  </a:cubicBezTo>
                  <a:cubicBezTo>
                    <a:pt x="128" y="87"/>
                    <a:pt x="151" y="94"/>
                    <a:pt x="172" y="103"/>
                  </a:cubicBezTo>
                  <a:cubicBezTo>
                    <a:pt x="207" y="117"/>
                    <a:pt x="242" y="131"/>
                    <a:pt x="276" y="146"/>
                  </a:cubicBezTo>
                  <a:cubicBezTo>
                    <a:pt x="281" y="148"/>
                    <a:pt x="286" y="152"/>
                    <a:pt x="288" y="157"/>
                  </a:cubicBezTo>
                  <a:cubicBezTo>
                    <a:pt x="307" y="201"/>
                    <a:pt x="326" y="245"/>
                    <a:pt x="345" y="289"/>
                  </a:cubicBezTo>
                  <a:cubicBezTo>
                    <a:pt x="345" y="291"/>
                    <a:pt x="346" y="293"/>
                    <a:pt x="346" y="295"/>
                  </a:cubicBezTo>
                  <a:cubicBezTo>
                    <a:pt x="345" y="296"/>
                    <a:pt x="345" y="297"/>
                    <a:pt x="344"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73"/>
            <p:cNvSpPr>
              <a:spLocks/>
            </p:cNvSpPr>
            <p:nvPr/>
          </p:nvSpPr>
          <p:spPr bwMode="auto">
            <a:xfrm>
              <a:off x="4925" y="2538"/>
              <a:ext cx="255" cy="203"/>
            </a:xfrm>
            <a:custGeom>
              <a:avLst/>
              <a:gdLst>
                <a:gd name="T0" fmla="*/ 353 w 353"/>
                <a:gd name="T1" fmla="*/ 141 h 281"/>
                <a:gd name="T2" fmla="*/ 322 w 353"/>
                <a:gd name="T3" fmla="*/ 155 h 281"/>
                <a:gd name="T4" fmla="*/ 144 w 353"/>
                <a:gd name="T5" fmla="*/ 243 h 281"/>
                <a:gd name="T6" fmla="*/ 70 w 353"/>
                <a:gd name="T7" fmla="*/ 278 h 281"/>
                <a:gd name="T8" fmla="*/ 46 w 353"/>
                <a:gd name="T9" fmla="*/ 277 h 281"/>
                <a:gd name="T10" fmla="*/ 0 w 353"/>
                <a:gd name="T11" fmla="*/ 244 h 281"/>
                <a:gd name="T12" fmla="*/ 30 w 353"/>
                <a:gd name="T13" fmla="*/ 223 h 281"/>
                <a:gd name="T14" fmla="*/ 249 w 353"/>
                <a:gd name="T15" fmla="*/ 84 h 281"/>
                <a:gd name="T16" fmla="*/ 263 w 353"/>
                <a:gd name="T17" fmla="*/ 59 h 281"/>
                <a:gd name="T18" fmla="*/ 262 w 353"/>
                <a:gd name="T19" fmla="*/ 1 h 281"/>
                <a:gd name="T20" fmla="*/ 267 w 353"/>
                <a:gd name="T21" fmla="*/ 0 h 281"/>
                <a:gd name="T22" fmla="*/ 353 w 353"/>
                <a:gd name="T23" fmla="*/ 1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281">
                  <a:moveTo>
                    <a:pt x="353" y="141"/>
                  </a:moveTo>
                  <a:cubicBezTo>
                    <a:pt x="341" y="147"/>
                    <a:pt x="331" y="151"/>
                    <a:pt x="322" y="155"/>
                  </a:cubicBezTo>
                  <a:cubicBezTo>
                    <a:pt x="263" y="184"/>
                    <a:pt x="204" y="214"/>
                    <a:pt x="144" y="243"/>
                  </a:cubicBezTo>
                  <a:cubicBezTo>
                    <a:pt x="120" y="255"/>
                    <a:pt x="95" y="267"/>
                    <a:pt x="70" y="278"/>
                  </a:cubicBezTo>
                  <a:cubicBezTo>
                    <a:pt x="63" y="281"/>
                    <a:pt x="52" y="280"/>
                    <a:pt x="46" y="277"/>
                  </a:cubicBezTo>
                  <a:cubicBezTo>
                    <a:pt x="31" y="268"/>
                    <a:pt x="17" y="256"/>
                    <a:pt x="0" y="244"/>
                  </a:cubicBezTo>
                  <a:cubicBezTo>
                    <a:pt x="11" y="236"/>
                    <a:pt x="20" y="229"/>
                    <a:pt x="30" y="223"/>
                  </a:cubicBezTo>
                  <a:cubicBezTo>
                    <a:pt x="103" y="177"/>
                    <a:pt x="176" y="130"/>
                    <a:pt x="249" y="84"/>
                  </a:cubicBezTo>
                  <a:cubicBezTo>
                    <a:pt x="259" y="78"/>
                    <a:pt x="263" y="70"/>
                    <a:pt x="263" y="59"/>
                  </a:cubicBezTo>
                  <a:cubicBezTo>
                    <a:pt x="262" y="40"/>
                    <a:pt x="262" y="21"/>
                    <a:pt x="262" y="1"/>
                  </a:cubicBezTo>
                  <a:cubicBezTo>
                    <a:pt x="264" y="1"/>
                    <a:pt x="265" y="1"/>
                    <a:pt x="267" y="0"/>
                  </a:cubicBezTo>
                  <a:cubicBezTo>
                    <a:pt x="295" y="47"/>
                    <a:pt x="323" y="93"/>
                    <a:pt x="353"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74"/>
            <p:cNvSpPr>
              <a:spLocks/>
            </p:cNvSpPr>
            <p:nvPr/>
          </p:nvSpPr>
          <p:spPr bwMode="auto">
            <a:xfrm>
              <a:off x="3655" y="2123"/>
              <a:ext cx="121" cy="208"/>
            </a:xfrm>
            <a:custGeom>
              <a:avLst/>
              <a:gdLst>
                <a:gd name="T0" fmla="*/ 166 w 167"/>
                <a:gd name="T1" fmla="*/ 0 h 288"/>
                <a:gd name="T2" fmla="*/ 165 w 167"/>
                <a:gd name="T3" fmla="*/ 102 h 288"/>
                <a:gd name="T4" fmla="*/ 149 w 167"/>
                <a:gd name="T5" fmla="*/ 136 h 288"/>
                <a:gd name="T6" fmla="*/ 78 w 167"/>
                <a:gd name="T7" fmla="*/ 273 h 288"/>
                <a:gd name="T8" fmla="*/ 56 w 167"/>
                <a:gd name="T9" fmla="*/ 280 h 288"/>
                <a:gd name="T10" fmla="*/ 35 w 167"/>
                <a:gd name="T11" fmla="*/ 266 h 288"/>
                <a:gd name="T12" fmla="*/ 4 w 167"/>
                <a:gd name="T13" fmla="*/ 209 h 288"/>
                <a:gd name="T14" fmla="*/ 4 w 167"/>
                <a:gd name="T15" fmla="*/ 172 h 288"/>
                <a:gd name="T16" fmla="*/ 23 w 167"/>
                <a:gd name="T17" fmla="*/ 125 h 288"/>
                <a:gd name="T18" fmla="*/ 150 w 167"/>
                <a:gd name="T19" fmla="*/ 11 h 288"/>
                <a:gd name="T20" fmla="*/ 166 w 167"/>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288">
                  <a:moveTo>
                    <a:pt x="166" y="0"/>
                  </a:moveTo>
                  <a:cubicBezTo>
                    <a:pt x="166" y="37"/>
                    <a:pt x="167" y="70"/>
                    <a:pt x="165" y="102"/>
                  </a:cubicBezTo>
                  <a:cubicBezTo>
                    <a:pt x="164" y="114"/>
                    <a:pt x="155" y="125"/>
                    <a:pt x="149" y="136"/>
                  </a:cubicBezTo>
                  <a:cubicBezTo>
                    <a:pt x="125" y="182"/>
                    <a:pt x="101" y="227"/>
                    <a:pt x="78" y="273"/>
                  </a:cubicBezTo>
                  <a:cubicBezTo>
                    <a:pt x="72" y="284"/>
                    <a:pt x="67" y="288"/>
                    <a:pt x="56" y="280"/>
                  </a:cubicBezTo>
                  <a:cubicBezTo>
                    <a:pt x="50" y="275"/>
                    <a:pt x="42" y="270"/>
                    <a:pt x="35" y="266"/>
                  </a:cubicBezTo>
                  <a:cubicBezTo>
                    <a:pt x="8" y="256"/>
                    <a:pt x="0" y="237"/>
                    <a:pt x="4" y="209"/>
                  </a:cubicBezTo>
                  <a:cubicBezTo>
                    <a:pt x="5" y="197"/>
                    <a:pt x="5" y="184"/>
                    <a:pt x="4" y="172"/>
                  </a:cubicBezTo>
                  <a:cubicBezTo>
                    <a:pt x="1" y="152"/>
                    <a:pt x="9" y="138"/>
                    <a:pt x="23" y="125"/>
                  </a:cubicBezTo>
                  <a:cubicBezTo>
                    <a:pt x="66" y="87"/>
                    <a:pt x="108" y="49"/>
                    <a:pt x="150" y="11"/>
                  </a:cubicBezTo>
                  <a:cubicBezTo>
                    <a:pt x="154" y="8"/>
                    <a:pt x="158" y="5"/>
                    <a:pt x="1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75"/>
            <p:cNvSpPr>
              <a:spLocks/>
            </p:cNvSpPr>
            <p:nvPr/>
          </p:nvSpPr>
          <p:spPr bwMode="auto">
            <a:xfrm>
              <a:off x="2536" y="829"/>
              <a:ext cx="134" cy="178"/>
            </a:xfrm>
            <a:custGeom>
              <a:avLst/>
              <a:gdLst>
                <a:gd name="T0" fmla="*/ 0 w 186"/>
                <a:gd name="T1" fmla="*/ 72 h 245"/>
                <a:gd name="T2" fmla="*/ 39 w 186"/>
                <a:gd name="T3" fmla="*/ 29 h 245"/>
                <a:gd name="T4" fmla="*/ 90 w 186"/>
                <a:gd name="T5" fmla="*/ 25 h 245"/>
                <a:gd name="T6" fmla="*/ 173 w 186"/>
                <a:gd name="T7" fmla="*/ 84 h 245"/>
                <a:gd name="T8" fmla="*/ 184 w 186"/>
                <a:gd name="T9" fmla="*/ 93 h 245"/>
                <a:gd name="T10" fmla="*/ 169 w 186"/>
                <a:gd name="T11" fmla="*/ 122 h 245"/>
                <a:gd name="T12" fmla="*/ 177 w 186"/>
                <a:gd name="T13" fmla="*/ 154 h 245"/>
                <a:gd name="T14" fmla="*/ 159 w 186"/>
                <a:gd name="T15" fmla="*/ 202 h 245"/>
                <a:gd name="T16" fmla="*/ 102 w 186"/>
                <a:gd name="T17" fmla="*/ 240 h 245"/>
                <a:gd name="T18" fmla="*/ 84 w 186"/>
                <a:gd name="T19" fmla="*/ 239 h 245"/>
                <a:gd name="T20" fmla="*/ 29 w 186"/>
                <a:gd name="T21" fmla="*/ 188 h 245"/>
                <a:gd name="T22" fmla="*/ 29 w 186"/>
                <a:gd name="T23" fmla="*/ 175 h 245"/>
                <a:gd name="T24" fmla="*/ 59 w 186"/>
                <a:gd name="T25" fmla="*/ 146 h 245"/>
                <a:gd name="T26" fmla="*/ 66 w 186"/>
                <a:gd name="T27" fmla="*/ 127 h 245"/>
                <a:gd name="T28" fmla="*/ 64 w 186"/>
                <a:gd name="T29" fmla="*/ 122 h 245"/>
                <a:gd name="T30" fmla="*/ 51 w 186"/>
                <a:gd name="T31" fmla="*/ 82 h 245"/>
                <a:gd name="T32" fmla="*/ 10 w 186"/>
                <a:gd name="T33" fmla="*/ 75 h 245"/>
                <a:gd name="T34" fmla="*/ 0 w 186"/>
                <a:gd name="T35" fmla="*/ 7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245">
                  <a:moveTo>
                    <a:pt x="0" y="72"/>
                  </a:moveTo>
                  <a:cubicBezTo>
                    <a:pt x="14" y="56"/>
                    <a:pt x="26" y="42"/>
                    <a:pt x="39" y="29"/>
                  </a:cubicBezTo>
                  <a:cubicBezTo>
                    <a:pt x="67" y="0"/>
                    <a:pt x="59" y="2"/>
                    <a:pt x="90" y="25"/>
                  </a:cubicBezTo>
                  <a:cubicBezTo>
                    <a:pt x="118" y="45"/>
                    <a:pt x="146" y="64"/>
                    <a:pt x="173" y="84"/>
                  </a:cubicBezTo>
                  <a:cubicBezTo>
                    <a:pt x="177" y="87"/>
                    <a:pt x="181" y="90"/>
                    <a:pt x="184" y="93"/>
                  </a:cubicBezTo>
                  <a:cubicBezTo>
                    <a:pt x="178" y="103"/>
                    <a:pt x="170" y="112"/>
                    <a:pt x="169" y="122"/>
                  </a:cubicBezTo>
                  <a:cubicBezTo>
                    <a:pt x="168" y="132"/>
                    <a:pt x="174" y="143"/>
                    <a:pt x="177" y="154"/>
                  </a:cubicBezTo>
                  <a:cubicBezTo>
                    <a:pt x="186" y="184"/>
                    <a:pt x="186" y="184"/>
                    <a:pt x="159" y="202"/>
                  </a:cubicBezTo>
                  <a:cubicBezTo>
                    <a:pt x="140" y="215"/>
                    <a:pt x="121" y="227"/>
                    <a:pt x="102" y="240"/>
                  </a:cubicBezTo>
                  <a:cubicBezTo>
                    <a:pt x="96" y="245"/>
                    <a:pt x="90" y="245"/>
                    <a:pt x="84" y="239"/>
                  </a:cubicBezTo>
                  <a:cubicBezTo>
                    <a:pt x="66" y="222"/>
                    <a:pt x="47" y="206"/>
                    <a:pt x="29" y="188"/>
                  </a:cubicBezTo>
                  <a:cubicBezTo>
                    <a:pt x="26" y="186"/>
                    <a:pt x="26" y="178"/>
                    <a:pt x="29" y="175"/>
                  </a:cubicBezTo>
                  <a:cubicBezTo>
                    <a:pt x="38" y="165"/>
                    <a:pt x="50" y="157"/>
                    <a:pt x="59" y="146"/>
                  </a:cubicBezTo>
                  <a:cubicBezTo>
                    <a:pt x="63" y="142"/>
                    <a:pt x="64" y="133"/>
                    <a:pt x="66" y="127"/>
                  </a:cubicBezTo>
                  <a:cubicBezTo>
                    <a:pt x="66" y="125"/>
                    <a:pt x="65" y="124"/>
                    <a:pt x="64" y="122"/>
                  </a:cubicBezTo>
                  <a:cubicBezTo>
                    <a:pt x="60" y="108"/>
                    <a:pt x="60" y="90"/>
                    <a:pt x="51" y="82"/>
                  </a:cubicBezTo>
                  <a:cubicBezTo>
                    <a:pt x="42" y="74"/>
                    <a:pt x="24" y="77"/>
                    <a:pt x="10" y="75"/>
                  </a:cubicBezTo>
                  <a:cubicBezTo>
                    <a:pt x="7" y="75"/>
                    <a:pt x="5" y="74"/>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76"/>
            <p:cNvSpPr>
              <a:spLocks/>
            </p:cNvSpPr>
            <p:nvPr/>
          </p:nvSpPr>
          <p:spPr bwMode="auto">
            <a:xfrm>
              <a:off x="4330" y="1848"/>
              <a:ext cx="179" cy="197"/>
            </a:xfrm>
            <a:custGeom>
              <a:avLst/>
              <a:gdLst>
                <a:gd name="T0" fmla="*/ 248 w 248"/>
                <a:gd name="T1" fmla="*/ 272 h 272"/>
                <a:gd name="T2" fmla="*/ 180 w 248"/>
                <a:gd name="T3" fmla="*/ 271 h 272"/>
                <a:gd name="T4" fmla="*/ 167 w 248"/>
                <a:gd name="T5" fmla="*/ 262 h 272"/>
                <a:gd name="T6" fmla="*/ 9 w 248"/>
                <a:gd name="T7" fmla="*/ 61 h 272"/>
                <a:gd name="T8" fmla="*/ 11 w 248"/>
                <a:gd name="T9" fmla="*/ 35 h 272"/>
                <a:gd name="T10" fmla="*/ 38 w 248"/>
                <a:gd name="T11" fmla="*/ 8 h 272"/>
                <a:gd name="T12" fmla="*/ 58 w 248"/>
                <a:gd name="T13" fmla="*/ 8 h 272"/>
                <a:gd name="T14" fmla="*/ 142 w 248"/>
                <a:gd name="T15" fmla="*/ 102 h 272"/>
                <a:gd name="T16" fmla="*/ 196 w 248"/>
                <a:gd name="T17" fmla="*/ 164 h 272"/>
                <a:gd name="T18" fmla="*/ 223 w 248"/>
                <a:gd name="T19" fmla="*/ 210 h 272"/>
                <a:gd name="T20" fmla="*/ 248 w 248"/>
                <a:gd name="T21"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72">
                  <a:moveTo>
                    <a:pt x="248" y="272"/>
                  </a:moveTo>
                  <a:cubicBezTo>
                    <a:pt x="222" y="272"/>
                    <a:pt x="201" y="272"/>
                    <a:pt x="180" y="271"/>
                  </a:cubicBezTo>
                  <a:cubicBezTo>
                    <a:pt x="175" y="271"/>
                    <a:pt x="170" y="266"/>
                    <a:pt x="167" y="262"/>
                  </a:cubicBezTo>
                  <a:cubicBezTo>
                    <a:pt x="114" y="195"/>
                    <a:pt x="62" y="128"/>
                    <a:pt x="9" y="61"/>
                  </a:cubicBezTo>
                  <a:cubicBezTo>
                    <a:pt x="1" y="51"/>
                    <a:pt x="0" y="44"/>
                    <a:pt x="11" y="35"/>
                  </a:cubicBezTo>
                  <a:cubicBezTo>
                    <a:pt x="21" y="27"/>
                    <a:pt x="30" y="17"/>
                    <a:pt x="38" y="8"/>
                  </a:cubicBezTo>
                  <a:cubicBezTo>
                    <a:pt x="45" y="0"/>
                    <a:pt x="51" y="0"/>
                    <a:pt x="58" y="8"/>
                  </a:cubicBezTo>
                  <a:cubicBezTo>
                    <a:pt x="86" y="39"/>
                    <a:pt x="114" y="71"/>
                    <a:pt x="142" y="102"/>
                  </a:cubicBezTo>
                  <a:cubicBezTo>
                    <a:pt x="160" y="123"/>
                    <a:pt x="179" y="143"/>
                    <a:pt x="196" y="164"/>
                  </a:cubicBezTo>
                  <a:cubicBezTo>
                    <a:pt x="207" y="178"/>
                    <a:pt x="216" y="194"/>
                    <a:pt x="223" y="210"/>
                  </a:cubicBezTo>
                  <a:cubicBezTo>
                    <a:pt x="232" y="229"/>
                    <a:pt x="239" y="249"/>
                    <a:pt x="248"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77"/>
            <p:cNvSpPr>
              <a:spLocks/>
            </p:cNvSpPr>
            <p:nvPr/>
          </p:nvSpPr>
          <p:spPr bwMode="auto">
            <a:xfrm>
              <a:off x="4524" y="1847"/>
              <a:ext cx="110" cy="161"/>
            </a:xfrm>
            <a:custGeom>
              <a:avLst/>
              <a:gdLst>
                <a:gd name="T0" fmla="*/ 152 w 152"/>
                <a:gd name="T1" fmla="*/ 0 h 223"/>
                <a:gd name="T2" fmla="*/ 148 w 152"/>
                <a:gd name="T3" fmla="*/ 155 h 223"/>
                <a:gd name="T4" fmla="*/ 144 w 152"/>
                <a:gd name="T5" fmla="*/ 206 h 223"/>
                <a:gd name="T6" fmla="*/ 134 w 152"/>
                <a:gd name="T7" fmla="*/ 217 h 223"/>
                <a:gd name="T8" fmla="*/ 79 w 152"/>
                <a:gd name="T9" fmla="*/ 223 h 223"/>
                <a:gd name="T10" fmla="*/ 61 w 152"/>
                <a:gd name="T11" fmla="*/ 215 h 223"/>
                <a:gd name="T12" fmla="*/ 11 w 152"/>
                <a:gd name="T13" fmla="*/ 166 h 223"/>
                <a:gd name="T14" fmla="*/ 12 w 152"/>
                <a:gd name="T15" fmla="*/ 138 h 223"/>
                <a:gd name="T16" fmla="*/ 138 w 152"/>
                <a:gd name="T17" fmla="*/ 12 h 223"/>
                <a:gd name="T18" fmla="*/ 152 w 152"/>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223">
                  <a:moveTo>
                    <a:pt x="152" y="0"/>
                  </a:moveTo>
                  <a:cubicBezTo>
                    <a:pt x="151" y="55"/>
                    <a:pt x="150" y="105"/>
                    <a:pt x="148" y="155"/>
                  </a:cubicBezTo>
                  <a:cubicBezTo>
                    <a:pt x="147" y="172"/>
                    <a:pt x="147" y="189"/>
                    <a:pt x="144" y="206"/>
                  </a:cubicBezTo>
                  <a:cubicBezTo>
                    <a:pt x="144" y="210"/>
                    <a:pt x="138" y="216"/>
                    <a:pt x="134" y="217"/>
                  </a:cubicBezTo>
                  <a:cubicBezTo>
                    <a:pt x="116" y="220"/>
                    <a:pt x="97" y="222"/>
                    <a:pt x="79" y="223"/>
                  </a:cubicBezTo>
                  <a:cubicBezTo>
                    <a:pt x="73" y="223"/>
                    <a:pt x="65" y="219"/>
                    <a:pt x="61" y="215"/>
                  </a:cubicBezTo>
                  <a:cubicBezTo>
                    <a:pt x="44" y="199"/>
                    <a:pt x="28" y="182"/>
                    <a:pt x="11" y="166"/>
                  </a:cubicBezTo>
                  <a:cubicBezTo>
                    <a:pt x="2" y="157"/>
                    <a:pt x="0" y="149"/>
                    <a:pt x="12" y="138"/>
                  </a:cubicBezTo>
                  <a:cubicBezTo>
                    <a:pt x="54" y="96"/>
                    <a:pt x="96" y="54"/>
                    <a:pt x="138" y="12"/>
                  </a:cubicBezTo>
                  <a:cubicBezTo>
                    <a:pt x="142" y="8"/>
                    <a:pt x="146" y="5"/>
                    <a:pt x="1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78"/>
            <p:cNvSpPr>
              <a:spLocks/>
            </p:cNvSpPr>
            <p:nvPr/>
          </p:nvSpPr>
          <p:spPr bwMode="auto">
            <a:xfrm>
              <a:off x="4659" y="1927"/>
              <a:ext cx="78" cy="117"/>
            </a:xfrm>
            <a:custGeom>
              <a:avLst/>
              <a:gdLst>
                <a:gd name="T0" fmla="*/ 108 w 108"/>
                <a:gd name="T1" fmla="*/ 0 h 161"/>
                <a:gd name="T2" fmla="*/ 90 w 108"/>
                <a:gd name="T3" fmla="*/ 46 h 161"/>
                <a:gd name="T4" fmla="*/ 75 w 108"/>
                <a:gd name="T5" fmla="*/ 52 h 161"/>
                <a:gd name="T6" fmla="*/ 46 w 108"/>
                <a:gd name="T7" fmla="*/ 52 h 161"/>
                <a:gd name="T8" fmla="*/ 70 w 108"/>
                <a:gd name="T9" fmla="*/ 96 h 161"/>
                <a:gd name="T10" fmla="*/ 89 w 108"/>
                <a:gd name="T11" fmla="*/ 138 h 161"/>
                <a:gd name="T12" fmla="*/ 74 w 108"/>
                <a:gd name="T13" fmla="*/ 151 h 161"/>
                <a:gd name="T14" fmla="*/ 16 w 108"/>
                <a:gd name="T15" fmla="*/ 157 h 161"/>
                <a:gd name="T16" fmla="*/ 1 w 108"/>
                <a:gd name="T17" fmla="*/ 146 h 161"/>
                <a:gd name="T18" fmla="*/ 15 w 108"/>
                <a:gd name="T19" fmla="*/ 30 h 161"/>
                <a:gd name="T20" fmla="*/ 36 w 108"/>
                <a:gd name="T21" fmla="*/ 9 h 161"/>
                <a:gd name="T22" fmla="*/ 108 w 108"/>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61">
                  <a:moveTo>
                    <a:pt x="108" y="0"/>
                  </a:moveTo>
                  <a:cubicBezTo>
                    <a:pt x="101" y="19"/>
                    <a:pt x="96" y="33"/>
                    <a:pt x="90" y="46"/>
                  </a:cubicBezTo>
                  <a:cubicBezTo>
                    <a:pt x="88" y="49"/>
                    <a:pt x="80" y="51"/>
                    <a:pt x="75" y="52"/>
                  </a:cubicBezTo>
                  <a:cubicBezTo>
                    <a:pt x="66" y="52"/>
                    <a:pt x="57" y="52"/>
                    <a:pt x="46" y="52"/>
                  </a:cubicBezTo>
                  <a:cubicBezTo>
                    <a:pt x="50" y="71"/>
                    <a:pt x="54" y="87"/>
                    <a:pt x="70" y="96"/>
                  </a:cubicBezTo>
                  <a:cubicBezTo>
                    <a:pt x="87" y="105"/>
                    <a:pt x="90" y="120"/>
                    <a:pt x="89" y="138"/>
                  </a:cubicBezTo>
                  <a:cubicBezTo>
                    <a:pt x="88" y="148"/>
                    <a:pt x="84" y="153"/>
                    <a:pt x="74" y="151"/>
                  </a:cubicBezTo>
                  <a:cubicBezTo>
                    <a:pt x="54" y="146"/>
                    <a:pt x="35" y="149"/>
                    <a:pt x="16" y="157"/>
                  </a:cubicBezTo>
                  <a:cubicBezTo>
                    <a:pt x="5" y="161"/>
                    <a:pt x="0" y="157"/>
                    <a:pt x="1" y="146"/>
                  </a:cubicBezTo>
                  <a:cubicBezTo>
                    <a:pt x="6" y="107"/>
                    <a:pt x="11" y="69"/>
                    <a:pt x="15" y="30"/>
                  </a:cubicBezTo>
                  <a:cubicBezTo>
                    <a:pt x="16" y="16"/>
                    <a:pt x="21" y="10"/>
                    <a:pt x="36" y="9"/>
                  </a:cubicBezTo>
                  <a:cubicBezTo>
                    <a:pt x="58" y="7"/>
                    <a:pt x="80" y="3"/>
                    <a:pt x="1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79"/>
            <p:cNvSpPr>
              <a:spLocks/>
            </p:cNvSpPr>
            <p:nvPr/>
          </p:nvSpPr>
          <p:spPr bwMode="auto">
            <a:xfrm>
              <a:off x="2417" y="816"/>
              <a:ext cx="90" cy="125"/>
            </a:xfrm>
            <a:custGeom>
              <a:avLst/>
              <a:gdLst>
                <a:gd name="T0" fmla="*/ 35 w 124"/>
                <a:gd name="T1" fmla="*/ 61 h 172"/>
                <a:gd name="T2" fmla="*/ 20 w 124"/>
                <a:gd name="T3" fmla="*/ 62 h 172"/>
                <a:gd name="T4" fmla="*/ 7 w 124"/>
                <a:gd name="T5" fmla="*/ 51 h 172"/>
                <a:gd name="T6" fmla="*/ 30 w 124"/>
                <a:gd name="T7" fmla="*/ 16 h 172"/>
                <a:gd name="T8" fmla="*/ 79 w 124"/>
                <a:gd name="T9" fmla="*/ 38 h 172"/>
                <a:gd name="T10" fmla="*/ 101 w 124"/>
                <a:gd name="T11" fmla="*/ 49 h 172"/>
                <a:gd name="T12" fmla="*/ 122 w 124"/>
                <a:gd name="T13" fmla="*/ 58 h 172"/>
                <a:gd name="T14" fmla="*/ 103 w 124"/>
                <a:gd name="T15" fmla="*/ 90 h 172"/>
                <a:gd name="T16" fmla="*/ 78 w 124"/>
                <a:gd name="T17" fmla="*/ 90 h 172"/>
                <a:gd name="T18" fmla="*/ 56 w 124"/>
                <a:gd name="T19" fmla="*/ 109 h 172"/>
                <a:gd name="T20" fmla="*/ 44 w 124"/>
                <a:gd name="T21" fmla="*/ 172 h 172"/>
                <a:gd name="T22" fmla="*/ 2 w 124"/>
                <a:gd name="T23" fmla="*/ 120 h 172"/>
                <a:gd name="T24" fmla="*/ 6 w 124"/>
                <a:gd name="T25" fmla="*/ 105 h 172"/>
                <a:gd name="T26" fmla="*/ 35 w 124"/>
                <a:gd name="T27" fmla="*/ 6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72">
                  <a:moveTo>
                    <a:pt x="35" y="61"/>
                  </a:moveTo>
                  <a:cubicBezTo>
                    <a:pt x="26" y="61"/>
                    <a:pt x="23" y="61"/>
                    <a:pt x="20" y="62"/>
                  </a:cubicBezTo>
                  <a:cubicBezTo>
                    <a:pt x="11" y="63"/>
                    <a:pt x="8" y="59"/>
                    <a:pt x="7" y="51"/>
                  </a:cubicBezTo>
                  <a:cubicBezTo>
                    <a:pt x="5" y="27"/>
                    <a:pt x="7" y="24"/>
                    <a:pt x="30" y="16"/>
                  </a:cubicBezTo>
                  <a:cubicBezTo>
                    <a:pt x="70" y="3"/>
                    <a:pt x="63" y="0"/>
                    <a:pt x="79" y="38"/>
                  </a:cubicBezTo>
                  <a:cubicBezTo>
                    <a:pt x="84" y="50"/>
                    <a:pt x="90" y="52"/>
                    <a:pt x="101" y="49"/>
                  </a:cubicBezTo>
                  <a:cubicBezTo>
                    <a:pt x="109" y="47"/>
                    <a:pt x="120" y="42"/>
                    <a:pt x="122" y="58"/>
                  </a:cubicBezTo>
                  <a:cubicBezTo>
                    <a:pt x="124" y="84"/>
                    <a:pt x="121" y="90"/>
                    <a:pt x="103" y="90"/>
                  </a:cubicBezTo>
                  <a:cubicBezTo>
                    <a:pt x="95" y="90"/>
                    <a:pt x="86" y="91"/>
                    <a:pt x="78" y="90"/>
                  </a:cubicBezTo>
                  <a:cubicBezTo>
                    <a:pt x="63" y="89"/>
                    <a:pt x="58" y="96"/>
                    <a:pt x="56" y="109"/>
                  </a:cubicBezTo>
                  <a:cubicBezTo>
                    <a:pt x="54" y="129"/>
                    <a:pt x="51" y="150"/>
                    <a:pt x="44" y="172"/>
                  </a:cubicBezTo>
                  <a:cubicBezTo>
                    <a:pt x="30" y="155"/>
                    <a:pt x="15" y="138"/>
                    <a:pt x="2" y="120"/>
                  </a:cubicBezTo>
                  <a:cubicBezTo>
                    <a:pt x="0" y="117"/>
                    <a:pt x="3" y="110"/>
                    <a:pt x="6" y="105"/>
                  </a:cubicBezTo>
                  <a:cubicBezTo>
                    <a:pt x="14" y="91"/>
                    <a:pt x="24" y="78"/>
                    <a:pt x="3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80"/>
            <p:cNvSpPr>
              <a:spLocks/>
            </p:cNvSpPr>
            <p:nvPr/>
          </p:nvSpPr>
          <p:spPr bwMode="auto">
            <a:xfrm>
              <a:off x="4633" y="1675"/>
              <a:ext cx="110" cy="96"/>
            </a:xfrm>
            <a:custGeom>
              <a:avLst/>
              <a:gdLst>
                <a:gd name="T0" fmla="*/ 150 w 151"/>
                <a:gd name="T1" fmla="*/ 131 h 132"/>
                <a:gd name="T2" fmla="*/ 132 w 151"/>
                <a:gd name="T3" fmla="*/ 132 h 132"/>
                <a:gd name="T4" fmla="*/ 5 w 151"/>
                <a:gd name="T5" fmla="*/ 69 h 132"/>
                <a:gd name="T6" fmla="*/ 0 w 151"/>
                <a:gd name="T7" fmla="*/ 55 h 132"/>
                <a:gd name="T8" fmla="*/ 0 w 151"/>
                <a:gd name="T9" fmla="*/ 10 h 132"/>
                <a:gd name="T10" fmla="*/ 2 w 151"/>
                <a:gd name="T11" fmla="*/ 0 h 132"/>
                <a:gd name="T12" fmla="*/ 45 w 151"/>
                <a:gd name="T13" fmla="*/ 6 h 132"/>
                <a:gd name="T14" fmla="*/ 48 w 151"/>
                <a:gd name="T15" fmla="*/ 24 h 132"/>
                <a:gd name="T16" fmla="*/ 53 w 151"/>
                <a:gd name="T17" fmla="*/ 45 h 132"/>
                <a:gd name="T18" fmla="*/ 112 w 151"/>
                <a:gd name="T19" fmla="*/ 98 h 132"/>
                <a:gd name="T20" fmla="*/ 151 w 151"/>
                <a:gd name="T21" fmla="*/ 127 h 132"/>
                <a:gd name="T22" fmla="*/ 150 w 151"/>
                <a:gd name="T23" fmla="*/ 13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32">
                  <a:moveTo>
                    <a:pt x="150" y="131"/>
                  </a:moveTo>
                  <a:cubicBezTo>
                    <a:pt x="144" y="131"/>
                    <a:pt x="138" y="132"/>
                    <a:pt x="132" y="132"/>
                  </a:cubicBezTo>
                  <a:cubicBezTo>
                    <a:pt x="81" y="128"/>
                    <a:pt x="36" y="112"/>
                    <a:pt x="5" y="69"/>
                  </a:cubicBezTo>
                  <a:cubicBezTo>
                    <a:pt x="2" y="65"/>
                    <a:pt x="0" y="59"/>
                    <a:pt x="0" y="55"/>
                  </a:cubicBezTo>
                  <a:cubicBezTo>
                    <a:pt x="0" y="40"/>
                    <a:pt x="0" y="25"/>
                    <a:pt x="0" y="10"/>
                  </a:cubicBezTo>
                  <a:cubicBezTo>
                    <a:pt x="0" y="6"/>
                    <a:pt x="2" y="0"/>
                    <a:pt x="2" y="0"/>
                  </a:cubicBezTo>
                  <a:cubicBezTo>
                    <a:pt x="17" y="2"/>
                    <a:pt x="31" y="2"/>
                    <a:pt x="45" y="6"/>
                  </a:cubicBezTo>
                  <a:cubicBezTo>
                    <a:pt x="47" y="7"/>
                    <a:pt x="47" y="17"/>
                    <a:pt x="48" y="24"/>
                  </a:cubicBezTo>
                  <a:cubicBezTo>
                    <a:pt x="50" y="31"/>
                    <a:pt x="49" y="41"/>
                    <a:pt x="53" y="45"/>
                  </a:cubicBezTo>
                  <a:cubicBezTo>
                    <a:pt x="72" y="64"/>
                    <a:pt x="92" y="81"/>
                    <a:pt x="112" y="98"/>
                  </a:cubicBezTo>
                  <a:cubicBezTo>
                    <a:pt x="125" y="108"/>
                    <a:pt x="138" y="117"/>
                    <a:pt x="151" y="127"/>
                  </a:cubicBezTo>
                  <a:cubicBezTo>
                    <a:pt x="151" y="128"/>
                    <a:pt x="150" y="129"/>
                    <a:pt x="150"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81"/>
            <p:cNvSpPr>
              <a:spLocks/>
            </p:cNvSpPr>
            <p:nvPr/>
          </p:nvSpPr>
          <p:spPr bwMode="auto">
            <a:xfrm>
              <a:off x="4689" y="1321"/>
              <a:ext cx="74" cy="135"/>
            </a:xfrm>
            <a:custGeom>
              <a:avLst/>
              <a:gdLst>
                <a:gd name="T0" fmla="*/ 16 w 102"/>
                <a:gd name="T1" fmla="*/ 185 h 186"/>
                <a:gd name="T2" fmla="*/ 1 w 102"/>
                <a:gd name="T3" fmla="*/ 137 h 186"/>
                <a:gd name="T4" fmla="*/ 5 w 102"/>
                <a:gd name="T5" fmla="*/ 125 h 186"/>
                <a:gd name="T6" fmla="*/ 33 w 102"/>
                <a:gd name="T7" fmla="*/ 91 h 186"/>
                <a:gd name="T8" fmla="*/ 62 w 102"/>
                <a:gd name="T9" fmla="*/ 18 h 186"/>
                <a:gd name="T10" fmla="*/ 79 w 102"/>
                <a:gd name="T11" fmla="*/ 0 h 186"/>
                <a:gd name="T12" fmla="*/ 98 w 102"/>
                <a:gd name="T13" fmla="*/ 19 h 186"/>
                <a:gd name="T14" fmla="*/ 65 w 102"/>
                <a:gd name="T15" fmla="*/ 127 h 186"/>
                <a:gd name="T16" fmla="*/ 21 w 102"/>
                <a:gd name="T17" fmla="*/ 186 h 186"/>
                <a:gd name="T18" fmla="*/ 16 w 102"/>
                <a:gd name="T19" fmla="*/ 1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6">
                  <a:moveTo>
                    <a:pt x="16" y="185"/>
                  </a:moveTo>
                  <a:cubicBezTo>
                    <a:pt x="11" y="169"/>
                    <a:pt x="5" y="153"/>
                    <a:pt x="1" y="137"/>
                  </a:cubicBezTo>
                  <a:cubicBezTo>
                    <a:pt x="0" y="134"/>
                    <a:pt x="2" y="128"/>
                    <a:pt x="5" y="125"/>
                  </a:cubicBezTo>
                  <a:cubicBezTo>
                    <a:pt x="14" y="114"/>
                    <a:pt x="23" y="102"/>
                    <a:pt x="33" y="91"/>
                  </a:cubicBezTo>
                  <a:cubicBezTo>
                    <a:pt x="52" y="71"/>
                    <a:pt x="67" y="49"/>
                    <a:pt x="62" y="18"/>
                  </a:cubicBezTo>
                  <a:cubicBezTo>
                    <a:pt x="59" y="5"/>
                    <a:pt x="66" y="0"/>
                    <a:pt x="79" y="0"/>
                  </a:cubicBezTo>
                  <a:cubicBezTo>
                    <a:pt x="93" y="0"/>
                    <a:pt x="97" y="5"/>
                    <a:pt x="98" y="19"/>
                  </a:cubicBezTo>
                  <a:cubicBezTo>
                    <a:pt x="102" y="60"/>
                    <a:pt x="94" y="96"/>
                    <a:pt x="65" y="127"/>
                  </a:cubicBezTo>
                  <a:cubicBezTo>
                    <a:pt x="49" y="145"/>
                    <a:pt x="36" y="166"/>
                    <a:pt x="21" y="186"/>
                  </a:cubicBezTo>
                  <a:cubicBezTo>
                    <a:pt x="20" y="186"/>
                    <a:pt x="18" y="185"/>
                    <a:pt x="16"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82"/>
            <p:cNvSpPr>
              <a:spLocks/>
            </p:cNvSpPr>
            <p:nvPr/>
          </p:nvSpPr>
          <p:spPr bwMode="auto">
            <a:xfrm>
              <a:off x="3167" y="1072"/>
              <a:ext cx="64" cy="106"/>
            </a:xfrm>
            <a:custGeom>
              <a:avLst/>
              <a:gdLst>
                <a:gd name="T0" fmla="*/ 0 w 88"/>
                <a:gd name="T1" fmla="*/ 146 h 146"/>
                <a:gd name="T2" fmla="*/ 18 w 88"/>
                <a:gd name="T3" fmla="*/ 105 h 146"/>
                <a:gd name="T4" fmla="*/ 19 w 88"/>
                <a:gd name="T5" fmla="*/ 69 h 146"/>
                <a:gd name="T6" fmla="*/ 17 w 88"/>
                <a:gd name="T7" fmla="*/ 65 h 146"/>
                <a:gd name="T8" fmla="*/ 37 w 88"/>
                <a:gd name="T9" fmla="*/ 6 h 146"/>
                <a:gd name="T10" fmla="*/ 51 w 88"/>
                <a:gd name="T11" fmla="*/ 14 h 146"/>
                <a:gd name="T12" fmla="*/ 78 w 88"/>
                <a:gd name="T13" fmla="*/ 112 h 146"/>
                <a:gd name="T14" fmla="*/ 53 w 88"/>
                <a:gd name="T15" fmla="*/ 146 h 146"/>
                <a:gd name="T16" fmla="*/ 0 w 88"/>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46">
                  <a:moveTo>
                    <a:pt x="0" y="146"/>
                  </a:moveTo>
                  <a:cubicBezTo>
                    <a:pt x="7" y="129"/>
                    <a:pt x="12" y="116"/>
                    <a:pt x="18" y="105"/>
                  </a:cubicBezTo>
                  <a:cubicBezTo>
                    <a:pt x="25" y="92"/>
                    <a:pt x="25" y="81"/>
                    <a:pt x="19" y="69"/>
                  </a:cubicBezTo>
                  <a:cubicBezTo>
                    <a:pt x="18" y="68"/>
                    <a:pt x="18" y="66"/>
                    <a:pt x="17" y="65"/>
                  </a:cubicBezTo>
                  <a:cubicBezTo>
                    <a:pt x="3" y="30"/>
                    <a:pt x="5" y="26"/>
                    <a:pt x="37" y="6"/>
                  </a:cubicBezTo>
                  <a:cubicBezTo>
                    <a:pt x="46" y="0"/>
                    <a:pt x="49" y="6"/>
                    <a:pt x="51" y="14"/>
                  </a:cubicBezTo>
                  <a:cubicBezTo>
                    <a:pt x="60" y="46"/>
                    <a:pt x="69" y="79"/>
                    <a:pt x="78" y="112"/>
                  </a:cubicBezTo>
                  <a:cubicBezTo>
                    <a:pt x="88" y="146"/>
                    <a:pt x="88" y="146"/>
                    <a:pt x="53" y="146"/>
                  </a:cubicBezTo>
                  <a:cubicBezTo>
                    <a:pt x="36" y="146"/>
                    <a:pt x="20" y="146"/>
                    <a:pt x="0"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83"/>
            <p:cNvSpPr>
              <a:spLocks/>
            </p:cNvSpPr>
            <p:nvPr/>
          </p:nvSpPr>
          <p:spPr bwMode="auto">
            <a:xfrm>
              <a:off x="4723" y="1208"/>
              <a:ext cx="63" cy="82"/>
            </a:xfrm>
            <a:custGeom>
              <a:avLst/>
              <a:gdLst>
                <a:gd name="T0" fmla="*/ 0 w 87"/>
                <a:gd name="T1" fmla="*/ 3 h 113"/>
                <a:gd name="T2" fmla="*/ 41 w 87"/>
                <a:gd name="T3" fmla="*/ 37 h 113"/>
                <a:gd name="T4" fmla="*/ 81 w 87"/>
                <a:gd name="T5" fmla="*/ 77 h 113"/>
                <a:gd name="T6" fmla="*/ 77 w 87"/>
                <a:gd name="T7" fmla="*/ 92 h 113"/>
                <a:gd name="T8" fmla="*/ 13 w 87"/>
                <a:gd name="T9" fmla="*/ 112 h 113"/>
                <a:gd name="T10" fmla="*/ 0 w 87"/>
                <a:gd name="T11" fmla="*/ 105 h 113"/>
                <a:gd name="T12" fmla="*/ 0 w 87"/>
                <a:gd name="T13" fmla="*/ 3 h 113"/>
                <a:gd name="T14" fmla="*/ 3 w 87"/>
                <a:gd name="T15" fmla="*/ 0 h 113"/>
                <a:gd name="T16" fmla="*/ 0 w 87"/>
                <a:gd name="T17"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3">
                  <a:moveTo>
                    <a:pt x="0" y="3"/>
                  </a:moveTo>
                  <a:cubicBezTo>
                    <a:pt x="14" y="15"/>
                    <a:pt x="28" y="25"/>
                    <a:pt x="41" y="37"/>
                  </a:cubicBezTo>
                  <a:cubicBezTo>
                    <a:pt x="55" y="50"/>
                    <a:pt x="68" y="63"/>
                    <a:pt x="81" y="77"/>
                  </a:cubicBezTo>
                  <a:cubicBezTo>
                    <a:pt x="87" y="83"/>
                    <a:pt x="87" y="89"/>
                    <a:pt x="77" y="92"/>
                  </a:cubicBezTo>
                  <a:cubicBezTo>
                    <a:pt x="56" y="99"/>
                    <a:pt x="34" y="106"/>
                    <a:pt x="13" y="112"/>
                  </a:cubicBezTo>
                  <a:cubicBezTo>
                    <a:pt x="9" y="113"/>
                    <a:pt x="0" y="108"/>
                    <a:pt x="0" y="105"/>
                  </a:cubicBezTo>
                  <a:cubicBezTo>
                    <a:pt x="0" y="71"/>
                    <a:pt x="0" y="37"/>
                    <a:pt x="0" y="3"/>
                  </a:cubicBezTo>
                  <a:cubicBezTo>
                    <a:pt x="0" y="2"/>
                    <a:pt x="2" y="1"/>
                    <a:pt x="3" y="0"/>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84"/>
            <p:cNvSpPr>
              <a:spLocks/>
            </p:cNvSpPr>
            <p:nvPr/>
          </p:nvSpPr>
          <p:spPr bwMode="auto">
            <a:xfrm>
              <a:off x="4484" y="2054"/>
              <a:ext cx="128" cy="42"/>
            </a:xfrm>
            <a:custGeom>
              <a:avLst/>
              <a:gdLst>
                <a:gd name="T0" fmla="*/ 0 w 177"/>
                <a:gd name="T1" fmla="*/ 17 h 58"/>
                <a:gd name="T2" fmla="*/ 72 w 177"/>
                <a:gd name="T3" fmla="*/ 9 h 58"/>
                <a:gd name="T4" fmla="*/ 158 w 177"/>
                <a:gd name="T5" fmla="*/ 24 h 58"/>
                <a:gd name="T6" fmla="*/ 177 w 177"/>
                <a:gd name="T7" fmla="*/ 32 h 58"/>
                <a:gd name="T8" fmla="*/ 156 w 177"/>
                <a:gd name="T9" fmla="*/ 51 h 58"/>
                <a:gd name="T10" fmla="*/ 111 w 177"/>
                <a:gd name="T11" fmla="*/ 52 h 58"/>
                <a:gd name="T12" fmla="*/ 90 w 177"/>
                <a:gd name="T13" fmla="*/ 52 h 58"/>
                <a:gd name="T14" fmla="*/ 0 w 177"/>
                <a:gd name="T15" fmla="*/ 1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58">
                  <a:moveTo>
                    <a:pt x="0" y="17"/>
                  </a:moveTo>
                  <a:cubicBezTo>
                    <a:pt x="24" y="10"/>
                    <a:pt x="45" y="0"/>
                    <a:pt x="72" y="9"/>
                  </a:cubicBezTo>
                  <a:cubicBezTo>
                    <a:pt x="99" y="18"/>
                    <a:pt x="129" y="19"/>
                    <a:pt x="158" y="24"/>
                  </a:cubicBezTo>
                  <a:cubicBezTo>
                    <a:pt x="164" y="26"/>
                    <a:pt x="170" y="29"/>
                    <a:pt x="177" y="32"/>
                  </a:cubicBezTo>
                  <a:cubicBezTo>
                    <a:pt x="170" y="38"/>
                    <a:pt x="164" y="49"/>
                    <a:pt x="156" y="51"/>
                  </a:cubicBezTo>
                  <a:cubicBezTo>
                    <a:pt x="141" y="54"/>
                    <a:pt x="126" y="52"/>
                    <a:pt x="111" y="52"/>
                  </a:cubicBezTo>
                  <a:cubicBezTo>
                    <a:pt x="104" y="52"/>
                    <a:pt x="97" y="51"/>
                    <a:pt x="90" y="52"/>
                  </a:cubicBezTo>
                  <a:cubicBezTo>
                    <a:pt x="54" y="58"/>
                    <a:pt x="27" y="3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85"/>
            <p:cNvSpPr>
              <a:spLocks/>
            </p:cNvSpPr>
            <p:nvPr/>
          </p:nvSpPr>
          <p:spPr bwMode="auto">
            <a:xfrm>
              <a:off x="2254" y="779"/>
              <a:ext cx="89" cy="55"/>
            </a:xfrm>
            <a:custGeom>
              <a:avLst/>
              <a:gdLst>
                <a:gd name="T0" fmla="*/ 123 w 123"/>
                <a:gd name="T1" fmla="*/ 42 h 76"/>
                <a:gd name="T2" fmla="*/ 70 w 123"/>
                <a:gd name="T3" fmla="*/ 62 h 76"/>
                <a:gd name="T4" fmla="*/ 32 w 123"/>
                <a:gd name="T5" fmla="*/ 75 h 76"/>
                <a:gd name="T6" fmla="*/ 16 w 123"/>
                <a:gd name="T7" fmla="*/ 73 h 76"/>
                <a:gd name="T8" fmla="*/ 14 w 123"/>
                <a:gd name="T9" fmla="*/ 44 h 76"/>
                <a:gd name="T10" fmla="*/ 57 w 123"/>
                <a:gd name="T11" fmla="*/ 5 h 76"/>
                <a:gd name="T12" fmla="*/ 68 w 123"/>
                <a:gd name="T13" fmla="*/ 2 h 76"/>
                <a:gd name="T14" fmla="*/ 123 w 123"/>
                <a:gd name="T15" fmla="*/ 37 h 76"/>
                <a:gd name="T16" fmla="*/ 123 w 123"/>
                <a:gd name="T17" fmla="*/ 4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76">
                  <a:moveTo>
                    <a:pt x="123" y="42"/>
                  </a:moveTo>
                  <a:cubicBezTo>
                    <a:pt x="106" y="49"/>
                    <a:pt x="88" y="55"/>
                    <a:pt x="70" y="62"/>
                  </a:cubicBezTo>
                  <a:cubicBezTo>
                    <a:pt x="58" y="66"/>
                    <a:pt x="45" y="71"/>
                    <a:pt x="32" y="75"/>
                  </a:cubicBezTo>
                  <a:cubicBezTo>
                    <a:pt x="27" y="76"/>
                    <a:pt x="20" y="76"/>
                    <a:pt x="16" y="73"/>
                  </a:cubicBezTo>
                  <a:cubicBezTo>
                    <a:pt x="0" y="62"/>
                    <a:pt x="0" y="58"/>
                    <a:pt x="14" y="44"/>
                  </a:cubicBezTo>
                  <a:cubicBezTo>
                    <a:pt x="28" y="31"/>
                    <a:pt x="42" y="18"/>
                    <a:pt x="57" y="5"/>
                  </a:cubicBezTo>
                  <a:cubicBezTo>
                    <a:pt x="59" y="2"/>
                    <a:pt x="66" y="0"/>
                    <a:pt x="68" y="2"/>
                  </a:cubicBezTo>
                  <a:cubicBezTo>
                    <a:pt x="87" y="13"/>
                    <a:pt x="105" y="25"/>
                    <a:pt x="123" y="37"/>
                  </a:cubicBezTo>
                  <a:cubicBezTo>
                    <a:pt x="123" y="39"/>
                    <a:pt x="123" y="40"/>
                    <a:pt x="1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86"/>
            <p:cNvSpPr>
              <a:spLocks/>
            </p:cNvSpPr>
            <p:nvPr/>
          </p:nvSpPr>
          <p:spPr bwMode="auto">
            <a:xfrm>
              <a:off x="2359" y="750"/>
              <a:ext cx="69" cy="48"/>
            </a:xfrm>
            <a:custGeom>
              <a:avLst/>
              <a:gdLst>
                <a:gd name="T0" fmla="*/ 0 w 95"/>
                <a:gd name="T1" fmla="*/ 27 h 66"/>
                <a:gd name="T2" fmla="*/ 0 w 95"/>
                <a:gd name="T3" fmla="*/ 15 h 66"/>
                <a:gd name="T4" fmla="*/ 15 w 95"/>
                <a:gd name="T5" fmla="*/ 2 h 66"/>
                <a:gd name="T6" fmla="*/ 78 w 95"/>
                <a:gd name="T7" fmla="*/ 12 h 66"/>
                <a:gd name="T8" fmla="*/ 94 w 95"/>
                <a:gd name="T9" fmla="*/ 28 h 66"/>
                <a:gd name="T10" fmla="*/ 58 w 95"/>
                <a:gd name="T11" fmla="*/ 60 h 66"/>
                <a:gd name="T12" fmla="*/ 26 w 95"/>
                <a:gd name="T13" fmla="*/ 55 h 66"/>
                <a:gd name="T14" fmla="*/ 0 w 95"/>
                <a:gd name="T15" fmla="*/ 27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66">
                  <a:moveTo>
                    <a:pt x="0" y="27"/>
                  </a:moveTo>
                  <a:cubicBezTo>
                    <a:pt x="0" y="23"/>
                    <a:pt x="0" y="19"/>
                    <a:pt x="0" y="15"/>
                  </a:cubicBezTo>
                  <a:cubicBezTo>
                    <a:pt x="0" y="5"/>
                    <a:pt x="3" y="0"/>
                    <a:pt x="15" y="2"/>
                  </a:cubicBezTo>
                  <a:cubicBezTo>
                    <a:pt x="36" y="6"/>
                    <a:pt x="57" y="9"/>
                    <a:pt x="78" y="12"/>
                  </a:cubicBezTo>
                  <a:cubicBezTo>
                    <a:pt x="89" y="13"/>
                    <a:pt x="93" y="18"/>
                    <a:pt x="94" y="28"/>
                  </a:cubicBezTo>
                  <a:cubicBezTo>
                    <a:pt x="95" y="66"/>
                    <a:pt x="95" y="66"/>
                    <a:pt x="58" y="60"/>
                  </a:cubicBezTo>
                  <a:cubicBezTo>
                    <a:pt x="48" y="58"/>
                    <a:pt x="37" y="57"/>
                    <a:pt x="26" y="55"/>
                  </a:cubicBezTo>
                  <a:cubicBezTo>
                    <a:pt x="0" y="52"/>
                    <a:pt x="0" y="52"/>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7"/>
            <p:cNvSpPr>
              <a:spLocks/>
            </p:cNvSpPr>
            <p:nvPr/>
          </p:nvSpPr>
          <p:spPr bwMode="auto">
            <a:xfrm>
              <a:off x="3026" y="969"/>
              <a:ext cx="72" cy="56"/>
            </a:xfrm>
            <a:custGeom>
              <a:avLst/>
              <a:gdLst>
                <a:gd name="T0" fmla="*/ 100 w 100"/>
                <a:gd name="T1" fmla="*/ 0 h 77"/>
                <a:gd name="T2" fmla="*/ 99 w 100"/>
                <a:gd name="T3" fmla="*/ 46 h 77"/>
                <a:gd name="T4" fmla="*/ 88 w 100"/>
                <a:gd name="T5" fmla="*/ 57 h 77"/>
                <a:gd name="T6" fmla="*/ 26 w 100"/>
                <a:gd name="T7" fmla="*/ 74 h 77"/>
                <a:gd name="T8" fmla="*/ 10 w 100"/>
                <a:gd name="T9" fmla="*/ 66 h 77"/>
                <a:gd name="T10" fmla="*/ 31 w 100"/>
                <a:gd name="T11" fmla="*/ 24 h 77"/>
                <a:gd name="T12" fmla="*/ 100 w 1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0" h="77">
                  <a:moveTo>
                    <a:pt x="100" y="0"/>
                  </a:moveTo>
                  <a:cubicBezTo>
                    <a:pt x="100" y="18"/>
                    <a:pt x="100" y="32"/>
                    <a:pt x="99" y="46"/>
                  </a:cubicBezTo>
                  <a:cubicBezTo>
                    <a:pt x="99" y="50"/>
                    <a:pt x="93" y="55"/>
                    <a:pt x="88" y="57"/>
                  </a:cubicBezTo>
                  <a:cubicBezTo>
                    <a:pt x="68" y="63"/>
                    <a:pt x="47" y="68"/>
                    <a:pt x="26" y="74"/>
                  </a:cubicBezTo>
                  <a:cubicBezTo>
                    <a:pt x="17" y="77"/>
                    <a:pt x="13" y="74"/>
                    <a:pt x="10" y="66"/>
                  </a:cubicBezTo>
                  <a:cubicBezTo>
                    <a:pt x="0" y="36"/>
                    <a:pt x="1" y="35"/>
                    <a:pt x="31" y="24"/>
                  </a:cubicBezTo>
                  <a:cubicBezTo>
                    <a:pt x="53" y="17"/>
                    <a:pt x="74" y="9"/>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88"/>
            <p:cNvSpPr>
              <a:spLocks/>
            </p:cNvSpPr>
            <p:nvPr/>
          </p:nvSpPr>
          <p:spPr bwMode="auto">
            <a:xfrm>
              <a:off x="2324" y="821"/>
              <a:ext cx="74" cy="60"/>
            </a:xfrm>
            <a:custGeom>
              <a:avLst/>
              <a:gdLst>
                <a:gd name="T0" fmla="*/ 0 w 102"/>
                <a:gd name="T1" fmla="*/ 27 h 84"/>
                <a:gd name="T2" fmla="*/ 64 w 102"/>
                <a:gd name="T3" fmla="*/ 1 h 84"/>
                <a:gd name="T4" fmla="*/ 76 w 102"/>
                <a:gd name="T5" fmla="*/ 5 h 84"/>
                <a:gd name="T6" fmla="*/ 93 w 102"/>
                <a:gd name="T7" fmla="*/ 56 h 84"/>
                <a:gd name="T8" fmla="*/ 85 w 102"/>
                <a:gd name="T9" fmla="*/ 84 h 84"/>
                <a:gd name="T10" fmla="*/ 0 w 102"/>
                <a:gd name="T11" fmla="*/ 32 h 84"/>
                <a:gd name="T12" fmla="*/ 0 w 102"/>
                <a:gd name="T13" fmla="*/ 27 h 84"/>
              </a:gdLst>
              <a:ahLst/>
              <a:cxnLst>
                <a:cxn ang="0">
                  <a:pos x="T0" y="T1"/>
                </a:cxn>
                <a:cxn ang="0">
                  <a:pos x="T2" y="T3"/>
                </a:cxn>
                <a:cxn ang="0">
                  <a:pos x="T4" y="T5"/>
                </a:cxn>
                <a:cxn ang="0">
                  <a:pos x="T6" y="T7"/>
                </a:cxn>
                <a:cxn ang="0">
                  <a:pos x="T8" y="T9"/>
                </a:cxn>
                <a:cxn ang="0">
                  <a:pos x="T10" y="T11"/>
                </a:cxn>
                <a:cxn ang="0">
                  <a:pos x="T12" y="T13"/>
                </a:cxn>
              </a:cxnLst>
              <a:rect l="0" t="0" r="r" b="b"/>
              <a:pathLst>
                <a:path w="102" h="84">
                  <a:moveTo>
                    <a:pt x="0" y="27"/>
                  </a:moveTo>
                  <a:cubicBezTo>
                    <a:pt x="22" y="18"/>
                    <a:pt x="43" y="9"/>
                    <a:pt x="64" y="1"/>
                  </a:cubicBezTo>
                  <a:cubicBezTo>
                    <a:pt x="67" y="0"/>
                    <a:pt x="73" y="3"/>
                    <a:pt x="76" y="5"/>
                  </a:cubicBezTo>
                  <a:cubicBezTo>
                    <a:pt x="100" y="22"/>
                    <a:pt x="102" y="28"/>
                    <a:pt x="93" y="56"/>
                  </a:cubicBezTo>
                  <a:cubicBezTo>
                    <a:pt x="91" y="65"/>
                    <a:pt x="88" y="73"/>
                    <a:pt x="85" y="84"/>
                  </a:cubicBezTo>
                  <a:cubicBezTo>
                    <a:pt x="55" y="66"/>
                    <a:pt x="27" y="49"/>
                    <a:pt x="0" y="32"/>
                  </a:cubicBezTo>
                  <a:cubicBezTo>
                    <a:pt x="0" y="30"/>
                    <a:pt x="0" y="28"/>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89"/>
            <p:cNvSpPr>
              <a:spLocks/>
            </p:cNvSpPr>
            <p:nvPr/>
          </p:nvSpPr>
          <p:spPr bwMode="auto">
            <a:xfrm>
              <a:off x="4687" y="1810"/>
              <a:ext cx="69" cy="55"/>
            </a:xfrm>
            <a:custGeom>
              <a:avLst/>
              <a:gdLst>
                <a:gd name="T0" fmla="*/ 0 w 95"/>
                <a:gd name="T1" fmla="*/ 42 h 76"/>
                <a:gd name="T2" fmla="*/ 48 w 95"/>
                <a:gd name="T3" fmla="*/ 6 h 76"/>
                <a:gd name="T4" fmla="*/ 90 w 95"/>
                <a:gd name="T5" fmla="*/ 1 h 76"/>
                <a:gd name="T6" fmla="*/ 95 w 95"/>
                <a:gd name="T7" fmla="*/ 10 h 76"/>
                <a:gd name="T8" fmla="*/ 82 w 95"/>
                <a:gd name="T9" fmla="*/ 69 h 76"/>
                <a:gd name="T10" fmla="*/ 75 w 95"/>
                <a:gd name="T11" fmla="*/ 75 h 76"/>
                <a:gd name="T12" fmla="*/ 0 w 95"/>
                <a:gd name="T13" fmla="*/ 42 h 76"/>
              </a:gdLst>
              <a:ahLst/>
              <a:cxnLst>
                <a:cxn ang="0">
                  <a:pos x="T0" y="T1"/>
                </a:cxn>
                <a:cxn ang="0">
                  <a:pos x="T2" y="T3"/>
                </a:cxn>
                <a:cxn ang="0">
                  <a:pos x="T4" y="T5"/>
                </a:cxn>
                <a:cxn ang="0">
                  <a:pos x="T6" y="T7"/>
                </a:cxn>
                <a:cxn ang="0">
                  <a:pos x="T8" y="T9"/>
                </a:cxn>
                <a:cxn ang="0">
                  <a:pos x="T10" y="T11"/>
                </a:cxn>
                <a:cxn ang="0">
                  <a:pos x="T12" y="T13"/>
                </a:cxn>
              </a:cxnLst>
              <a:rect l="0" t="0" r="r" b="b"/>
              <a:pathLst>
                <a:path w="95" h="76">
                  <a:moveTo>
                    <a:pt x="0" y="42"/>
                  </a:moveTo>
                  <a:cubicBezTo>
                    <a:pt x="19" y="28"/>
                    <a:pt x="32" y="13"/>
                    <a:pt x="48" y="6"/>
                  </a:cubicBezTo>
                  <a:cubicBezTo>
                    <a:pt x="60" y="0"/>
                    <a:pt x="76" y="2"/>
                    <a:pt x="90" y="1"/>
                  </a:cubicBezTo>
                  <a:cubicBezTo>
                    <a:pt x="92" y="1"/>
                    <a:pt x="95" y="7"/>
                    <a:pt x="95" y="10"/>
                  </a:cubicBezTo>
                  <a:cubicBezTo>
                    <a:pt x="91" y="30"/>
                    <a:pt x="87" y="49"/>
                    <a:pt x="82" y="69"/>
                  </a:cubicBezTo>
                  <a:cubicBezTo>
                    <a:pt x="82" y="71"/>
                    <a:pt x="76" y="76"/>
                    <a:pt x="75" y="75"/>
                  </a:cubicBezTo>
                  <a:cubicBezTo>
                    <a:pt x="51" y="65"/>
                    <a:pt x="27" y="54"/>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90"/>
            <p:cNvSpPr>
              <a:spLocks/>
            </p:cNvSpPr>
            <p:nvPr/>
          </p:nvSpPr>
          <p:spPr bwMode="auto">
            <a:xfrm>
              <a:off x="4613" y="1534"/>
              <a:ext cx="47" cy="88"/>
            </a:xfrm>
            <a:custGeom>
              <a:avLst/>
              <a:gdLst>
                <a:gd name="T0" fmla="*/ 34 w 66"/>
                <a:gd name="T1" fmla="*/ 121 h 121"/>
                <a:gd name="T2" fmla="*/ 2 w 66"/>
                <a:gd name="T3" fmla="*/ 84 h 121"/>
                <a:gd name="T4" fmla="*/ 1 w 66"/>
                <a:gd name="T5" fmla="*/ 75 h 121"/>
                <a:gd name="T6" fmla="*/ 29 w 66"/>
                <a:gd name="T7" fmla="*/ 0 h 121"/>
                <a:gd name="T8" fmla="*/ 65 w 66"/>
                <a:gd name="T9" fmla="*/ 37 h 121"/>
                <a:gd name="T10" fmla="*/ 65 w 66"/>
                <a:gd name="T11" fmla="*/ 46 h 121"/>
                <a:gd name="T12" fmla="*/ 34 w 66"/>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66" h="121">
                  <a:moveTo>
                    <a:pt x="34" y="121"/>
                  </a:moveTo>
                  <a:cubicBezTo>
                    <a:pt x="21" y="106"/>
                    <a:pt x="11" y="95"/>
                    <a:pt x="2" y="84"/>
                  </a:cubicBezTo>
                  <a:cubicBezTo>
                    <a:pt x="0" y="82"/>
                    <a:pt x="0" y="78"/>
                    <a:pt x="1" y="75"/>
                  </a:cubicBezTo>
                  <a:cubicBezTo>
                    <a:pt x="9" y="51"/>
                    <a:pt x="18" y="28"/>
                    <a:pt x="29" y="0"/>
                  </a:cubicBezTo>
                  <a:cubicBezTo>
                    <a:pt x="42" y="14"/>
                    <a:pt x="54" y="25"/>
                    <a:pt x="65" y="37"/>
                  </a:cubicBezTo>
                  <a:cubicBezTo>
                    <a:pt x="66" y="39"/>
                    <a:pt x="66" y="43"/>
                    <a:pt x="65" y="46"/>
                  </a:cubicBezTo>
                  <a:cubicBezTo>
                    <a:pt x="56" y="69"/>
                    <a:pt x="46" y="93"/>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91"/>
            <p:cNvSpPr>
              <a:spLocks/>
            </p:cNvSpPr>
            <p:nvPr/>
          </p:nvSpPr>
          <p:spPr bwMode="auto">
            <a:xfrm>
              <a:off x="3278" y="1328"/>
              <a:ext cx="43" cy="61"/>
            </a:xfrm>
            <a:custGeom>
              <a:avLst/>
              <a:gdLst>
                <a:gd name="T0" fmla="*/ 1 w 60"/>
                <a:gd name="T1" fmla="*/ 48 h 85"/>
                <a:gd name="T2" fmla="*/ 41 w 60"/>
                <a:gd name="T3" fmla="*/ 16 h 85"/>
                <a:gd name="T4" fmla="*/ 58 w 60"/>
                <a:gd name="T5" fmla="*/ 38 h 85"/>
                <a:gd name="T6" fmla="*/ 58 w 60"/>
                <a:gd name="T7" fmla="*/ 53 h 85"/>
                <a:gd name="T8" fmla="*/ 53 w 60"/>
                <a:gd name="T9" fmla="*/ 82 h 85"/>
                <a:gd name="T10" fmla="*/ 7 w 60"/>
                <a:gd name="T11" fmla="*/ 83 h 85"/>
                <a:gd name="T12" fmla="*/ 1 w 60"/>
                <a:gd name="T13" fmla="*/ 73 h 85"/>
                <a:gd name="T14" fmla="*/ 1 w 60"/>
                <a:gd name="T15" fmla="*/ 48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85">
                  <a:moveTo>
                    <a:pt x="1" y="48"/>
                  </a:moveTo>
                  <a:cubicBezTo>
                    <a:pt x="0" y="0"/>
                    <a:pt x="1" y="8"/>
                    <a:pt x="41" y="16"/>
                  </a:cubicBezTo>
                  <a:cubicBezTo>
                    <a:pt x="54" y="18"/>
                    <a:pt x="60" y="24"/>
                    <a:pt x="58" y="38"/>
                  </a:cubicBezTo>
                  <a:cubicBezTo>
                    <a:pt x="58" y="43"/>
                    <a:pt x="59" y="48"/>
                    <a:pt x="58" y="53"/>
                  </a:cubicBezTo>
                  <a:cubicBezTo>
                    <a:pt x="57" y="63"/>
                    <a:pt x="57" y="81"/>
                    <a:pt x="53" y="82"/>
                  </a:cubicBezTo>
                  <a:cubicBezTo>
                    <a:pt x="39" y="85"/>
                    <a:pt x="23" y="84"/>
                    <a:pt x="7" y="83"/>
                  </a:cubicBezTo>
                  <a:cubicBezTo>
                    <a:pt x="5" y="83"/>
                    <a:pt x="2" y="77"/>
                    <a:pt x="1" y="73"/>
                  </a:cubicBezTo>
                  <a:cubicBezTo>
                    <a:pt x="0" y="65"/>
                    <a:pt x="1" y="56"/>
                    <a:pt x="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92"/>
            <p:cNvSpPr>
              <a:spLocks/>
            </p:cNvSpPr>
            <p:nvPr/>
          </p:nvSpPr>
          <p:spPr bwMode="auto">
            <a:xfrm>
              <a:off x="4665" y="2090"/>
              <a:ext cx="78" cy="34"/>
            </a:xfrm>
            <a:custGeom>
              <a:avLst/>
              <a:gdLst>
                <a:gd name="T0" fmla="*/ 0 w 108"/>
                <a:gd name="T1" fmla="*/ 0 h 47"/>
                <a:gd name="T2" fmla="*/ 108 w 108"/>
                <a:gd name="T3" fmla="*/ 0 h 47"/>
                <a:gd name="T4" fmla="*/ 89 w 108"/>
                <a:gd name="T5" fmla="*/ 27 h 47"/>
                <a:gd name="T6" fmla="*/ 14 w 108"/>
                <a:gd name="T7" fmla="*/ 45 h 47"/>
                <a:gd name="T8" fmla="*/ 1 w 108"/>
                <a:gd name="T9" fmla="*/ 34 h 47"/>
                <a:gd name="T10" fmla="*/ 0 w 108"/>
                <a:gd name="T11" fmla="*/ 0 h 47"/>
              </a:gdLst>
              <a:ahLst/>
              <a:cxnLst>
                <a:cxn ang="0">
                  <a:pos x="T0" y="T1"/>
                </a:cxn>
                <a:cxn ang="0">
                  <a:pos x="T2" y="T3"/>
                </a:cxn>
                <a:cxn ang="0">
                  <a:pos x="T4" y="T5"/>
                </a:cxn>
                <a:cxn ang="0">
                  <a:pos x="T6" y="T7"/>
                </a:cxn>
                <a:cxn ang="0">
                  <a:pos x="T8" y="T9"/>
                </a:cxn>
                <a:cxn ang="0">
                  <a:pos x="T10" y="T11"/>
                </a:cxn>
              </a:cxnLst>
              <a:rect l="0" t="0" r="r" b="b"/>
              <a:pathLst>
                <a:path w="108" h="47">
                  <a:moveTo>
                    <a:pt x="0" y="0"/>
                  </a:moveTo>
                  <a:cubicBezTo>
                    <a:pt x="35" y="0"/>
                    <a:pt x="71" y="0"/>
                    <a:pt x="108" y="0"/>
                  </a:cubicBezTo>
                  <a:cubicBezTo>
                    <a:pt x="105" y="13"/>
                    <a:pt x="101" y="24"/>
                    <a:pt x="89" y="27"/>
                  </a:cubicBezTo>
                  <a:cubicBezTo>
                    <a:pt x="64" y="33"/>
                    <a:pt x="39" y="39"/>
                    <a:pt x="14" y="45"/>
                  </a:cubicBezTo>
                  <a:cubicBezTo>
                    <a:pt x="5" y="47"/>
                    <a:pt x="1" y="43"/>
                    <a:pt x="1" y="34"/>
                  </a:cubicBezTo>
                  <a:cubicBezTo>
                    <a:pt x="1" y="23"/>
                    <a:pt x="0"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93"/>
            <p:cNvSpPr>
              <a:spLocks/>
            </p:cNvSpPr>
            <p:nvPr/>
          </p:nvSpPr>
          <p:spPr bwMode="auto">
            <a:xfrm>
              <a:off x="4014" y="1862"/>
              <a:ext cx="47" cy="85"/>
            </a:xfrm>
            <a:custGeom>
              <a:avLst/>
              <a:gdLst>
                <a:gd name="T0" fmla="*/ 65 w 65"/>
                <a:gd name="T1" fmla="*/ 117 h 118"/>
                <a:gd name="T2" fmla="*/ 30 w 65"/>
                <a:gd name="T3" fmla="*/ 117 h 118"/>
                <a:gd name="T4" fmla="*/ 20 w 65"/>
                <a:gd name="T5" fmla="*/ 106 h 118"/>
                <a:gd name="T6" fmla="*/ 4 w 65"/>
                <a:gd name="T7" fmla="*/ 52 h 118"/>
                <a:gd name="T8" fmla="*/ 23 w 65"/>
                <a:gd name="T9" fmla="*/ 7 h 118"/>
                <a:gd name="T10" fmla="*/ 36 w 65"/>
                <a:gd name="T11" fmla="*/ 14 h 118"/>
                <a:gd name="T12" fmla="*/ 37 w 65"/>
                <a:gd name="T13" fmla="*/ 37 h 118"/>
                <a:gd name="T14" fmla="*/ 48 w 65"/>
                <a:gd name="T15" fmla="*/ 84 h 118"/>
                <a:gd name="T16" fmla="*/ 65 w 65"/>
                <a:gd name="T17"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18">
                  <a:moveTo>
                    <a:pt x="65" y="117"/>
                  </a:moveTo>
                  <a:cubicBezTo>
                    <a:pt x="50" y="117"/>
                    <a:pt x="40" y="118"/>
                    <a:pt x="30" y="117"/>
                  </a:cubicBezTo>
                  <a:cubicBezTo>
                    <a:pt x="26" y="116"/>
                    <a:pt x="21" y="110"/>
                    <a:pt x="20" y="106"/>
                  </a:cubicBezTo>
                  <a:cubicBezTo>
                    <a:pt x="14" y="88"/>
                    <a:pt x="8" y="70"/>
                    <a:pt x="4" y="52"/>
                  </a:cubicBezTo>
                  <a:cubicBezTo>
                    <a:pt x="0" y="34"/>
                    <a:pt x="12" y="20"/>
                    <a:pt x="23" y="7"/>
                  </a:cubicBezTo>
                  <a:cubicBezTo>
                    <a:pt x="28" y="0"/>
                    <a:pt x="35" y="6"/>
                    <a:pt x="36" y="14"/>
                  </a:cubicBezTo>
                  <a:cubicBezTo>
                    <a:pt x="37" y="21"/>
                    <a:pt x="38" y="30"/>
                    <a:pt x="37" y="37"/>
                  </a:cubicBezTo>
                  <a:cubicBezTo>
                    <a:pt x="35" y="55"/>
                    <a:pt x="38" y="70"/>
                    <a:pt x="48" y="84"/>
                  </a:cubicBezTo>
                  <a:cubicBezTo>
                    <a:pt x="54" y="93"/>
                    <a:pt x="58" y="103"/>
                    <a:pt x="65"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94"/>
            <p:cNvSpPr>
              <a:spLocks/>
            </p:cNvSpPr>
            <p:nvPr/>
          </p:nvSpPr>
          <p:spPr bwMode="auto">
            <a:xfrm>
              <a:off x="1785" y="1478"/>
              <a:ext cx="43" cy="68"/>
            </a:xfrm>
            <a:custGeom>
              <a:avLst/>
              <a:gdLst>
                <a:gd name="T0" fmla="*/ 3 w 60"/>
                <a:gd name="T1" fmla="*/ 0 h 93"/>
                <a:gd name="T2" fmla="*/ 52 w 60"/>
                <a:gd name="T3" fmla="*/ 17 h 93"/>
                <a:gd name="T4" fmla="*/ 59 w 60"/>
                <a:gd name="T5" fmla="*/ 29 h 93"/>
                <a:gd name="T6" fmla="*/ 59 w 60"/>
                <a:gd name="T7" fmla="*/ 81 h 93"/>
                <a:gd name="T8" fmla="*/ 46 w 60"/>
                <a:gd name="T9" fmla="*/ 90 h 93"/>
                <a:gd name="T10" fmla="*/ 21 w 60"/>
                <a:gd name="T11" fmla="*/ 65 h 93"/>
                <a:gd name="T12" fmla="*/ 4 w 60"/>
                <a:gd name="T13" fmla="*/ 19 h 93"/>
                <a:gd name="T14" fmla="*/ 0 w 60"/>
                <a:gd name="T15" fmla="*/ 4 h 93"/>
                <a:gd name="T16" fmla="*/ 3 w 60"/>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3">
                  <a:moveTo>
                    <a:pt x="3" y="0"/>
                  </a:moveTo>
                  <a:cubicBezTo>
                    <a:pt x="20" y="5"/>
                    <a:pt x="36" y="10"/>
                    <a:pt x="52" y="17"/>
                  </a:cubicBezTo>
                  <a:cubicBezTo>
                    <a:pt x="56" y="18"/>
                    <a:pt x="59" y="24"/>
                    <a:pt x="59" y="29"/>
                  </a:cubicBezTo>
                  <a:cubicBezTo>
                    <a:pt x="60" y="46"/>
                    <a:pt x="59" y="64"/>
                    <a:pt x="59" y="81"/>
                  </a:cubicBezTo>
                  <a:cubicBezTo>
                    <a:pt x="59" y="91"/>
                    <a:pt x="55" y="93"/>
                    <a:pt x="46" y="90"/>
                  </a:cubicBezTo>
                  <a:cubicBezTo>
                    <a:pt x="34" y="85"/>
                    <a:pt x="24" y="78"/>
                    <a:pt x="21" y="65"/>
                  </a:cubicBezTo>
                  <a:cubicBezTo>
                    <a:pt x="16" y="49"/>
                    <a:pt x="10" y="34"/>
                    <a:pt x="4" y="19"/>
                  </a:cubicBezTo>
                  <a:cubicBezTo>
                    <a:pt x="3" y="14"/>
                    <a:pt x="1" y="9"/>
                    <a:pt x="0" y="4"/>
                  </a:cubicBezTo>
                  <a:cubicBezTo>
                    <a:pt x="1" y="3"/>
                    <a:pt x="2"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95"/>
            <p:cNvSpPr>
              <a:spLocks/>
            </p:cNvSpPr>
            <p:nvPr/>
          </p:nvSpPr>
          <p:spPr bwMode="auto">
            <a:xfrm>
              <a:off x="2147" y="1560"/>
              <a:ext cx="105" cy="60"/>
            </a:xfrm>
            <a:custGeom>
              <a:avLst/>
              <a:gdLst>
                <a:gd name="T0" fmla="*/ 144 w 145"/>
                <a:gd name="T1" fmla="*/ 83 h 83"/>
                <a:gd name="T2" fmla="*/ 99 w 145"/>
                <a:gd name="T3" fmla="*/ 83 h 83"/>
                <a:gd name="T4" fmla="*/ 91 w 145"/>
                <a:gd name="T5" fmla="*/ 79 h 83"/>
                <a:gd name="T6" fmla="*/ 45 w 145"/>
                <a:gd name="T7" fmla="*/ 47 h 83"/>
                <a:gd name="T8" fmla="*/ 0 w 145"/>
                <a:gd name="T9" fmla="*/ 22 h 83"/>
                <a:gd name="T10" fmla="*/ 31 w 145"/>
                <a:gd name="T11" fmla="*/ 10 h 83"/>
                <a:gd name="T12" fmla="*/ 136 w 145"/>
                <a:gd name="T13" fmla="*/ 74 h 83"/>
                <a:gd name="T14" fmla="*/ 145 w 145"/>
                <a:gd name="T15" fmla="*/ 79 h 83"/>
                <a:gd name="T16" fmla="*/ 144 w 145"/>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83">
                  <a:moveTo>
                    <a:pt x="144" y="83"/>
                  </a:moveTo>
                  <a:cubicBezTo>
                    <a:pt x="129" y="83"/>
                    <a:pt x="114" y="83"/>
                    <a:pt x="99" y="83"/>
                  </a:cubicBezTo>
                  <a:cubicBezTo>
                    <a:pt x="96" y="83"/>
                    <a:pt x="92" y="81"/>
                    <a:pt x="91" y="79"/>
                  </a:cubicBezTo>
                  <a:cubicBezTo>
                    <a:pt x="81" y="61"/>
                    <a:pt x="62" y="56"/>
                    <a:pt x="45" y="47"/>
                  </a:cubicBezTo>
                  <a:cubicBezTo>
                    <a:pt x="30" y="38"/>
                    <a:pt x="15" y="30"/>
                    <a:pt x="0" y="22"/>
                  </a:cubicBezTo>
                  <a:cubicBezTo>
                    <a:pt x="9" y="2"/>
                    <a:pt x="14" y="0"/>
                    <a:pt x="31" y="10"/>
                  </a:cubicBezTo>
                  <a:cubicBezTo>
                    <a:pt x="66" y="31"/>
                    <a:pt x="101" y="53"/>
                    <a:pt x="136" y="74"/>
                  </a:cubicBezTo>
                  <a:cubicBezTo>
                    <a:pt x="139" y="75"/>
                    <a:pt x="142" y="77"/>
                    <a:pt x="145" y="79"/>
                  </a:cubicBezTo>
                  <a:cubicBezTo>
                    <a:pt x="144" y="81"/>
                    <a:pt x="144" y="82"/>
                    <a:pt x="14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96"/>
            <p:cNvSpPr>
              <a:spLocks/>
            </p:cNvSpPr>
            <p:nvPr/>
          </p:nvSpPr>
          <p:spPr bwMode="auto">
            <a:xfrm>
              <a:off x="4784" y="1175"/>
              <a:ext cx="32" cy="51"/>
            </a:xfrm>
            <a:custGeom>
              <a:avLst/>
              <a:gdLst>
                <a:gd name="T0" fmla="*/ 45 w 45"/>
                <a:gd name="T1" fmla="*/ 35 h 70"/>
                <a:gd name="T2" fmla="*/ 45 w 45"/>
                <a:gd name="T3" fmla="*/ 47 h 70"/>
                <a:gd name="T4" fmla="*/ 22 w 45"/>
                <a:gd name="T5" fmla="*/ 70 h 70"/>
                <a:gd name="T6" fmla="*/ 0 w 45"/>
                <a:gd name="T7" fmla="*/ 49 h 70"/>
                <a:gd name="T8" fmla="*/ 0 w 45"/>
                <a:gd name="T9" fmla="*/ 16 h 70"/>
                <a:gd name="T10" fmla="*/ 15 w 45"/>
                <a:gd name="T11" fmla="*/ 1 h 70"/>
                <a:gd name="T12" fmla="*/ 17 w 45"/>
                <a:gd name="T13" fmla="*/ 1 h 70"/>
                <a:gd name="T14" fmla="*/ 45 w 45"/>
                <a:gd name="T15" fmla="*/ 27 h 70"/>
                <a:gd name="T16" fmla="*/ 45 w 45"/>
                <a:gd name="T17"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0">
                  <a:moveTo>
                    <a:pt x="45" y="35"/>
                  </a:moveTo>
                  <a:cubicBezTo>
                    <a:pt x="45" y="39"/>
                    <a:pt x="45" y="43"/>
                    <a:pt x="45" y="47"/>
                  </a:cubicBezTo>
                  <a:cubicBezTo>
                    <a:pt x="45" y="70"/>
                    <a:pt x="45" y="70"/>
                    <a:pt x="22" y="70"/>
                  </a:cubicBezTo>
                  <a:cubicBezTo>
                    <a:pt x="2" y="70"/>
                    <a:pt x="0" y="68"/>
                    <a:pt x="0" y="49"/>
                  </a:cubicBezTo>
                  <a:cubicBezTo>
                    <a:pt x="0" y="38"/>
                    <a:pt x="0" y="27"/>
                    <a:pt x="0" y="16"/>
                  </a:cubicBezTo>
                  <a:cubicBezTo>
                    <a:pt x="0" y="5"/>
                    <a:pt x="5" y="0"/>
                    <a:pt x="15" y="1"/>
                  </a:cubicBezTo>
                  <a:cubicBezTo>
                    <a:pt x="16" y="1"/>
                    <a:pt x="16" y="1"/>
                    <a:pt x="17" y="1"/>
                  </a:cubicBezTo>
                  <a:cubicBezTo>
                    <a:pt x="45" y="0"/>
                    <a:pt x="45" y="0"/>
                    <a:pt x="45" y="27"/>
                  </a:cubicBezTo>
                  <a:cubicBezTo>
                    <a:pt x="45" y="30"/>
                    <a:pt x="45" y="32"/>
                    <a:pt x="4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97"/>
            <p:cNvSpPr>
              <a:spLocks/>
            </p:cNvSpPr>
            <p:nvPr/>
          </p:nvSpPr>
          <p:spPr bwMode="auto">
            <a:xfrm>
              <a:off x="4660" y="1101"/>
              <a:ext cx="65" cy="66"/>
            </a:xfrm>
            <a:custGeom>
              <a:avLst/>
              <a:gdLst>
                <a:gd name="T0" fmla="*/ 89 w 89"/>
                <a:gd name="T1" fmla="*/ 68 h 90"/>
                <a:gd name="T2" fmla="*/ 47 w 89"/>
                <a:gd name="T3" fmla="*/ 88 h 90"/>
                <a:gd name="T4" fmla="*/ 35 w 89"/>
                <a:gd name="T5" fmla="*/ 83 h 90"/>
                <a:gd name="T6" fmla="*/ 0 w 89"/>
                <a:gd name="T7" fmla="*/ 3 h 90"/>
                <a:gd name="T8" fmla="*/ 3 w 89"/>
                <a:gd name="T9" fmla="*/ 0 h 90"/>
                <a:gd name="T10" fmla="*/ 89 w 89"/>
                <a:gd name="T11" fmla="*/ 68 h 90"/>
              </a:gdLst>
              <a:ahLst/>
              <a:cxnLst>
                <a:cxn ang="0">
                  <a:pos x="T0" y="T1"/>
                </a:cxn>
                <a:cxn ang="0">
                  <a:pos x="T2" y="T3"/>
                </a:cxn>
                <a:cxn ang="0">
                  <a:pos x="T4" y="T5"/>
                </a:cxn>
                <a:cxn ang="0">
                  <a:pos x="T6" y="T7"/>
                </a:cxn>
                <a:cxn ang="0">
                  <a:pos x="T8" y="T9"/>
                </a:cxn>
                <a:cxn ang="0">
                  <a:pos x="T10" y="T11"/>
                </a:cxn>
              </a:cxnLst>
              <a:rect l="0" t="0" r="r" b="b"/>
              <a:pathLst>
                <a:path w="89" h="90">
                  <a:moveTo>
                    <a:pt x="89" y="68"/>
                  </a:moveTo>
                  <a:cubicBezTo>
                    <a:pt x="72" y="76"/>
                    <a:pt x="60" y="83"/>
                    <a:pt x="47" y="88"/>
                  </a:cubicBezTo>
                  <a:cubicBezTo>
                    <a:pt x="44" y="90"/>
                    <a:pt x="37" y="86"/>
                    <a:pt x="35" y="83"/>
                  </a:cubicBezTo>
                  <a:cubicBezTo>
                    <a:pt x="23" y="57"/>
                    <a:pt x="12" y="30"/>
                    <a:pt x="0" y="3"/>
                  </a:cubicBezTo>
                  <a:cubicBezTo>
                    <a:pt x="1" y="2"/>
                    <a:pt x="2" y="1"/>
                    <a:pt x="3" y="0"/>
                  </a:cubicBezTo>
                  <a:cubicBezTo>
                    <a:pt x="30" y="22"/>
                    <a:pt x="58" y="44"/>
                    <a:pt x="8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98"/>
            <p:cNvSpPr>
              <a:spLocks/>
            </p:cNvSpPr>
            <p:nvPr/>
          </p:nvSpPr>
          <p:spPr bwMode="auto">
            <a:xfrm>
              <a:off x="2500" y="763"/>
              <a:ext cx="50" cy="45"/>
            </a:xfrm>
            <a:custGeom>
              <a:avLst/>
              <a:gdLst>
                <a:gd name="T0" fmla="*/ 69 w 69"/>
                <a:gd name="T1" fmla="*/ 21 h 62"/>
                <a:gd name="T2" fmla="*/ 18 w 69"/>
                <a:gd name="T3" fmla="*/ 61 h 62"/>
                <a:gd name="T4" fmla="*/ 1 w 69"/>
                <a:gd name="T5" fmla="*/ 45 h 62"/>
                <a:gd name="T6" fmla="*/ 1 w 69"/>
                <a:gd name="T7" fmla="*/ 19 h 62"/>
                <a:gd name="T8" fmla="*/ 19 w 69"/>
                <a:gd name="T9" fmla="*/ 5 h 62"/>
                <a:gd name="T10" fmla="*/ 69 w 69"/>
                <a:gd name="T11" fmla="*/ 21 h 62"/>
              </a:gdLst>
              <a:ahLst/>
              <a:cxnLst>
                <a:cxn ang="0">
                  <a:pos x="T0" y="T1"/>
                </a:cxn>
                <a:cxn ang="0">
                  <a:pos x="T2" y="T3"/>
                </a:cxn>
                <a:cxn ang="0">
                  <a:pos x="T4" y="T5"/>
                </a:cxn>
                <a:cxn ang="0">
                  <a:pos x="T6" y="T7"/>
                </a:cxn>
                <a:cxn ang="0">
                  <a:pos x="T8" y="T9"/>
                </a:cxn>
                <a:cxn ang="0">
                  <a:pos x="T10" y="T11"/>
                </a:cxn>
              </a:cxnLst>
              <a:rect l="0" t="0" r="r" b="b"/>
              <a:pathLst>
                <a:path w="69" h="62">
                  <a:moveTo>
                    <a:pt x="69" y="21"/>
                  </a:moveTo>
                  <a:cubicBezTo>
                    <a:pt x="50" y="37"/>
                    <a:pt x="42" y="58"/>
                    <a:pt x="18" y="61"/>
                  </a:cubicBezTo>
                  <a:cubicBezTo>
                    <a:pt x="6" y="62"/>
                    <a:pt x="0" y="58"/>
                    <a:pt x="1" y="45"/>
                  </a:cubicBezTo>
                  <a:cubicBezTo>
                    <a:pt x="1" y="36"/>
                    <a:pt x="1" y="28"/>
                    <a:pt x="1" y="19"/>
                  </a:cubicBezTo>
                  <a:cubicBezTo>
                    <a:pt x="1" y="2"/>
                    <a:pt x="3" y="0"/>
                    <a:pt x="19" y="5"/>
                  </a:cubicBezTo>
                  <a:cubicBezTo>
                    <a:pt x="34" y="10"/>
                    <a:pt x="49" y="15"/>
                    <a:pt x="6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99"/>
            <p:cNvSpPr>
              <a:spLocks/>
            </p:cNvSpPr>
            <p:nvPr/>
          </p:nvSpPr>
          <p:spPr bwMode="auto">
            <a:xfrm>
              <a:off x="4613" y="1769"/>
              <a:ext cx="47" cy="52"/>
            </a:xfrm>
            <a:custGeom>
              <a:avLst/>
              <a:gdLst>
                <a:gd name="T0" fmla="*/ 0 w 66"/>
                <a:gd name="T1" fmla="*/ 66 h 71"/>
                <a:gd name="T2" fmla="*/ 47 w 66"/>
                <a:gd name="T3" fmla="*/ 4 h 71"/>
                <a:gd name="T4" fmla="*/ 62 w 66"/>
                <a:gd name="T5" fmla="*/ 0 h 71"/>
                <a:gd name="T6" fmla="*/ 65 w 66"/>
                <a:gd name="T7" fmla="*/ 12 h 71"/>
                <a:gd name="T8" fmla="*/ 54 w 66"/>
                <a:gd name="T9" fmla="*/ 59 h 71"/>
                <a:gd name="T10" fmla="*/ 44 w 66"/>
                <a:gd name="T11" fmla="*/ 70 h 71"/>
                <a:gd name="T12" fmla="*/ 2 w 66"/>
                <a:gd name="T13" fmla="*/ 71 h 71"/>
                <a:gd name="T14" fmla="*/ 0 w 66"/>
                <a:gd name="T15" fmla="*/ 6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71">
                  <a:moveTo>
                    <a:pt x="0" y="66"/>
                  </a:moveTo>
                  <a:cubicBezTo>
                    <a:pt x="16" y="45"/>
                    <a:pt x="31" y="24"/>
                    <a:pt x="47" y="4"/>
                  </a:cubicBezTo>
                  <a:cubicBezTo>
                    <a:pt x="49" y="1"/>
                    <a:pt x="57" y="0"/>
                    <a:pt x="62" y="0"/>
                  </a:cubicBezTo>
                  <a:cubicBezTo>
                    <a:pt x="63" y="0"/>
                    <a:pt x="66" y="8"/>
                    <a:pt x="65" y="12"/>
                  </a:cubicBezTo>
                  <a:cubicBezTo>
                    <a:pt x="62" y="28"/>
                    <a:pt x="58" y="44"/>
                    <a:pt x="54" y="59"/>
                  </a:cubicBezTo>
                  <a:cubicBezTo>
                    <a:pt x="53" y="64"/>
                    <a:pt x="48" y="70"/>
                    <a:pt x="44" y="70"/>
                  </a:cubicBezTo>
                  <a:cubicBezTo>
                    <a:pt x="30" y="71"/>
                    <a:pt x="16" y="71"/>
                    <a:pt x="2" y="71"/>
                  </a:cubicBezTo>
                  <a:cubicBezTo>
                    <a:pt x="2" y="69"/>
                    <a:pt x="1" y="68"/>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100"/>
            <p:cNvSpPr>
              <a:spLocks/>
            </p:cNvSpPr>
            <p:nvPr/>
          </p:nvSpPr>
          <p:spPr bwMode="auto">
            <a:xfrm>
              <a:off x="2475" y="881"/>
              <a:ext cx="48" cy="60"/>
            </a:xfrm>
            <a:custGeom>
              <a:avLst/>
              <a:gdLst>
                <a:gd name="T0" fmla="*/ 13 w 66"/>
                <a:gd name="T1" fmla="*/ 82 h 82"/>
                <a:gd name="T2" fmla="*/ 60 w 66"/>
                <a:gd name="T3" fmla="*/ 0 h 82"/>
                <a:gd name="T4" fmla="*/ 13 w 66"/>
                <a:gd name="T5" fmla="*/ 82 h 82"/>
              </a:gdLst>
              <a:ahLst/>
              <a:cxnLst>
                <a:cxn ang="0">
                  <a:pos x="T0" y="T1"/>
                </a:cxn>
                <a:cxn ang="0">
                  <a:pos x="T2" y="T3"/>
                </a:cxn>
                <a:cxn ang="0">
                  <a:pos x="T4" y="T5"/>
                </a:cxn>
              </a:cxnLst>
              <a:rect l="0" t="0" r="r" b="b"/>
              <a:pathLst>
                <a:path w="66" h="82">
                  <a:moveTo>
                    <a:pt x="13" y="82"/>
                  </a:moveTo>
                  <a:cubicBezTo>
                    <a:pt x="0" y="50"/>
                    <a:pt x="24" y="8"/>
                    <a:pt x="60" y="0"/>
                  </a:cubicBezTo>
                  <a:cubicBezTo>
                    <a:pt x="66" y="31"/>
                    <a:pt x="48" y="64"/>
                    <a:pt x="1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101"/>
            <p:cNvSpPr>
              <a:spLocks/>
            </p:cNvSpPr>
            <p:nvPr/>
          </p:nvSpPr>
          <p:spPr bwMode="auto">
            <a:xfrm>
              <a:off x="4772" y="2639"/>
              <a:ext cx="58" cy="42"/>
            </a:xfrm>
            <a:custGeom>
              <a:avLst/>
              <a:gdLst>
                <a:gd name="T0" fmla="*/ 80 w 80"/>
                <a:gd name="T1" fmla="*/ 0 h 58"/>
                <a:gd name="T2" fmla="*/ 40 w 80"/>
                <a:gd name="T3" fmla="*/ 58 h 58"/>
                <a:gd name="T4" fmla="*/ 0 w 80"/>
                <a:gd name="T5" fmla="*/ 0 h 58"/>
                <a:gd name="T6" fmla="*/ 80 w 80"/>
                <a:gd name="T7" fmla="*/ 0 h 58"/>
              </a:gdLst>
              <a:ahLst/>
              <a:cxnLst>
                <a:cxn ang="0">
                  <a:pos x="T0" y="T1"/>
                </a:cxn>
                <a:cxn ang="0">
                  <a:pos x="T2" y="T3"/>
                </a:cxn>
                <a:cxn ang="0">
                  <a:pos x="T4" y="T5"/>
                </a:cxn>
                <a:cxn ang="0">
                  <a:pos x="T6" y="T7"/>
                </a:cxn>
              </a:cxnLst>
              <a:rect l="0" t="0" r="r" b="b"/>
              <a:pathLst>
                <a:path w="80" h="58">
                  <a:moveTo>
                    <a:pt x="80" y="0"/>
                  </a:moveTo>
                  <a:cubicBezTo>
                    <a:pt x="66" y="20"/>
                    <a:pt x="54" y="38"/>
                    <a:pt x="40" y="58"/>
                  </a:cubicBezTo>
                  <a:cubicBezTo>
                    <a:pt x="26" y="37"/>
                    <a:pt x="14" y="20"/>
                    <a:pt x="0" y="0"/>
                  </a:cubicBezTo>
                  <a:cubicBezTo>
                    <a:pt x="28" y="0"/>
                    <a:pt x="51"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102"/>
            <p:cNvSpPr>
              <a:spLocks/>
            </p:cNvSpPr>
            <p:nvPr/>
          </p:nvSpPr>
          <p:spPr bwMode="auto">
            <a:xfrm>
              <a:off x="5141" y="2417"/>
              <a:ext cx="39" cy="46"/>
            </a:xfrm>
            <a:custGeom>
              <a:avLst/>
              <a:gdLst>
                <a:gd name="T0" fmla="*/ 55 w 55"/>
                <a:gd name="T1" fmla="*/ 28 h 63"/>
                <a:gd name="T2" fmla="*/ 20 w 55"/>
                <a:gd name="T3" fmla="*/ 54 h 63"/>
                <a:gd name="T4" fmla="*/ 10 w 55"/>
                <a:gd name="T5" fmla="*/ 15 h 63"/>
                <a:gd name="T6" fmla="*/ 23 w 55"/>
                <a:gd name="T7" fmla="*/ 1 h 63"/>
                <a:gd name="T8" fmla="*/ 26 w 55"/>
                <a:gd name="T9" fmla="*/ 1 h 63"/>
                <a:gd name="T10" fmla="*/ 55 w 55"/>
                <a:gd name="T11" fmla="*/ 28 h 63"/>
              </a:gdLst>
              <a:ahLst/>
              <a:cxnLst>
                <a:cxn ang="0">
                  <a:pos x="T0" y="T1"/>
                </a:cxn>
                <a:cxn ang="0">
                  <a:pos x="T2" y="T3"/>
                </a:cxn>
                <a:cxn ang="0">
                  <a:pos x="T4" y="T5"/>
                </a:cxn>
                <a:cxn ang="0">
                  <a:pos x="T6" y="T7"/>
                </a:cxn>
                <a:cxn ang="0">
                  <a:pos x="T8" y="T9"/>
                </a:cxn>
                <a:cxn ang="0">
                  <a:pos x="T10" y="T11"/>
                </a:cxn>
              </a:cxnLst>
              <a:rect l="0" t="0" r="r" b="b"/>
              <a:pathLst>
                <a:path w="55" h="63">
                  <a:moveTo>
                    <a:pt x="55" y="28"/>
                  </a:moveTo>
                  <a:cubicBezTo>
                    <a:pt x="55" y="54"/>
                    <a:pt x="44" y="63"/>
                    <a:pt x="20" y="54"/>
                  </a:cubicBezTo>
                  <a:cubicBezTo>
                    <a:pt x="0" y="47"/>
                    <a:pt x="13" y="28"/>
                    <a:pt x="10" y="15"/>
                  </a:cubicBezTo>
                  <a:cubicBezTo>
                    <a:pt x="8" y="5"/>
                    <a:pt x="14" y="1"/>
                    <a:pt x="23" y="1"/>
                  </a:cubicBezTo>
                  <a:cubicBezTo>
                    <a:pt x="24" y="1"/>
                    <a:pt x="25" y="1"/>
                    <a:pt x="26" y="1"/>
                  </a:cubicBezTo>
                  <a:cubicBezTo>
                    <a:pt x="55" y="0"/>
                    <a:pt x="55" y="0"/>
                    <a:pt x="5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103"/>
            <p:cNvSpPr>
              <a:spLocks/>
            </p:cNvSpPr>
            <p:nvPr/>
          </p:nvSpPr>
          <p:spPr bwMode="auto">
            <a:xfrm>
              <a:off x="4745" y="1919"/>
              <a:ext cx="31" cy="49"/>
            </a:xfrm>
            <a:custGeom>
              <a:avLst/>
              <a:gdLst>
                <a:gd name="T0" fmla="*/ 14 w 43"/>
                <a:gd name="T1" fmla="*/ 67 h 67"/>
                <a:gd name="T2" fmla="*/ 1 w 43"/>
                <a:gd name="T3" fmla="*/ 11 h 67"/>
                <a:gd name="T4" fmla="*/ 1 w 43"/>
                <a:gd name="T5" fmla="*/ 4 h 67"/>
                <a:gd name="T6" fmla="*/ 33 w 43"/>
                <a:gd name="T7" fmla="*/ 1 h 67"/>
                <a:gd name="T8" fmla="*/ 41 w 43"/>
                <a:gd name="T9" fmla="*/ 13 h 67"/>
                <a:gd name="T10" fmla="*/ 42 w 43"/>
                <a:gd name="T11" fmla="*/ 34 h 67"/>
                <a:gd name="T12" fmla="*/ 14 w 43"/>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43" h="67">
                  <a:moveTo>
                    <a:pt x="14" y="67"/>
                  </a:moveTo>
                  <a:cubicBezTo>
                    <a:pt x="9" y="48"/>
                    <a:pt x="5" y="30"/>
                    <a:pt x="1" y="11"/>
                  </a:cubicBezTo>
                  <a:cubicBezTo>
                    <a:pt x="0" y="9"/>
                    <a:pt x="1" y="5"/>
                    <a:pt x="1" y="4"/>
                  </a:cubicBezTo>
                  <a:cubicBezTo>
                    <a:pt x="12" y="3"/>
                    <a:pt x="22" y="0"/>
                    <a:pt x="33" y="1"/>
                  </a:cubicBezTo>
                  <a:cubicBezTo>
                    <a:pt x="36" y="1"/>
                    <a:pt x="40" y="9"/>
                    <a:pt x="41" y="13"/>
                  </a:cubicBezTo>
                  <a:cubicBezTo>
                    <a:pt x="43" y="20"/>
                    <a:pt x="42" y="27"/>
                    <a:pt x="42" y="34"/>
                  </a:cubicBezTo>
                  <a:cubicBezTo>
                    <a:pt x="42" y="55"/>
                    <a:pt x="38" y="60"/>
                    <a:pt x="14"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104"/>
            <p:cNvSpPr>
              <a:spLocks/>
            </p:cNvSpPr>
            <p:nvPr/>
          </p:nvSpPr>
          <p:spPr bwMode="auto">
            <a:xfrm>
              <a:off x="2519" y="807"/>
              <a:ext cx="53" cy="42"/>
            </a:xfrm>
            <a:custGeom>
              <a:avLst/>
              <a:gdLst>
                <a:gd name="T0" fmla="*/ 73 w 73"/>
                <a:gd name="T1" fmla="*/ 19 h 58"/>
                <a:gd name="T2" fmla="*/ 16 w 73"/>
                <a:gd name="T3" fmla="*/ 57 h 58"/>
                <a:gd name="T4" fmla="*/ 7 w 73"/>
                <a:gd name="T5" fmla="*/ 57 h 58"/>
                <a:gd name="T6" fmla="*/ 3 w 73"/>
                <a:gd name="T7" fmla="*/ 38 h 58"/>
                <a:gd name="T8" fmla="*/ 34 w 73"/>
                <a:gd name="T9" fmla="*/ 2 h 58"/>
                <a:gd name="T10" fmla="*/ 43 w 73"/>
                <a:gd name="T11" fmla="*/ 2 h 58"/>
                <a:gd name="T12" fmla="*/ 73 w 73"/>
                <a:gd name="T13" fmla="*/ 19 h 58"/>
              </a:gdLst>
              <a:ahLst/>
              <a:cxnLst>
                <a:cxn ang="0">
                  <a:pos x="T0" y="T1"/>
                </a:cxn>
                <a:cxn ang="0">
                  <a:pos x="T2" y="T3"/>
                </a:cxn>
                <a:cxn ang="0">
                  <a:pos x="T4" y="T5"/>
                </a:cxn>
                <a:cxn ang="0">
                  <a:pos x="T6" y="T7"/>
                </a:cxn>
                <a:cxn ang="0">
                  <a:pos x="T8" y="T9"/>
                </a:cxn>
                <a:cxn ang="0">
                  <a:pos x="T10" y="T11"/>
                </a:cxn>
                <a:cxn ang="0">
                  <a:pos x="T12" y="T13"/>
                </a:cxn>
              </a:cxnLst>
              <a:rect l="0" t="0" r="r" b="b"/>
              <a:pathLst>
                <a:path w="73" h="58">
                  <a:moveTo>
                    <a:pt x="73" y="19"/>
                  </a:moveTo>
                  <a:cubicBezTo>
                    <a:pt x="52" y="33"/>
                    <a:pt x="34" y="45"/>
                    <a:pt x="16" y="57"/>
                  </a:cubicBezTo>
                  <a:cubicBezTo>
                    <a:pt x="14" y="58"/>
                    <a:pt x="8" y="58"/>
                    <a:pt x="7" y="57"/>
                  </a:cubicBezTo>
                  <a:cubicBezTo>
                    <a:pt x="5" y="50"/>
                    <a:pt x="0" y="41"/>
                    <a:pt x="3" y="38"/>
                  </a:cubicBezTo>
                  <a:cubicBezTo>
                    <a:pt x="11" y="25"/>
                    <a:pt x="23" y="13"/>
                    <a:pt x="34" y="2"/>
                  </a:cubicBezTo>
                  <a:cubicBezTo>
                    <a:pt x="35" y="0"/>
                    <a:pt x="41" y="1"/>
                    <a:pt x="43" y="2"/>
                  </a:cubicBezTo>
                  <a:cubicBezTo>
                    <a:pt x="52" y="7"/>
                    <a:pt x="60" y="12"/>
                    <a:pt x="7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105"/>
            <p:cNvSpPr>
              <a:spLocks/>
            </p:cNvSpPr>
            <p:nvPr/>
          </p:nvSpPr>
          <p:spPr bwMode="auto">
            <a:xfrm>
              <a:off x="2269" y="1633"/>
              <a:ext cx="58" cy="26"/>
            </a:xfrm>
            <a:custGeom>
              <a:avLst/>
              <a:gdLst>
                <a:gd name="T0" fmla="*/ 0 w 81"/>
                <a:gd name="T1" fmla="*/ 13 h 36"/>
                <a:gd name="T2" fmla="*/ 15 w 81"/>
                <a:gd name="T3" fmla="*/ 1 h 36"/>
                <a:gd name="T4" fmla="*/ 68 w 81"/>
                <a:gd name="T5" fmla="*/ 1 h 36"/>
                <a:gd name="T6" fmla="*/ 76 w 81"/>
                <a:gd name="T7" fmla="*/ 30 h 36"/>
                <a:gd name="T8" fmla="*/ 61 w 81"/>
                <a:gd name="T9" fmla="*/ 35 h 36"/>
                <a:gd name="T10" fmla="*/ 1 w 81"/>
                <a:gd name="T11" fmla="*/ 18 h 36"/>
                <a:gd name="T12" fmla="*/ 0 w 81"/>
                <a:gd name="T13" fmla="*/ 13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13"/>
                  </a:moveTo>
                  <a:cubicBezTo>
                    <a:pt x="5" y="9"/>
                    <a:pt x="10" y="2"/>
                    <a:pt x="15" y="1"/>
                  </a:cubicBezTo>
                  <a:cubicBezTo>
                    <a:pt x="33" y="0"/>
                    <a:pt x="50" y="0"/>
                    <a:pt x="68" y="1"/>
                  </a:cubicBezTo>
                  <a:cubicBezTo>
                    <a:pt x="76" y="2"/>
                    <a:pt x="81" y="18"/>
                    <a:pt x="76" y="30"/>
                  </a:cubicBezTo>
                  <a:cubicBezTo>
                    <a:pt x="75" y="34"/>
                    <a:pt x="66" y="36"/>
                    <a:pt x="61" y="35"/>
                  </a:cubicBezTo>
                  <a:cubicBezTo>
                    <a:pt x="41" y="30"/>
                    <a:pt x="21" y="24"/>
                    <a:pt x="1" y="18"/>
                  </a:cubicBezTo>
                  <a:cubicBezTo>
                    <a:pt x="1" y="16"/>
                    <a:pt x="0" y="15"/>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106"/>
            <p:cNvSpPr>
              <a:spLocks/>
            </p:cNvSpPr>
            <p:nvPr/>
          </p:nvSpPr>
          <p:spPr bwMode="auto">
            <a:xfrm>
              <a:off x="3755" y="2018"/>
              <a:ext cx="32" cy="52"/>
            </a:xfrm>
            <a:custGeom>
              <a:avLst/>
              <a:gdLst>
                <a:gd name="T0" fmla="*/ 13 w 45"/>
                <a:gd name="T1" fmla="*/ 0 h 71"/>
                <a:gd name="T2" fmla="*/ 33 w 45"/>
                <a:gd name="T3" fmla="*/ 22 h 71"/>
                <a:gd name="T4" fmla="*/ 38 w 45"/>
                <a:gd name="T5" fmla="*/ 48 h 71"/>
                <a:gd name="T6" fmla="*/ 8 w 45"/>
                <a:gd name="T7" fmla="*/ 67 h 71"/>
                <a:gd name="T8" fmla="*/ 1 w 45"/>
                <a:gd name="T9" fmla="*/ 58 h 71"/>
                <a:gd name="T10" fmla="*/ 13 w 45"/>
                <a:gd name="T11" fmla="*/ 0 h 71"/>
              </a:gdLst>
              <a:ahLst/>
              <a:cxnLst>
                <a:cxn ang="0">
                  <a:pos x="T0" y="T1"/>
                </a:cxn>
                <a:cxn ang="0">
                  <a:pos x="T2" y="T3"/>
                </a:cxn>
                <a:cxn ang="0">
                  <a:pos x="T4" y="T5"/>
                </a:cxn>
                <a:cxn ang="0">
                  <a:pos x="T6" y="T7"/>
                </a:cxn>
                <a:cxn ang="0">
                  <a:pos x="T8" y="T9"/>
                </a:cxn>
                <a:cxn ang="0">
                  <a:pos x="T10" y="T11"/>
                </a:cxn>
              </a:cxnLst>
              <a:rect l="0" t="0" r="r" b="b"/>
              <a:pathLst>
                <a:path w="45" h="71">
                  <a:moveTo>
                    <a:pt x="13" y="0"/>
                  </a:moveTo>
                  <a:cubicBezTo>
                    <a:pt x="21" y="10"/>
                    <a:pt x="27" y="16"/>
                    <a:pt x="33" y="22"/>
                  </a:cubicBezTo>
                  <a:cubicBezTo>
                    <a:pt x="41" y="30"/>
                    <a:pt x="45" y="37"/>
                    <a:pt x="38" y="48"/>
                  </a:cubicBezTo>
                  <a:cubicBezTo>
                    <a:pt x="31" y="60"/>
                    <a:pt x="24" y="71"/>
                    <a:pt x="8" y="67"/>
                  </a:cubicBezTo>
                  <a:cubicBezTo>
                    <a:pt x="5" y="66"/>
                    <a:pt x="0" y="60"/>
                    <a:pt x="1" y="58"/>
                  </a:cubicBezTo>
                  <a:cubicBezTo>
                    <a:pt x="4" y="40"/>
                    <a:pt x="8" y="2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107"/>
            <p:cNvSpPr>
              <a:spLocks/>
            </p:cNvSpPr>
            <p:nvPr/>
          </p:nvSpPr>
          <p:spPr bwMode="auto">
            <a:xfrm>
              <a:off x="2649" y="764"/>
              <a:ext cx="47" cy="33"/>
            </a:xfrm>
            <a:custGeom>
              <a:avLst/>
              <a:gdLst>
                <a:gd name="T0" fmla="*/ 66 w 66"/>
                <a:gd name="T1" fmla="*/ 5 h 46"/>
                <a:gd name="T2" fmla="*/ 1 w 66"/>
                <a:gd name="T3" fmla="*/ 46 h 46"/>
                <a:gd name="T4" fmla="*/ 2 w 66"/>
                <a:gd name="T5" fmla="*/ 8 h 46"/>
                <a:gd name="T6" fmla="*/ 10 w 66"/>
                <a:gd name="T7" fmla="*/ 0 h 46"/>
                <a:gd name="T8" fmla="*/ 65 w 66"/>
                <a:gd name="T9" fmla="*/ 0 h 46"/>
                <a:gd name="T10" fmla="*/ 66 w 66"/>
                <a:gd name="T11" fmla="*/ 5 h 46"/>
              </a:gdLst>
              <a:ahLst/>
              <a:cxnLst>
                <a:cxn ang="0">
                  <a:pos x="T0" y="T1"/>
                </a:cxn>
                <a:cxn ang="0">
                  <a:pos x="T2" y="T3"/>
                </a:cxn>
                <a:cxn ang="0">
                  <a:pos x="T4" y="T5"/>
                </a:cxn>
                <a:cxn ang="0">
                  <a:pos x="T6" y="T7"/>
                </a:cxn>
                <a:cxn ang="0">
                  <a:pos x="T8" y="T9"/>
                </a:cxn>
                <a:cxn ang="0">
                  <a:pos x="T10" y="T11"/>
                </a:cxn>
              </a:cxnLst>
              <a:rect l="0" t="0" r="r" b="b"/>
              <a:pathLst>
                <a:path w="66" h="46">
                  <a:moveTo>
                    <a:pt x="66" y="5"/>
                  </a:moveTo>
                  <a:cubicBezTo>
                    <a:pt x="46" y="18"/>
                    <a:pt x="25" y="31"/>
                    <a:pt x="1" y="46"/>
                  </a:cubicBezTo>
                  <a:cubicBezTo>
                    <a:pt x="1" y="30"/>
                    <a:pt x="0" y="19"/>
                    <a:pt x="2" y="8"/>
                  </a:cubicBezTo>
                  <a:cubicBezTo>
                    <a:pt x="2" y="5"/>
                    <a:pt x="7" y="0"/>
                    <a:pt x="10" y="0"/>
                  </a:cubicBezTo>
                  <a:cubicBezTo>
                    <a:pt x="29" y="0"/>
                    <a:pt x="47" y="0"/>
                    <a:pt x="65" y="0"/>
                  </a:cubicBezTo>
                  <a:cubicBezTo>
                    <a:pt x="65" y="1"/>
                    <a:pt x="66" y="3"/>
                    <a:pt x="6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108"/>
            <p:cNvSpPr>
              <a:spLocks/>
            </p:cNvSpPr>
            <p:nvPr/>
          </p:nvSpPr>
          <p:spPr bwMode="auto">
            <a:xfrm>
              <a:off x="2180" y="1491"/>
              <a:ext cx="20" cy="48"/>
            </a:xfrm>
            <a:custGeom>
              <a:avLst/>
              <a:gdLst>
                <a:gd name="T0" fmla="*/ 28 w 28"/>
                <a:gd name="T1" fmla="*/ 34 h 66"/>
                <a:gd name="T2" fmla="*/ 28 w 28"/>
                <a:gd name="T3" fmla="*/ 52 h 66"/>
                <a:gd name="T4" fmla="*/ 16 w 28"/>
                <a:gd name="T5" fmla="*/ 64 h 66"/>
                <a:gd name="T6" fmla="*/ 2 w 28"/>
                <a:gd name="T7" fmla="*/ 52 h 66"/>
                <a:gd name="T8" fmla="*/ 2 w 28"/>
                <a:gd name="T9" fmla="*/ 12 h 66"/>
                <a:gd name="T10" fmla="*/ 15 w 28"/>
                <a:gd name="T11" fmla="*/ 2 h 66"/>
                <a:gd name="T12" fmla="*/ 28 w 28"/>
                <a:gd name="T13" fmla="*/ 13 h 66"/>
                <a:gd name="T14" fmla="*/ 28 w 28"/>
                <a:gd name="T15" fmla="*/ 3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6">
                  <a:moveTo>
                    <a:pt x="28" y="34"/>
                  </a:moveTo>
                  <a:cubicBezTo>
                    <a:pt x="28" y="40"/>
                    <a:pt x="28" y="46"/>
                    <a:pt x="28" y="52"/>
                  </a:cubicBezTo>
                  <a:cubicBezTo>
                    <a:pt x="28" y="61"/>
                    <a:pt x="24" y="66"/>
                    <a:pt x="16" y="64"/>
                  </a:cubicBezTo>
                  <a:cubicBezTo>
                    <a:pt x="10" y="63"/>
                    <a:pt x="3" y="57"/>
                    <a:pt x="2" y="52"/>
                  </a:cubicBezTo>
                  <a:cubicBezTo>
                    <a:pt x="0" y="39"/>
                    <a:pt x="0" y="25"/>
                    <a:pt x="2" y="12"/>
                  </a:cubicBezTo>
                  <a:cubicBezTo>
                    <a:pt x="3" y="8"/>
                    <a:pt x="10" y="3"/>
                    <a:pt x="15" y="2"/>
                  </a:cubicBezTo>
                  <a:cubicBezTo>
                    <a:pt x="22" y="0"/>
                    <a:pt x="28" y="4"/>
                    <a:pt x="28" y="13"/>
                  </a:cubicBezTo>
                  <a:cubicBezTo>
                    <a:pt x="28" y="20"/>
                    <a:pt x="28" y="27"/>
                    <a:pt x="2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109"/>
            <p:cNvSpPr>
              <a:spLocks/>
            </p:cNvSpPr>
            <p:nvPr/>
          </p:nvSpPr>
          <p:spPr bwMode="auto">
            <a:xfrm>
              <a:off x="2449" y="763"/>
              <a:ext cx="40" cy="25"/>
            </a:xfrm>
            <a:custGeom>
              <a:avLst/>
              <a:gdLst>
                <a:gd name="T0" fmla="*/ 25 w 55"/>
                <a:gd name="T1" fmla="*/ 2 h 35"/>
                <a:gd name="T2" fmla="*/ 50 w 55"/>
                <a:gd name="T3" fmla="*/ 25 h 35"/>
                <a:gd name="T4" fmla="*/ 42 w 55"/>
                <a:gd name="T5" fmla="*/ 34 h 35"/>
                <a:gd name="T6" fmla="*/ 8 w 55"/>
                <a:gd name="T7" fmla="*/ 33 h 35"/>
                <a:gd name="T8" fmla="*/ 0 w 55"/>
                <a:gd name="T9" fmla="*/ 17 h 35"/>
                <a:gd name="T10" fmla="*/ 9 w 55"/>
                <a:gd name="T11" fmla="*/ 3 h 35"/>
                <a:gd name="T12" fmla="*/ 25 w 55"/>
                <a:gd name="T13" fmla="*/ 2 h 35"/>
              </a:gdLst>
              <a:ahLst/>
              <a:cxnLst>
                <a:cxn ang="0">
                  <a:pos x="T0" y="T1"/>
                </a:cxn>
                <a:cxn ang="0">
                  <a:pos x="T2" y="T3"/>
                </a:cxn>
                <a:cxn ang="0">
                  <a:pos x="T4" y="T5"/>
                </a:cxn>
                <a:cxn ang="0">
                  <a:pos x="T6" y="T7"/>
                </a:cxn>
                <a:cxn ang="0">
                  <a:pos x="T8" y="T9"/>
                </a:cxn>
                <a:cxn ang="0">
                  <a:pos x="T10" y="T11"/>
                </a:cxn>
                <a:cxn ang="0">
                  <a:pos x="T12" y="T13"/>
                </a:cxn>
              </a:cxnLst>
              <a:rect l="0" t="0" r="r" b="b"/>
              <a:pathLst>
                <a:path w="55" h="35">
                  <a:moveTo>
                    <a:pt x="25" y="2"/>
                  </a:moveTo>
                  <a:cubicBezTo>
                    <a:pt x="49" y="2"/>
                    <a:pt x="55" y="7"/>
                    <a:pt x="50" y="25"/>
                  </a:cubicBezTo>
                  <a:cubicBezTo>
                    <a:pt x="49" y="28"/>
                    <a:pt x="45" y="33"/>
                    <a:pt x="42" y="34"/>
                  </a:cubicBezTo>
                  <a:cubicBezTo>
                    <a:pt x="30" y="35"/>
                    <a:pt x="19" y="35"/>
                    <a:pt x="8" y="33"/>
                  </a:cubicBezTo>
                  <a:cubicBezTo>
                    <a:pt x="4" y="33"/>
                    <a:pt x="0" y="23"/>
                    <a:pt x="0" y="17"/>
                  </a:cubicBezTo>
                  <a:cubicBezTo>
                    <a:pt x="0" y="12"/>
                    <a:pt x="4" y="5"/>
                    <a:pt x="9" y="3"/>
                  </a:cubicBezTo>
                  <a:cubicBezTo>
                    <a:pt x="13" y="0"/>
                    <a:pt x="19" y="2"/>
                    <a:pt x="2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110"/>
            <p:cNvSpPr>
              <a:spLocks/>
            </p:cNvSpPr>
            <p:nvPr/>
          </p:nvSpPr>
          <p:spPr bwMode="auto">
            <a:xfrm>
              <a:off x="3123" y="1132"/>
              <a:ext cx="36" cy="37"/>
            </a:xfrm>
            <a:custGeom>
              <a:avLst/>
              <a:gdLst>
                <a:gd name="T0" fmla="*/ 33 w 50"/>
                <a:gd name="T1" fmla="*/ 1 h 51"/>
                <a:gd name="T2" fmla="*/ 46 w 50"/>
                <a:gd name="T3" fmla="*/ 18 h 51"/>
                <a:gd name="T4" fmla="*/ 42 w 50"/>
                <a:gd name="T5" fmla="*/ 34 h 51"/>
                <a:gd name="T6" fmla="*/ 21 w 50"/>
                <a:gd name="T7" fmla="*/ 44 h 51"/>
                <a:gd name="T8" fmla="*/ 2 w 50"/>
                <a:gd name="T9" fmla="*/ 28 h 51"/>
                <a:gd name="T10" fmla="*/ 33 w 50"/>
                <a:gd name="T11" fmla="*/ 1 h 51"/>
              </a:gdLst>
              <a:ahLst/>
              <a:cxnLst>
                <a:cxn ang="0">
                  <a:pos x="T0" y="T1"/>
                </a:cxn>
                <a:cxn ang="0">
                  <a:pos x="T2" y="T3"/>
                </a:cxn>
                <a:cxn ang="0">
                  <a:pos x="T4" y="T5"/>
                </a:cxn>
                <a:cxn ang="0">
                  <a:pos x="T6" y="T7"/>
                </a:cxn>
                <a:cxn ang="0">
                  <a:pos x="T8" y="T9"/>
                </a:cxn>
                <a:cxn ang="0">
                  <a:pos x="T10" y="T11"/>
                </a:cxn>
              </a:cxnLst>
              <a:rect l="0" t="0" r="r" b="b"/>
              <a:pathLst>
                <a:path w="50" h="51">
                  <a:moveTo>
                    <a:pt x="33" y="1"/>
                  </a:moveTo>
                  <a:cubicBezTo>
                    <a:pt x="48" y="0"/>
                    <a:pt x="50" y="3"/>
                    <a:pt x="46" y="18"/>
                  </a:cubicBezTo>
                  <a:cubicBezTo>
                    <a:pt x="44" y="24"/>
                    <a:pt x="43" y="29"/>
                    <a:pt x="42" y="34"/>
                  </a:cubicBezTo>
                  <a:cubicBezTo>
                    <a:pt x="39" y="46"/>
                    <a:pt x="33" y="51"/>
                    <a:pt x="21" y="44"/>
                  </a:cubicBezTo>
                  <a:cubicBezTo>
                    <a:pt x="14" y="39"/>
                    <a:pt x="3" y="34"/>
                    <a:pt x="2" y="28"/>
                  </a:cubicBezTo>
                  <a:cubicBezTo>
                    <a:pt x="0" y="18"/>
                    <a:pt x="22" y="1"/>
                    <a:pt x="3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111"/>
            <p:cNvSpPr>
              <a:spLocks/>
            </p:cNvSpPr>
            <p:nvPr/>
          </p:nvSpPr>
          <p:spPr bwMode="auto">
            <a:xfrm>
              <a:off x="2181" y="1643"/>
              <a:ext cx="43" cy="20"/>
            </a:xfrm>
            <a:custGeom>
              <a:avLst/>
              <a:gdLst>
                <a:gd name="T0" fmla="*/ 29 w 59"/>
                <a:gd name="T1" fmla="*/ 25 h 27"/>
                <a:gd name="T2" fmla="*/ 11 w 59"/>
                <a:gd name="T3" fmla="*/ 25 h 27"/>
                <a:gd name="T4" fmla="*/ 0 w 59"/>
                <a:gd name="T5" fmla="*/ 12 h 27"/>
                <a:gd name="T6" fmla="*/ 11 w 59"/>
                <a:gd name="T7" fmla="*/ 2 h 27"/>
                <a:gd name="T8" fmla="*/ 48 w 59"/>
                <a:gd name="T9" fmla="*/ 2 h 27"/>
                <a:gd name="T10" fmla="*/ 59 w 59"/>
                <a:gd name="T11" fmla="*/ 13 h 27"/>
                <a:gd name="T12" fmla="*/ 48 w 59"/>
                <a:gd name="T13" fmla="*/ 25 h 27"/>
                <a:gd name="T14" fmla="*/ 29 w 59"/>
                <a:gd name="T15" fmla="*/ 25 h 27"/>
                <a:gd name="T16" fmla="*/ 29 w 59"/>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7">
                  <a:moveTo>
                    <a:pt x="29" y="25"/>
                  </a:moveTo>
                  <a:cubicBezTo>
                    <a:pt x="23" y="25"/>
                    <a:pt x="16" y="27"/>
                    <a:pt x="11" y="25"/>
                  </a:cubicBezTo>
                  <a:cubicBezTo>
                    <a:pt x="6" y="22"/>
                    <a:pt x="1" y="17"/>
                    <a:pt x="0" y="12"/>
                  </a:cubicBezTo>
                  <a:cubicBezTo>
                    <a:pt x="0" y="9"/>
                    <a:pt x="7" y="2"/>
                    <a:pt x="11" y="2"/>
                  </a:cubicBezTo>
                  <a:cubicBezTo>
                    <a:pt x="23" y="0"/>
                    <a:pt x="36" y="0"/>
                    <a:pt x="48" y="2"/>
                  </a:cubicBezTo>
                  <a:cubicBezTo>
                    <a:pt x="52" y="2"/>
                    <a:pt x="59" y="9"/>
                    <a:pt x="59" y="13"/>
                  </a:cubicBezTo>
                  <a:cubicBezTo>
                    <a:pt x="58" y="17"/>
                    <a:pt x="53" y="23"/>
                    <a:pt x="48" y="25"/>
                  </a:cubicBezTo>
                  <a:cubicBezTo>
                    <a:pt x="42" y="27"/>
                    <a:pt x="35" y="25"/>
                    <a:pt x="29" y="25"/>
                  </a:cubicBezTo>
                  <a:cubicBezTo>
                    <a:pt x="29" y="25"/>
                    <a:pt x="29" y="25"/>
                    <a:pt x="2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112"/>
            <p:cNvSpPr>
              <a:spLocks/>
            </p:cNvSpPr>
            <p:nvPr/>
          </p:nvSpPr>
          <p:spPr bwMode="auto">
            <a:xfrm>
              <a:off x="2257" y="850"/>
              <a:ext cx="47" cy="26"/>
            </a:xfrm>
            <a:custGeom>
              <a:avLst/>
              <a:gdLst>
                <a:gd name="T0" fmla="*/ 0 w 66"/>
                <a:gd name="T1" fmla="*/ 13 h 36"/>
                <a:gd name="T2" fmla="*/ 57 w 66"/>
                <a:gd name="T3" fmla="*/ 0 h 36"/>
                <a:gd name="T4" fmla="*/ 35 w 66"/>
                <a:gd name="T5" fmla="*/ 31 h 36"/>
                <a:gd name="T6" fmla="*/ 0 w 66"/>
                <a:gd name="T7" fmla="*/ 20 h 36"/>
                <a:gd name="T8" fmla="*/ 0 w 66"/>
                <a:gd name="T9" fmla="*/ 13 h 36"/>
              </a:gdLst>
              <a:ahLst/>
              <a:cxnLst>
                <a:cxn ang="0">
                  <a:pos x="T0" y="T1"/>
                </a:cxn>
                <a:cxn ang="0">
                  <a:pos x="T2" y="T3"/>
                </a:cxn>
                <a:cxn ang="0">
                  <a:pos x="T4" y="T5"/>
                </a:cxn>
                <a:cxn ang="0">
                  <a:pos x="T6" y="T7"/>
                </a:cxn>
                <a:cxn ang="0">
                  <a:pos x="T8" y="T9"/>
                </a:cxn>
              </a:cxnLst>
              <a:rect l="0" t="0" r="r" b="b"/>
              <a:pathLst>
                <a:path w="66" h="36">
                  <a:moveTo>
                    <a:pt x="0" y="13"/>
                  </a:moveTo>
                  <a:cubicBezTo>
                    <a:pt x="19" y="9"/>
                    <a:pt x="39" y="5"/>
                    <a:pt x="57" y="0"/>
                  </a:cubicBezTo>
                  <a:cubicBezTo>
                    <a:pt x="66" y="26"/>
                    <a:pt x="59" y="36"/>
                    <a:pt x="35" y="31"/>
                  </a:cubicBezTo>
                  <a:cubicBezTo>
                    <a:pt x="23" y="29"/>
                    <a:pt x="12" y="24"/>
                    <a:pt x="0" y="20"/>
                  </a:cubicBezTo>
                  <a:cubicBezTo>
                    <a:pt x="0" y="18"/>
                    <a:pt x="0" y="15"/>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113"/>
            <p:cNvSpPr>
              <a:spLocks/>
            </p:cNvSpPr>
            <p:nvPr/>
          </p:nvSpPr>
          <p:spPr bwMode="auto">
            <a:xfrm>
              <a:off x="2600" y="787"/>
              <a:ext cx="27" cy="35"/>
            </a:xfrm>
            <a:custGeom>
              <a:avLst/>
              <a:gdLst>
                <a:gd name="T0" fmla="*/ 6 w 37"/>
                <a:gd name="T1" fmla="*/ 0 h 48"/>
                <a:gd name="T2" fmla="*/ 28 w 37"/>
                <a:gd name="T3" fmla="*/ 17 h 48"/>
                <a:gd name="T4" fmla="*/ 29 w 37"/>
                <a:gd name="T5" fmla="*/ 39 h 48"/>
                <a:gd name="T6" fmla="*/ 8 w 37"/>
                <a:gd name="T7" fmla="*/ 35 h 48"/>
                <a:gd name="T8" fmla="*/ 0 w 37"/>
                <a:gd name="T9" fmla="*/ 2 h 48"/>
                <a:gd name="T10" fmla="*/ 6 w 37"/>
                <a:gd name="T11" fmla="*/ 0 h 48"/>
              </a:gdLst>
              <a:ahLst/>
              <a:cxnLst>
                <a:cxn ang="0">
                  <a:pos x="T0" y="T1"/>
                </a:cxn>
                <a:cxn ang="0">
                  <a:pos x="T2" y="T3"/>
                </a:cxn>
                <a:cxn ang="0">
                  <a:pos x="T4" y="T5"/>
                </a:cxn>
                <a:cxn ang="0">
                  <a:pos x="T6" y="T7"/>
                </a:cxn>
                <a:cxn ang="0">
                  <a:pos x="T8" y="T9"/>
                </a:cxn>
                <a:cxn ang="0">
                  <a:pos x="T10" y="T11"/>
                </a:cxn>
              </a:cxnLst>
              <a:rect l="0" t="0" r="r" b="b"/>
              <a:pathLst>
                <a:path w="37" h="48">
                  <a:moveTo>
                    <a:pt x="6" y="0"/>
                  </a:moveTo>
                  <a:cubicBezTo>
                    <a:pt x="13" y="5"/>
                    <a:pt x="21" y="11"/>
                    <a:pt x="28" y="17"/>
                  </a:cubicBezTo>
                  <a:cubicBezTo>
                    <a:pt x="37" y="24"/>
                    <a:pt x="37" y="30"/>
                    <a:pt x="29" y="39"/>
                  </a:cubicBezTo>
                  <a:cubicBezTo>
                    <a:pt x="19" y="48"/>
                    <a:pt x="12" y="43"/>
                    <a:pt x="8" y="35"/>
                  </a:cubicBezTo>
                  <a:cubicBezTo>
                    <a:pt x="4" y="25"/>
                    <a:pt x="2" y="13"/>
                    <a:pt x="0" y="2"/>
                  </a:cubicBezTo>
                  <a:cubicBezTo>
                    <a:pt x="2" y="1"/>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114"/>
            <p:cNvSpPr>
              <a:spLocks/>
            </p:cNvSpPr>
            <p:nvPr/>
          </p:nvSpPr>
          <p:spPr bwMode="auto">
            <a:xfrm>
              <a:off x="2374" y="1672"/>
              <a:ext cx="33" cy="17"/>
            </a:xfrm>
            <a:custGeom>
              <a:avLst/>
              <a:gdLst>
                <a:gd name="T0" fmla="*/ 23 w 46"/>
                <a:gd name="T1" fmla="*/ 22 h 24"/>
                <a:gd name="T2" fmla="*/ 16 w 46"/>
                <a:gd name="T3" fmla="*/ 22 h 24"/>
                <a:gd name="T4" fmla="*/ 2 w 46"/>
                <a:gd name="T5" fmla="*/ 13 h 24"/>
                <a:gd name="T6" fmla="*/ 16 w 46"/>
                <a:gd name="T7" fmla="*/ 1 h 24"/>
                <a:gd name="T8" fmla="*/ 33 w 46"/>
                <a:gd name="T9" fmla="*/ 2 h 24"/>
                <a:gd name="T10" fmla="*/ 46 w 46"/>
                <a:gd name="T11" fmla="*/ 12 h 24"/>
                <a:gd name="T12" fmla="*/ 34 w 46"/>
                <a:gd name="T13" fmla="*/ 22 h 24"/>
                <a:gd name="T14" fmla="*/ 23 w 46"/>
                <a:gd name="T15" fmla="*/ 22 h 24"/>
                <a:gd name="T16" fmla="*/ 23 w 46"/>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23" y="22"/>
                  </a:moveTo>
                  <a:cubicBezTo>
                    <a:pt x="21" y="22"/>
                    <a:pt x="18" y="23"/>
                    <a:pt x="16" y="22"/>
                  </a:cubicBezTo>
                  <a:cubicBezTo>
                    <a:pt x="11" y="20"/>
                    <a:pt x="3" y="17"/>
                    <a:pt x="2" y="13"/>
                  </a:cubicBezTo>
                  <a:cubicBezTo>
                    <a:pt x="0" y="4"/>
                    <a:pt x="8" y="2"/>
                    <a:pt x="16" y="1"/>
                  </a:cubicBezTo>
                  <a:cubicBezTo>
                    <a:pt x="22" y="1"/>
                    <a:pt x="28" y="0"/>
                    <a:pt x="33" y="2"/>
                  </a:cubicBezTo>
                  <a:cubicBezTo>
                    <a:pt x="38" y="4"/>
                    <a:pt x="42" y="9"/>
                    <a:pt x="46" y="12"/>
                  </a:cubicBezTo>
                  <a:cubicBezTo>
                    <a:pt x="42" y="16"/>
                    <a:pt x="38" y="20"/>
                    <a:pt x="34" y="22"/>
                  </a:cubicBezTo>
                  <a:cubicBezTo>
                    <a:pt x="31" y="24"/>
                    <a:pt x="27" y="22"/>
                    <a:pt x="23" y="22"/>
                  </a:cubicBezTo>
                  <a:cubicBezTo>
                    <a:pt x="23" y="22"/>
                    <a:pt x="23" y="22"/>
                    <a:pt x="2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115"/>
            <p:cNvSpPr>
              <a:spLocks/>
            </p:cNvSpPr>
            <p:nvPr/>
          </p:nvSpPr>
          <p:spPr bwMode="auto">
            <a:xfrm>
              <a:off x="2417" y="1740"/>
              <a:ext cx="33" cy="18"/>
            </a:xfrm>
            <a:custGeom>
              <a:avLst/>
              <a:gdLst>
                <a:gd name="T0" fmla="*/ 0 w 46"/>
                <a:gd name="T1" fmla="*/ 23 h 24"/>
                <a:gd name="T2" fmla="*/ 42 w 46"/>
                <a:gd name="T3" fmla="*/ 8 h 24"/>
                <a:gd name="T4" fmla="*/ 46 w 46"/>
                <a:gd name="T5" fmla="*/ 16 h 24"/>
                <a:gd name="T6" fmla="*/ 38 w 46"/>
                <a:gd name="T7" fmla="*/ 23 h 24"/>
                <a:gd name="T8" fmla="*/ 0 w 46"/>
                <a:gd name="T9" fmla="*/ 23 h 24"/>
              </a:gdLst>
              <a:ahLst/>
              <a:cxnLst>
                <a:cxn ang="0">
                  <a:pos x="T0" y="T1"/>
                </a:cxn>
                <a:cxn ang="0">
                  <a:pos x="T2" y="T3"/>
                </a:cxn>
                <a:cxn ang="0">
                  <a:pos x="T4" y="T5"/>
                </a:cxn>
                <a:cxn ang="0">
                  <a:pos x="T6" y="T7"/>
                </a:cxn>
                <a:cxn ang="0">
                  <a:pos x="T8" y="T9"/>
                </a:cxn>
              </a:cxnLst>
              <a:rect l="0" t="0" r="r" b="b"/>
              <a:pathLst>
                <a:path w="46" h="24">
                  <a:moveTo>
                    <a:pt x="0" y="23"/>
                  </a:moveTo>
                  <a:cubicBezTo>
                    <a:pt x="8" y="7"/>
                    <a:pt x="30" y="0"/>
                    <a:pt x="42" y="8"/>
                  </a:cubicBezTo>
                  <a:cubicBezTo>
                    <a:pt x="44" y="9"/>
                    <a:pt x="46" y="14"/>
                    <a:pt x="46" y="16"/>
                  </a:cubicBezTo>
                  <a:cubicBezTo>
                    <a:pt x="44" y="19"/>
                    <a:pt x="41" y="23"/>
                    <a:pt x="38" y="23"/>
                  </a:cubicBezTo>
                  <a:cubicBezTo>
                    <a:pt x="26" y="24"/>
                    <a:pt x="14" y="2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116"/>
            <p:cNvSpPr>
              <a:spLocks/>
            </p:cNvSpPr>
            <p:nvPr/>
          </p:nvSpPr>
          <p:spPr bwMode="auto">
            <a:xfrm>
              <a:off x="3785" y="2227"/>
              <a:ext cx="27" cy="18"/>
            </a:xfrm>
            <a:custGeom>
              <a:avLst/>
              <a:gdLst>
                <a:gd name="T0" fmla="*/ 15 w 37"/>
                <a:gd name="T1" fmla="*/ 22 h 24"/>
                <a:gd name="T2" fmla="*/ 6 w 37"/>
                <a:gd name="T3" fmla="*/ 21 h 24"/>
                <a:gd name="T4" fmla="*/ 0 w 37"/>
                <a:gd name="T5" fmla="*/ 5 h 24"/>
                <a:gd name="T6" fmla="*/ 11 w 37"/>
                <a:gd name="T7" fmla="*/ 0 h 24"/>
                <a:gd name="T8" fmla="*/ 26 w 37"/>
                <a:gd name="T9" fmla="*/ 5 h 24"/>
                <a:gd name="T10" fmla="*/ 37 w 37"/>
                <a:gd name="T11" fmla="*/ 16 h 24"/>
                <a:gd name="T12" fmla="*/ 23 w 37"/>
                <a:gd name="T13" fmla="*/ 22 h 24"/>
                <a:gd name="T14" fmla="*/ 15 w 37"/>
                <a:gd name="T15" fmla="*/ 2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4">
                  <a:moveTo>
                    <a:pt x="15" y="22"/>
                  </a:moveTo>
                  <a:cubicBezTo>
                    <a:pt x="14" y="22"/>
                    <a:pt x="8" y="24"/>
                    <a:pt x="6" y="21"/>
                  </a:cubicBezTo>
                  <a:cubicBezTo>
                    <a:pt x="2" y="17"/>
                    <a:pt x="1" y="11"/>
                    <a:pt x="0" y="5"/>
                  </a:cubicBezTo>
                  <a:cubicBezTo>
                    <a:pt x="0" y="4"/>
                    <a:pt x="7" y="0"/>
                    <a:pt x="11" y="0"/>
                  </a:cubicBezTo>
                  <a:cubicBezTo>
                    <a:pt x="16" y="1"/>
                    <a:pt x="22" y="3"/>
                    <a:pt x="26" y="5"/>
                  </a:cubicBezTo>
                  <a:cubicBezTo>
                    <a:pt x="31" y="8"/>
                    <a:pt x="33" y="12"/>
                    <a:pt x="37" y="16"/>
                  </a:cubicBezTo>
                  <a:cubicBezTo>
                    <a:pt x="32" y="18"/>
                    <a:pt x="28" y="20"/>
                    <a:pt x="23" y="22"/>
                  </a:cubicBezTo>
                  <a:cubicBezTo>
                    <a:pt x="22" y="23"/>
                    <a:pt x="20" y="22"/>
                    <a:pt x="1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93" name="Round Same Side Corner Rectangle 92"/>
          <p:cNvSpPr/>
          <p:nvPr/>
        </p:nvSpPr>
        <p:spPr>
          <a:xfrm flipV="1">
            <a:off x="6587771" y="821018"/>
            <a:ext cx="1677944" cy="595486"/>
          </a:xfrm>
          <a:prstGeom prst="round2SameRect">
            <a:avLst>
              <a:gd name="adj1" fmla="val 2917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ound Same Side Corner Rectangle 91"/>
          <p:cNvSpPr/>
          <p:nvPr/>
        </p:nvSpPr>
        <p:spPr>
          <a:xfrm flipV="1">
            <a:off x="3765077" y="3026034"/>
            <a:ext cx="1673390" cy="584075"/>
          </a:xfrm>
          <a:prstGeom prst="round2SameRect">
            <a:avLst>
              <a:gd name="adj1" fmla="val 2917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643699" y="2323310"/>
            <a:ext cx="2359169" cy="369332"/>
          </a:xfrm>
          <a:prstGeom prst="rect">
            <a:avLst/>
          </a:prstGeom>
        </p:spPr>
        <p:txBody>
          <a:bodyPr wrap="square">
            <a:spAutoFit/>
          </a:bodyPr>
          <a:lstStyle/>
          <a:p>
            <a:pPr algn="r">
              <a:lnSpc>
                <a:spcPct val="90000"/>
              </a:lnSpc>
            </a:pPr>
            <a:r>
              <a:rPr lang="da-DK" sz="2000" dirty="0">
                <a:solidFill>
                  <a:schemeClr val="bg1"/>
                </a:solidFill>
                <a:latin typeface="+mj-lt"/>
                <a:cs typeface="Arial" pitchFamily="34" charset="0"/>
              </a:rPr>
              <a:t>Annual incidence</a:t>
            </a:r>
            <a:endParaRPr lang="en-AU" sz="2000" dirty="0">
              <a:solidFill>
                <a:schemeClr val="bg1"/>
              </a:solidFill>
              <a:latin typeface="+mj-lt"/>
              <a:cs typeface="Arial" pitchFamily="34" charset="0"/>
            </a:endParaRPr>
          </a:p>
        </p:txBody>
      </p:sp>
      <p:sp>
        <p:nvSpPr>
          <p:cNvPr id="29" name="Rectangle 28"/>
          <p:cNvSpPr/>
          <p:nvPr/>
        </p:nvSpPr>
        <p:spPr>
          <a:xfrm>
            <a:off x="1009489" y="1400838"/>
            <a:ext cx="1993379" cy="732694"/>
          </a:xfrm>
          <a:prstGeom prst="rect">
            <a:avLst/>
          </a:prstGeom>
        </p:spPr>
        <p:txBody>
          <a:bodyPr wrap="square">
            <a:noAutofit/>
          </a:bodyPr>
          <a:lstStyle/>
          <a:p>
            <a:pPr algn="r">
              <a:lnSpc>
                <a:spcPct val="85000"/>
              </a:lnSpc>
            </a:pPr>
            <a:r>
              <a:rPr lang="da-DK" sz="3600" dirty="0">
                <a:solidFill>
                  <a:schemeClr val="bg1"/>
                </a:solidFill>
                <a:cs typeface="Arial" pitchFamily="34" charset="0"/>
              </a:rPr>
              <a:t>Target markets </a:t>
            </a:r>
            <a:endParaRPr lang="en-AU" sz="3600" dirty="0"/>
          </a:p>
        </p:txBody>
      </p:sp>
      <p:sp>
        <p:nvSpPr>
          <p:cNvPr id="85" name="Freeform 5"/>
          <p:cNvSpPr>
            <a:spLocks noEditPoints="1"/>
          </p:cNvSpPr>
          <p:nvPr/>
        </p:nvSpPr>
        <p:spPr bwMode="auto">
          <a:xfrm>
            <a:off x="2242712" y="665449"/>
            <a:ext cx="575972" cy="673926"/>
          </a:xfrm>
          <a:custGeom>
            <a:avLst/>
            <a:gdLst>
              <a:gd name="T0" fmla="*/ 976 w 1948"/>
              <a:gd name="T1" fmla="*/ 2203 h 2277"/>
              <a:gd name="T2" fmla="*/ 1327 w 1948"/>
              <a:gd name="T3" fmla="*/ 2203 h 2277"/>
              <a:gd name="T4" fmla="*/ 1382 w 1948"/>
              <a:gd name="T5" fmla="*/ 2241 h 2277"/>
              <a:gd name="T6" fmla="*/ 1328 w 1948"/>
              <a:gd name="T7" fmla="*/ 2277 h 2277"/>
              <a:gd name="T8" fmla="*/ 518 w 1948"/>
              <a:gd name="T9" fmla="*/ 2241 h 2277"/>
              <a:gd name="T10" fmla="*/ 877 w 1948"/>
              <a:gd name="T11" fmla="*/ 2203 h 2277"/>
              <a:gd name="T12" fmla="*/ 900 w 1948"/>
              <a:gd name="T13" fmla="*/ 1859 h 2277"/>
              <a:gd name="T14" fmla="*/ 331 w 1948"/>
              <a:gd name="T15" fmla="*/ 164 h 2277"/>
              <a:gd name="T16" fmla="*/ 230 w 1948"/>
              <a:gd name="T17" fmla="*/ 61 h 2277"/>
              <a:gd name="T18" fmla="*/ 281 w 1948"/>
              <a:gd name="T19" fmla="*/ 11 h 2277"/>
              <a:gd name="T20" fmla="*/ 580 w 1948"/>
              <a:gd name="T21" fmla="*/ 308 h 2277"/>
              <a:gd name="T22" fmla="*/ 1621 w 1948"/>
              <a:gd name="T23" fmla="*/ 352 h 2277"/>
              <a:gd name="T24" fmla="*/ 1669 w 1948"/>
              <a:gd name="T25" fmla="*/ 1398 h 2277"/>
              <a:gd name="T26" fmla="*/ 1935 w 1948"/>
              <a:gd name="T27" fmla="*/ 1664 h 2277"/>
              <a:gd name="T28" fmla="*/ 1882 w 1948"/>
              <a:gd name="T29" fmla="*/ 1715 h 2277"/>
              <a:gd name="T30" fmla="*/ 1780 w 1948"/>
              <a:gd name="T31" fmla="*/ 1612 h 2277"/>
              <a:gd name="T32" fmla="*/ 539 w 1948"/>
              <a:gd name="T33" fmla="*/ 493 h 2277"/>
              <a:gd name="T34" fmla="*/ 742 w 1948"/>
              <a:gd name="T35" fmla="*/ 493 h 2277"/>
              <a:gd name="T36" fmla="*/ 879 w 1948"/>
              <a:gd name="T37" fmla="*/ 755 h 2277"/>
              <a:gd name="T38" fmla="*/ 943 w 1948"/>
              <a:gd name="T39" fmla="*/ 894 h 2277"/>
              <a:gd name="T40" fmla="*/ 911 w 1948"/>
              <a:gd name="T41" fmla="*/ 1024 h 2277"/>
              <a:gd name="T42" fmla="*/ 1019 w 1948"/>
              <a:gd name="T43" fmla="*/ 1178 h 2277"/>
              <a:gd name="T44" fmla="*/ 1203 w 1948"/>
              <a:gd name="T45" fmla="*/ 1040 h 2277"/>
              <a:gd name="T46" fmla="*/ 1479 w 1948"/>
              <a:gd name="T47" fmla="*/ 1112 h 2277"/>
              <a:gd name="T48" fmla="*/ 1447 w 1948"/>
              <a:gd name="T49" fmla="*/ 1420 h 2277"/>
              <a:gd name="T50" fmla="*/ 1471 w 1948"/>
              <a:gd name="T51" fmla="*/ 1435 h 2277"/>
              <a:gd name="T52" fmla="*/ 1628 w 1948"/>
              <a:gd name="T53" fmla="*/ 476 h 2277"/>
              <a:gd name="T54" fmla="*/ 663 w 1948"/>
              <a:gd name="T55" fmla="*/ 358 h 2277"/>
              <a:gd name="T56" fmla="*/ 1383 w 1948"/>
              <a:gd name="T57" fmla="*/ 1485 h 2277"/>
              <a:gd name="T58" fmla="*/ 1384 w 1948"/>
              <a:gd name="T59" fmla="*/ 1310 h 2277"/>
              <a:gd name="T60" fmla="*/ 1350 w 1948"/>
              <a:gd name="T61" fmla="*/ 1088 h 2277"/>
              <a:gd name="T62" fmla="*/ 1120 w 1948"/>
              <a:gd name="T63" fmla="*/ 1166 h 2277"/>
              <a:gd name="T64" fmla="*/ 901 w 1948"/>
              <a:gd name="T65" fmla="*/ 1216 h 2277"/>
              <a:gd name="T66" fmla="*/ 856 w 1948"/>
              <a:gd name="T67" fmla="*/ 912 h 2277"/>
              <a:gd name="T68" fmla="*/ 798 w 1948"/>
              <a:gd name="T69" fmla="*/ 660 h 2277"/>
              <a:gd name="T70" fmla="*/ 794 w 1948"/>
              <a:gd name="T71" fmla="*/ 604 h 2277"/>
              <a:gd name="T72" fmla="*/ 504 w 1948"/>
              <a:gd name="T73" fmla="*/ 575 h 2277"/>
              <a:gd name="T74" fmla="*/ 572 w 1948"/>
              <a:gd name="T75" fmla="*/ 1308 h 2277"/>
              <a:gd name="T76" fmla="*/ 1383 w 1948"/>
              <a:gd name="T77" fmla="*/ 1485 h 2277"/>
              <a:gd name="T78" fmla="*/ 453 w 1948"/>
              <a:gd name="T79" fmla="*/ 1552 h 2277"/>
              <a:gd name="T80" fmla="*/ 1593 w 1948"/>
              <a:gd name="T81" fmla="*/ 1434 h 2277"/>
              <a:gd name="T82" fmla="*/ 351 w 1948"/>
              <a:gd name="T83" fmla="*/ 996 h 2277"/>
              <a:gd name="T84" fmla="*/ 384 w 1948"/>
              <a:gd name="T85" fmla="*/ 220 h 2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8" h="2277">
                <a:moveTo>
                  <a:pt x="976" y="1868"/>
                </a:moveTo>
                <a:cubicBezTo>
                  <a:pt x="976" y="1980"/>
                  <a:pt x="976" y="2090"/>
                  <a:pt x="976" y="2203"/>
                </a:cubicBezTo>
                <a:cubicBezTo>
                  <a:pt x="984" y="2203"/>
                  <a:pt x="991" y="2203"/>
                  <a:pt x="999" y="2203"/>
                </a:cubicBezTo>
                <a:cubicBezTo>
                  <a:pt x="1108" y="2203"/>
                  <a:pt x="1218" y="2203"/>
                  <a:pt x="1327" y="2203"/>
                </a:cubicBezTo>
                <a:cubicBezTo>
                  <a:pt x="1335" y="2203"/>
                  <a:pt x="1343" y="2203"/>
                  <a:pt x="1351" y="2204"/>
                </a:cubicBezTo>
                <a:cubicBezTo>
                  <a:pt x="1368" y="2207"/>
                  <a:pt x="1382" y="2224"/>
                  <a:pt x="1382" y="2241"/>
                </a:cubicBezTo>
                <a:cubicBezTo>
                  <a:pt x="1381" y="2258"/>
                  <a:pt x="1368" y="2274"/>
                  <a:pt x="1350" y="2276"/>
                </a:cubicBezTo>
                <a:cubicBezTo>
                  <a:pt x="1343" y="2277"/>
                  <a:pt x="1335" y="2277"/>
                  <a:pt x="1328" y="2277"/>
                </a:cubicBezTo>
                <a:cubicBezTo>
                  <a:pt x="1076" y="2277"/>
                  <a:pt x="824" y="2277"/>
                  <a:pt x="572" y="2277"/>
                </a:cubicBezTo>
                <a:cubicBezTo>
                  <a:pt x="537" y="2277"/>
                  <a:pt x="519" y="2265"/>
                  <a:pt x="518" y="2241"/>
                </a:cubicBezTo>
                <a:cubicBezTo>
                  <a:pt x="518" y="2216"/>
                  <a:pt x="537" y="2203"/>
                  <a:pt x="571" y="2203"/>
                </a:cubicBezTo>
                <a:cubicBezTo>
                  <a:pt x="673" y="2203"/>
                  <a:pt x="775" y="2203"/>
                  <a:pt x="877" y="2203"/>
                </a:cubicBezTo>
                <a:cubicBezTo>
                  <a:pt x="884" y="2203"/>
                  <a:pt x="892" y="2203"/>
                  <a:pt x="900" y="2203"/>
                </a:cubicBezTo>
                <a:cubicBezTo>
                  <a:pt x="900" y="2087"/>
                  <a:pt x="900" y="1972"/>
                  <a:pt x="900" y="1859"/>
                </a:cubicBezTo>
                <a:cubicBezTo>
                  <a:pt x="520" y="1769"/>
                  <a:pt x="250" y="1549"/>
                  <a:pt x="125" y="1177"/>
                </a:cubicBezTo>
                <a:cubicBezTo>
                  <a:pt x="0" y="805"/>
                  <a:pt x="81" y="467"/>
                  <a:pt x="331" y="164"/>
                </a:cubicBezTo>
                <a:cubicBezTo>
                  <a:pt x="304" y="137"/>
                  <a:pt x="275" y="109"/>
                  <a:pt x="247" y="80"/>
                </a:cubicBezTo>
                <a:cubicBezTo>
                  <a:pt x="241" y="74"/>
                  <a:pt x="235" y="68"/>
                  <a:pt x="230" y="61"/>
                </a:cubicBezTo>
                <a:cubicBezTo>
                  <a:pt x="219" y="45"/>
                  <a:pt x="221" y="27"/>
                  <a:pt x="234" y="14"/>
                </a:cubicBezTo>
                <a:cubicBezTo>
                  <a:pt x="246" y="1"/>
                  <a:pt x="266" y="0"/>
                  <a:pt x="281" y="11"/>
                </a:cubicBezTo>
                <a:cubicBezTo>
                  <a:pt x="291" y="19"/>
                  <a:pt x="301" y="29"/>
                  <a:pt x="310" y="38"/>
                </a:cubicBezTo>
                <a:cubicBezTo>
                  <a:pt x="400" y="128"/>
                  <a:pt x="490" y="218"/>
                  <a:pt x="580" y="308"/>
                </a:cubicBezTo>
                <a:cubicBezTo>
                  <a:pt x="584" y="312"/>
                  <a:pt x="588" y="316"/>
                  <a:pt x="592" y="319"/>
                </a:cubicBezTo>
                <a:cubicBezTo>
                  <a:pt x="892" y="45"/>
                  <a:pt x="1355" y="81"/>
                  <a:pt x="1621" y="352"/>
                </a:cubicBezTo>
                <a:cubicBezTo>
                  <a:pt x="1896" y="631"/>
                  <a:pt x="1914" y="1078"/>
                  <a:pt x="1649" y="1377"/>
                </a:cubicBezTo>
                <a:cubicBezTo>
                  <a:pt x="1656" y="1384"/>
                  <a:pt x="1662" y="1391"/>
                  <a:pt x="1669" y="1398"/>
                </a:cubicBezTo>
                <a:cubicBezTo>
                  <a:pt x="1754" y="1483"/>
                  <a:pt x="1839" y="1567"/>
                  <a:pt x="1924" y="1652"/>
                </a:cubicBezTo>
                <a:cubicBezTo>
                  <a:pt x="1928" y="1656"/>
                  <a:pt x="1932" y="1660"/>
                  <a:pt x="1935" y="1664"/>
                </a:cubicBezTo>
                <a:cubicBezTo>
                  <a:pt x="1948" y="1681"/>
                  <a:pt x="1948" y="1701"/>
                  <a:pt x="1935" y="1715"/>
                </a:cubicBezTo>
                <a:cubicBezTo>
                  <a:pt x="1921" y="1729"/>
                  <a:pt x="1898" y="1730"/>
                  <a:pt x="1882" y="1715"/>
                </a:cubicBezTo>
                <a:cubicBezTo>
                  <a:pt x="1858" y="1693"/>
                  <a:pt x="1836" y="1669"/>
                  <a:pt x="1813" y="1646"/>
                </a:cubicBezTo>
                <a:cubicBezTo>
                  <a:pt x="1802" y="1635"/>
                  <a:pt x="1791" y="1624"/>
                  <a:pt x="1780" y="1612"/>
                </a:cubicBezTo>
                <a:cubicBezTo>
                  <a:pt x="1548" y="1813"/>
                  <a:pt x="1280" y="1897"/>
                  <a:pt x="976" y="1868"/>
                </a:cubicBezTo>
                <a:close/>
                <a:moveTo>
                  <a:pt x="539" y="493"/>
                </a:moveTo>
                <a:cubicBezTo>
                  <a:pt x="548" y="491"/>
                  <a:pt x="554" y="491"/>
                  <a:pt x="559" y="490"/>
                </a:cubicBezTo>
                <a:cubicBezTo>
                  <a:pt x="620" y="482"/>
                  <a:pt x="681" y="480"/>
                  <a:pt x="742" y="493"/>
                </a:cubicBezTo>
                <a:cubicBezTo>
                  <a:pt x="836" y="514"/>
                  <a:pt x="910" y="590"/>
                  <a:pt x="866" y="693"/>
                </a:cubicBezTo>
                <a:cubicBezTo>
                  <a:pt x="856" y="716"/>
                  <a:pt x="862" y="737"/>
                  <a:pt x="879" y="755"/>
                </a:cubicBezTo>
                <a:cubicBezTo>
                  <a:pt x="891" y="768"/>
                  <a:pt x="904" y="779"/>
                  <a:pt x="916" y="791"/>
                </a:cubicBezTo>
                <a:cubicBezTo>
                  <a:pt x="945" y="820"/>
                  <a:pt x="955" y="855"/>
                  <a:pt x="943" y="894"/>
                </a:cubicBezTo>
                <a:cubicBezTo>
                  <a:pt x="937" y="911"/>
                  <a:pt x="928" y="927"/>
                  <a:pt x="924" y="944"/>
                </a:cubicBezTo>
                <a:cubicBezTo>
                  <a:pt x="917" y="971"/>
                  <a:pt x="908" y="998"/>
                  <a:pt x="911" y="1024"/>
                </a:cubicBezTo>
                <a:cubicBezTo>
                  <a:pt x="917" y="1076"/>
                  <a:pt x="933" y="1127"/>
                  <a:pt x="960" y="1173"/>
                </a:cubicBezTo>
                <a:cubicBezTo>
                  <a:pt x="980" y="1207"/>
                  <a:pt x="993" y="1209"/>
                  <a:pt x="1019" y="1178"/>
                </a:cubicBezTo>
                <a:cubicBezTo>
                  <a:pt x="1039" y="1155"/>
                  <a:pt x="1055" y="1130"/>
                  <a:pt x="1073" y="1106"/>
                </a:cubicBezTo>
                <a:cubicBezTo>
                  <a:pt x="1105" y="1063"/>
                  <a:pt x="1149" y="1038"/>
                  <a:pt x="1203" y="1040"/>
                </a:cubicBezTo>
                <a:cubicBezTo>
                  <a:pt x="1249" y="1041"/>
                  <a:pt x="1292" y="1035"/>
                  <a:pt x="1334" y="1015"/>
                </a:cubicBezTo>
                <a:cubicBezTo>
                  <a:pt x="1395" y="986"/>
                  <a:pt x="1483" y="1043"/>
                  <a:pt x="1479" y="1112"/>
                </a:cubicBezTo>
                <a:cubicBezTo>
                  <a:pt x="1476" y="1158"/>
                  <a:pt x="1473" y="1204"/>
                  <a:pt x="1468" y="1249"/>
                </a:cubicBezTo>
                <a:cubicBezTo>
                  <a:pt x="1461" y="1306"/>
                  <a:pt x="1453" y="1363"/>
                  <a:pt x="1447" y="1420"/>
                </a:cubicBezTo>
                <a:cubicBezTo>
                  <a:pt x="1446" y="1426"/>
                  <a:pt x="1451" y="1434"/>
                  <a:pt x="1456" y="1440"/>
                </a:cubicBezTo>
                <a:cubicBezTo>
                  <a:pt x="1457" y="1441"/>
                  <a:pt x="1466" y="1438"/>
                  <a:pt x="1471" y="1435"/>
                </a:cubicBezTo>
                <a:cubicBezTo>
                  <a:pt x="1583" y="1357"/>
                  <a:pt x="1667" y="1256"/>
                  <a:pt x="1716" y="1129"/>
                </a:cubicBezTo>
                <a:cubicBezTo>
                  <a:pt x="1804" y="896"/>
                  <a:pt x="1777" y="676"/>
                  <a:pt x="1628" y="476"/>
                </a:cubicBezTo>
                <a:cubicBezTo>
                  <a:pt x="1499" y="302"/>
                  <a:pt x="1321" y="212"/>
                  <a:pt x="1104" y="205"/>
                </a:cubicBezTo>
                <a:cubicBezTo>
                  <a:pt x="939" y="200"/>
                  <a:pt x="791" y="254"/>
                  <a:pt x="663" y="358"/>
                </a:cubicBezTo>
                <a:cubicBezTo>
                  <a:pt x="616" y="395"/>
                  <a:pt x="575" y="439"/>
                  <a:pt x="539" y="493"/>
                </a:cubicBezTo>
                <a:close/>
                <a:moveTo>
                  <a:pt x="1383" y="1485"/>
                </a:moveTo>
                <a:cubicBezTo>
                  <a:pt x="1379" y="1465"/>
                  <a:pt x="1373" y="1449"/>
                  <a:pt x="1374" y="1433"/>
                </a:cubicBezTo>
                <a:cubicBezTo>
                  <a:pt x="1375" y="1392"/>
                  <a:pt x="1380" y="1351"/>
                  <a:pt x="1384" y="1310"/>
                </a:cubicBezTo>
                <a:cubicBezTo>
                  <a:pt x="1391" y="1248"/>
                  <a:pt x="1400" y="1186"/>
                  <a:pt x="1405" y="1124"/>
                </a:cubicBezTo>
                <a:cubicBezTo>
                  <a:pt x="1408" y="1089"/>
                  <a:pt x="1381" y="1073"/>
                  <a:pt x="1350" y="1088"/>
                </a:cubicBezTo>
                <a:cubicBezTo>
                  <a:pt x="1310" y="1107"/>
                  <a:pt x="1269" y="1117"/>
                  <a:pt x="1225" y="1113"/>
                </a:cubicBezTo>
                <a:cubicBezTo>
                  <a:pt x="1179" y="1109"/>
                  <a:pt x="1145" y="1127"/>
                  <a:pt x="1120" y="1166"/>
                </a:cubicBezTo>
                <a:cubicBezTo>
                  <a:pt x="1106" y="1189"/>
                  <a:pt x="1090" y="1211"/>
                  <a:pt x="1071" y="1231"/>
                </a:cubicBezTo>
                <a:cubicBezTo>
                  <a:pt x="1012" y="1295"/>
                  <a:pt x="945" y="1291"/>
                  <a:pt x="901" y="1216"/>
                </a:cubicBezTo>
                <a:cubicBezTo>
                  <a:pt x="877" y="1172"/>
                  <a:pt x="862" y="1123"/>
                  <a:pt x="845" y="1075"/>
                </a:cubicBezTo>
                <a:cubicBezTo>
                  <a:pt x="826" y="1020"/>
                  <a:pt x="833" y="965"/>
                  <a:pt x="856" y="912"/>
                </a:cubicBezTo>
                <a:cubicBezTo>
                  <a:pt x="879" y="860"/>
                  <a:pt x="879" y="859"/>
                  <a:pt x="838" y="820"/>
                </a:cubicBezTo>
                <a:cubicBezTo>
                  <a:pt x="792" y="774"/>
                  <a:pt x="774" y="723"/>
                  <a:pt x="798" y="660"/>
                </a:cubicBezTo>
                <a:cubicBezTo>
                  <a:pt x="800" y="655"/>
                  <a:pt x="803" y="650"/>
                  <a:pt x="802" y="645"/>
                </a:cubicBezTo>
                <a:cubicBezTo>
                  <a:pt x="801" y="631"/>
                  <a:pt x="801" y="615"/>
                  <a:pt x="794" y="604"/>
                </a:cubicBezTo>
                <a:cubicBezTo>
                  <a:pt x="777" y="578"/>
                  <a:pt x="749" y="569"/>
                  <a:pt x="721" y="564"/>
                </a:cubicBezTo>
                <a:cubicBezTo>
                  <a:pt x="648" y="552"/>
                  <a:pt x="576" y="560"/>
                  <a:pt x="504" y="575"/>
                </a:cubicBezTo>
                <a:cubicBezTo>
                  <a:pt x="491" y="578"/>
                  <a:pt x="484" y="583"/>
                  <a:pt x="478" y="596"/>
                </a:cubicBezTo>
                <a:cubicBezTo>
                  <a:pt x="369" y="852"/>
                  <a:pt x="396" y="1093"/>
                  <a:pt x="572" y="1308"/>
                </a:cubicBezTo>
                <a:cubicBezTo>
                  <a:pt x="735" y="1505"/>
                  <a:pt x="951" y="1581"/>
                  <a:pt x="1204" y="1543"/>
                </a:cubicBezTo>
                <a:cubicBezTo>
                  <a:pt x="1268" y="1534"/>
                  <a:pt x="1328" y="1514"/>
                  <a:pt x="1383" y="1485"/>
                </a:cubicBezTo>
                <a:close/>
                <a:moveTo>
                  <a:pt x="384" y="220"/>
                </a:moveTo>
                <a:cubicBezTo>
                  <a:pt x="63" y="570"/>
                  <a:pt x="42" y="1176"/>
                  <a:pt x="453" y="1552"/>
                </a:cubicBezTo>
                <a:cubicBezTo>
                  <a:pt x="847" y="1912"/>
                  <a:pt x="1413" y="1851"/>
                  <a:pt x="1721" y="1561"/>
                </a:cubicBezTo>
                <a:cubicBezTo>
                  <a:pt x="1678" y="1519"/>
                  <a:pt x="1636" y="1476"/>
                  <a:pt x="1593" y="1434"/>
                </a:cubicBezTo>
                <a:cubicBezTo>
                  <a:pt x="1291" y="1707"/>
                  <a:pt x="861" y="1674"/>
                  <a:pt x="601" y="1445"/>
                </a:cubicBezTo>
                <a:cubicBezTo>
                  <a:pt x="465" y="1325"/>
                  <a:pt x="378" y="1176"/>
                  <a:pt x="351" y="996"/>
                </a:cubicBezTo>
                <a:cubicBezTo>
                  <a:pt x="316" y="760"/>
                  <a:pt x="381" y="552"/>
                  <a:pt x="537" y="374"/>
                </a:cubicBezTo>
                <a:cubicBezTo>
                  <a:pt x="486" y="322"/>
                  <a:pt x="436" y="272"/>
                  <a:pt x="384" y="220"/>
                </a:cubicBezTo>
                <a:close/>
              </a:path>
            </a:pathLst>
          </a:custGeom>
          <a:solidFill>
            <a:schemeClr val="bg1"/>
          </a:solidFill>
          <a:ln w="3175">
            <a:solidFill>
              <a:schemeClr val="bg1"/>
            </a:solidFill>
          </a:ln>
        </p:spPr>
        <p:txBody>
          <a:bodyPr vert="horz" wrap="square" lIns="91440" tIns="45720" rIns="91440" bIns="45720" numCol="1" anchor="t" anchorCtr="0" compatLnSpc="1">
            <a:prstTxWarp prst="textNoShape">
              <a:avLst/>
            </a:prstTxWarp>
          </a:bodyPr>
          <a:lstStyle/>
          <a:p>
            <a:endParaRPr lang="en-AU"/>
          </a:p>
        </p:txBody>
      </p:sp>
      <p:sp>
        <p:nvSpPr>
          <p:cNvPr id="100" name="Rounded Rectangle 99"/>
          <p:cNvSpPr/>
          <p:nvPr/>
        </p:nvSpPr>
        <p:spPr>
          <a:xfrm>
            <a:off x="6593214" y="683720"/>
            <a:ext cx="1673390" cy="278111"/>
          </a:xfrm>
          <a:prstGeom prst="roundRect">
            <a:avLst>
              <a:gd name="adj" fmla="val 50000"/>
            </a:avLst>
          </a:prstGeom>
          <a:solidFill>
            <a:srgbClr val="4FC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p:cNvSpPr/>
          <p:nvPr/>
        </p:nvSpPr>
        <p:spPr>
          <a:xfrm>
            <a:off x="6734820" y="700776"/>
            <a:ext cx="1390178" cy="258532"/>
          </a:xfrm>
          <a:prstGeom prst="rect">
            <a:avLst/>
          </a:prstGeom>
        </p:spPr>
        <p:txBody>
          <a:bodyPr wrap="square">
            <a:spAutoFit/>
          </a:bodyPr>
          <a:lstStyle/>
          <a:p>
            <a:pPr algn="ctr">
              <a:lnSpc>
                <a:spcPct val="90000"/>
              </a:lnSpc>
            </a:pPr>
            <a:r>
              <a:rPr lang="en-AU" sz="1100" dirty="0">
                <a:solidFill>
                  <a:schemeClr val="bg1"/>
                </a:solidFill>
                <a:latin typeface="+mj-lt"/>
                <a:cs typeface="Arial" pitchFamily="34" charset="0"/>
              </a:rPr>
              <a:t>European</a:t>
            </a:r>
            <a:r>
              <a:rPr lang="en-AU" sz="1200" dirty="0">
                <a:solidFill>
                  <a:schemeClr val="bg1"/>
                </a:solidFill>
                <a:latin typeface="+mj-lt"/>
                <a:cs typeface="Arial" pitchFamily="34" charset="0"/>
              </a:rPr>
              <a:t> </a:t>
            </a:r>
            <a:r>
              <a:rPr lang="en-AU" sz="1100" dirty="0" smtClean="0">
                <a:solidFill>
                  <a:schemeClr val="bg1"/>
                </a:solidFill>
                <a:latin typeface="+mj-lt"/>
                <a:cs typeface="Arial" pitchFamily="34" charset="0"/>
              </a:rPr>
              <a:t>Union</a:t>
            </a:r>
            <a:r>
              <a:rPr lang="en-AU" sz="1200" baseline="30000" dirty="0" smtClean="0">
                <a:solidFill>
                  <a:schemeClr val="bg1"/>
                </a:solidFill>
                <a:cs typeface="Arial" pitchFamily="34" charset="0"/>
              </a:rPr>
              <a:t>1,2</a:t>
            </a:r>
            <a:endParaRPr lang="en-AU" sz="1200" dirty="0">
              <a:solidFill>
                <a:schemeClr val="bg1"/>
              </a:solidFill>
              <a:latin typeface="+mj-lt"/>
              <a:cs typeface="Arial" pitchFamily="34" charset="0"/>
            </a:endParaRPr>
          </a:p>
        </p:txBody>
      </p:sp>
      <p:graphicFrame>
        <p:nvGraphicFramePr>
          <p:cNvPr id="2" name="Table 1"/>
          <p:cNvGraphicFramePr>
            <a:graphicFrameLocks noGrp="1"/>
          </p:cNvGraphicFramePr>
          <p:nvPr>
            <p:extLst/>
          </p:nvPr>
        </p:nvGraphicFramePr>
        <p:xfrm>
          <a:off x="6700934" y="1030893"/>
          <a:ext cx="1457485" cy="332208"/>
        </p:xfrm>
        <a:graphic>
          <a:graphicData uri="http://schemas.openxmlformats.org/drawingml/2006/table">
            <a:tbl>
              <a:tblPr firstRow="1" bandRow="1">
                <a:tableStyleId>{5C22544A-7EE6-4342-B048-85BDC9FD1C3A}</a:tableStyleId>
              </a:tblPr>
              <a:tblGrid>
                <a:gridCol w="1015457">
                  <a:extLst>
                    <a:ext uri="{9D8B030D-6E8A-4147-A177-3AD203B41FA5}">
                      <a16:colId xmlns:a16="http://schemas.microsoft.com/office/drawing/2014/main" xmlns="" val="20000"/>
                    </a:ext>
                  </a:extLst>
                </a:gridCol>
                <a:gridCol w="442028">
                  <a:extLst>
                    <a:ext uri="{9D8B030D-6E8A-4147-A177-3AD203B41FA5}">
                      <a16:colId xmlns:a16="http://schemas.microsoft.com/office/drawing/2014/main" xmlns="" val="20001"/>
                    </a:ext>
                  </a:extLst>
                </a:gridCol>
              </a:tblGrid>
              <a:tr h="166104">
                <a:tc>
                  <a:txBody>
                    <a:bodyPr/>
                    <a:lstStyle/>
                    <a:p>
                      <a:pPr>
                        <a:lnSpc>
                          <a:spcPct val="85000"/>
                        </a:lnSpc>
                      </a:pPr>
                      <a:r>
                        <a:rPr lang="en-AU" sz="1000" b="0" kern="0" dirty="0">
                          <a:solidFill>
                            <a:schemeClr val="tx1">
                              <a:lumMod val="65000"/>
                              <a:lumOff val="35000"/>
                            </a:schemeClr>
                          </a:solidFill>
                          <a:latin typeface="+mj-lt"/>
                          <a:ea typeface="+mn-ea"/>
                          <a:cs typeface="+mn-cs"/>
                        </a:rPr>
                        <a:t>Pancreatic cancer</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lnSpc>
                          <a:spcPct val="85000"/>
                        </a:lnSpc>
                      </a:pPr>
                      <a:r>
                        <a:rPr lang="en-AU" sz="1000" b="1" kern="0" dirty="0">
                          <a:solidFill>
                            <a:schemeClr val="tx1">
                              <a:lumMod val="65000"/>
                              <a:lumOff val="35000"/>
                            </a:schemeClr>
                          </a:solidFill>
                          <a:latin typeface="+mj-lt"/>
                          <a:ea typeface="+mn-ea"/>
                          <a:cs typeface="+mn-cs"/>
                        </a:rPr>
                        <a:t>79,331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6104">
                <a:tc>
                  <a:txBody>
                    <a:bodyPr/>
                    <a:lstStyle/>
                    <a:p>
                      <a:pPr>
                        <a:lnSpc>
                          <a:spcPct val="85000"/>
                        </a:lnSpc>
                      </a:pPr>
                      <a:r>
                        <a:rPr lang="en-AU" sz="1000" b="0" kern="0" dirty="0">
                          <a:solidFill>
                            <a:schemeClr val="tx1">
                              <a:lumMod val="65000"/>
                              <a:lumOff val="35000"/>
                            </a:schemeClr>
                          </a:solidFill>
                          <a:latin typeface="+mj-lt"/>
                          <a:ea typeface="+mn-ea"/>
                          <a:cs typeface="+mn-cs"/>
                        </a:rPr>
                        <a:t>Liver cancer</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85000"/>
                        </a:lnSpc>
                      </a:pPr>
                      <a:r>
                        <a:rPr lang="en-AU" sz="1000" b="1" kern="0" dirty="0">
                          <a:solidFill>
                            <a:schemeClr val="tx1">
                              <a:lumMod val="65000"/>
                              <a:lumOff val="35000"/>
                            </a:schemeClr>
                          </a:solidFill>
                          <a:latin typeface="+mj-lt"/>
                          <a:ea typeface="+mn-ea"/>
                          <a:cs typeface="+mn-cs"/>
                        </a:rPr>
                        <a:t>51,785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153" name="Rounded Rectangle 152"/>
          <p:cNvSpPr/>
          <p:nvPr/>
        </p:nvSpPr>
        <p:spPr>
          <a:xfrm>
            <a:off x="5921841" y="4031381"/>
            <a:ext cx="1646423" cy="278111"/>
          </a:xfrm>
          <a:prstGeom prst="roundRect">
            <a:avLst>
              <a:gd name="adj" fmla="val 50000"/>
            </a:avLst>
          </a:prstGeom>
          <a:solidFill>
            <a:srgbClr val="40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Rectangle 153"/>
          <p:cNvSpPr/>
          <p:nvPr/>
        </p:nvSpPr>
        <p:spPr>
          <a:xfrm>
            <a:off x="6049963" y="4048437"/>
            <a:ext cx="1390178" cy="244682"/>
          </a:xfrm>
          <a:prstGeom prst="rect">
            <a:avLst/>
          </a:prstGeom>
        </p:spPr>
        <p:txBody>
          <a:bodyPr wrap="square">
            <a:spAutoFit/>
          </a:bodyPr>
          <a:lstStyle/>
          <a:p>
            <a:pPr algn="ctr">
              <a:lnSpc>
                <a:spcPct val="90000"/>
              </a:lnSpc>
            </a:pPr>
            <a:r>
              <a:rPr lang="en-AU" sz="1100" dirty="0" smtClean="0">
                <a:solidFill>
                  <a:schemeClr val="bg1"/>
                </a:solidFill>
                <a:latin typeface="+mj-lt"/>
                <a:cs typeface="Arial" pitchFamily="34" charset="0"/>
              </a:rPr>
              <a:t>Australia/NZ</a:t>
            </a:r>
            <a:r>
              <a:rPr lang="en-AU" sz="1200" baseline="30000" dirty="0" smtClean="0">
                <a:solidFill>
                  <a:schemeClr val="bg1"/>
                </a:solidFill>
                <a:latin typeface="+mj-lt"/>
                <a:cs typeface="Arial" pitchFamily="34" charset="0"/>
              </a:rPr>
              <a:t>1,2</a:t>
            </a:r>
            <a:endParaRPr lang="en-AU" sz="1200" baseline="30000" dirty="0">
              <a:solidFill>
                <a:schemeClr val="bg1"/>
              </a:solidFill>
              <a:latin typeface="+mj-lt"/>
              <a:cs typeface="Arial" pitchFamily="34" charset="0"/>
            </a:endParaRPr>
          </a:p>
        </p:txBody>
      </p:sp>
      <p:graphicFrame>
        <p:nvGraphicFramePr>
          <p:cNvPr id="155" name="Table 154"/>
          <p:cNvGraphicFramePr>
            <a:graphicFrameLocks noGrp="1"/>
          </p:cNvGraphicFramePr>
          <p:nvPr>
            <p:extLst/>
          </p:nvPr>
        </p:nvGraphicFramePr>
        <p:xfrm>
          <a:off x="6029561" y="4378554"/>
          <a:ext cx="1433293" cy="332208"/>
        </p:xfrm>
        <a:graphic>
          <a:graphicData uri="http://schemas.openxmlformats.org/drawingml/2006/table">
            <a:tbl>
              <a:tblPr firstRow="1" bandRow="1">
                <a:tableStyleId>{5C22544A-7EE6-4342-B048-85BDC9FD1C3A}</a:tableStyleId>
              </a:tblPr>
              <a:tblGrid>
                <a:gridCol w="1055481">
                  <a:extLst>
                    <a:ext uri="{9D8B030D-6E8A-4147-A177-3AD203B41FA5}">
                      <a16:colId xmlns:a16="http://schemas.microsoft.com/office/drawing/2014/main" xmlns="" val="20000"/>
                    </a:ext>
                  </a:extLst>
                </a:gridCol>
                <a:gridCol w="377812">
                  <a:extLst>
                    <a:ext uri="{9D8B030D-6E8A-4147-A177-3AD203B41FA5}">
                      <a16:colId xmlns:a16="http://schemas.microsoft.com/office/drawing/2014/main" xmlns="" val="20001"/>
                    </a:ext>
                  </a:extLst>
                </a:gridCol>
              </a:tblGrid>
              <a:tr h="166104">
                <a:tc>
                  <a:txBody>
                    <a:bodyPr/>
                    <a:lstStyle/>
                    <a:p>
                      <a:pPr>
                        <a:lnSpc>
                          <a:spcPct val="85000"/>
                        </a:lnSpc>
                      </a:pPr>
                      <a:r>
                        <a:rPr lang="en-AU" sz="1000" b="0" kern="0" dirty="0">
                          <a:solidFill>
                            <a:schemeClr val="tx1">
                              <a:lumMod val="65000"/>
                              <a:lumOff val="35000"/>
                            </a:schemeClr>
                          </a:solidFill>
                          <a:latin typeface="+mj-lt"/>
                          <a:ea typeface="+mn-ea"/>
                          <a:cs typeface="+mn-cs"/>
                        </a:rPr>
                        <a:t>Pancreatic cancer</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lnSpc>
                          <a:spcPct val="85000"/>
                        </a:lnSpc>
                      </a:pPr>
                      <a:r>
                        <a:rPr lang="en-AU" sz="1000" b="1" kern="0" dirty="0">
                          <a:solidFill>
                            <a:schemeClr val="tx1">
                              <a:lumMod val="65000"/>
                              <a:lumOff val="35000"/>
                            </a:schemeClr>
                          </a:solidFill>
                          <a:latin typeface="+mj-lt"/>
                          <a:ea typeface="+mn-ea"/>
                          <a:cs typeface="+mn-cs"/>
                        </a:rPr>
                        <a:t>3,350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6104">
                <a:tc>
                  <a:txBody>
                    <a:bodyPr/>
                    <a:lstStyle/>
                    <a:p>
                      <a:pPr>
                        <a:lnSpc>
                          <a:spcPct val="85000"/>
                        </a:lnSpc>
                      </a:pPr>
                      <a:r>
                        <a:rPr lang="en-AU" sz="1000" b="0" kern="0" dirty="0">
                          <a:solidFill>
                            <a:schemeClr val="tx1">
                              <a:lumMod val="65000"/>
                              <a:lumOff val="35000"/>
                            </a:schemeClr>
                          </a:solidFill>
                          <a:latin typeface="+mj-lt"/>
                          <a:ea typeface="+mn-ea"/>
                          <a:cs typeface="+mn-cs"/>
                        </a:rPr>
                        <a:t>Liver cancer</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85000"/>
                        </a:lnSpc>
                      </a:pPr>
                      <a:r>
                        <a:rPr lang="en-AU" sz="1000" b="1" kern="0" dirty="0">
                          <a:solidFill>
                            <a:schemeClr val="tx1">
                              <a:lumMod val="65000"/>
                              <a:lumOff val="35000"/>
                            </a:schemeClr>
                          </a:solidFill>
                          <a:latin typeface="+mj-lt"/>
                          <a:ea typeface="+mn-ea"/>
                          <a:cs typeface="+mn-cs"/>
                        </a:rPr>
                        <a:t>1,954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167" name="Table 166"/>
          <p:cNvGraphicFramePr>
            <a:graphicFrameLocks noGrp="1"/>
          </p:cNvGraphicFramePr>
          <p:nvPr>
            <p:extLst/>
          </p:nvPr>
        </p:nvGraphicFramePr>
        <p:xfrm>
          <a:off x="3872797" y="3233301"/>
          <a:ext cx="1457485" cy="332208"/>
        </p:xfrm>
        <a:graphic>
          <a:graphicData uri="http://schemas.openxmlformats.org/drawingml/2006/table">
            <a:tbl>
              <a:tblPr firstRow="1" bandRow="1">
                <a:tableStyleId>{5C22544A-7EE6-4342-B048-85BDC9FD1C3A}</a:tableStyleId>
              </a:tblPr>
              <a:tblGrid>
                <a:gridCol w="1015457">
                  <a:extLst>
                    <a:ext uri="{9D8B030D-6E8A-4147-A177-3AD203B41FA5}">
                      <a16:colId xmlns:a16="http://schemas.microsoft.com/office/drawing/2014/main" xmlns="" val="20000"/>
                    </a:ext>
                  </a:extLst>
                </a:gridCol>
                <a:gridCol w="442028">
                  <a:extLst>
                    <a:ext uri="{9D8B030D-6E8A-4147-A177-3AD203B41FA5}">
                      <a16:colId xmlns:a16="http://schemas.microsoft.com/office/drawing/2014/main" xmlns="" val="20001"/>
                    </a:ext>
                  </a:extLst>
                </a:gridCol>
              </a:tblGrid>
              <a:tr h="166104">
                <a:tc>
                  <a:txBody>
                    <a:bodyPr/>
                    <a:lstStyle/>
                    <a:p>
                      <a:pPr>
                        <a:lnSpc>
                          <a:spcPct val="85000"/>
                        </a:lnSpc>
                      </a:pPr>
                      <a:r>
                        <a:rPr lang="en-AU" sz="1000" b="0" kern="0" dirty="0">
                          <a:solidFill>
                            <a:schemeClr val="tx1">
                              <a:lumMod val="65000"/>
                              <a:lumOff val="35000"/>
                            </a:schemeClr>
                          </a:solidFill>
                          <a:latin typeface="+mj-lt"/>
                          <a:ea typeface="+mn-ea"/>
                          <a:cs typeface="+mn-cs"/>
                        </a:rPr>
                        <a:t>Pancreatic cancer</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lnSpc>
                          <a:spcPct val="85000"/>
                        </a:lnSpc>
                      </a:pPr>
                      <a:r>
                        <a:rPr lang="en-AU" sz="1000" b="1" kern="0" dirty="0">
                          <a:solidFill>
                            <a:schemeClr val="tx1">
                              <a:lumMod val="65000"/>
                              <a:lumOff val="35000"/>
                            </a:schemeClr>
                          </a:solidFill>
                          <a:latin typeface="+mj-lt"/>
                          <a:ea typeface="+mn-ea"/>
                          <a:cs typeface="+mn-cs"/>
                        </a:rPr>
                        <a:t>42,885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6104">
                <a:tc>
                  <a:txBody>
                    <a:bodyPr/>
                    <a:lstStyle/>
                    <a:p>
                      <a:pPr>
                        <a:lnSpc>
                          <a:spcPct val="85000"/>
                        </a:lnSpc>
                      </a:pPr>
                      <a:r>
                        <a:rPr lang="en-AU" sz="1000" b="0" kern="0" dirty="0">
                          <a:solidFill>
                            <a:schemeClr val="tx1">
                              <a:lumMod val="65000"/>
                              <a:lumOff val="35000"/>
                            </a:schemeClr>
                          </a:solidFill>
                          <a:latin typeface="+mj-lt"/>
                          <a:ea typeface="+mn-ea"/>
                          <a:cs typeface="+mn-cs"/>
                        </a:rPr>
                        <a:t>Liver cancer</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85000"/>
                        </a:lnSpc>
                      </a:pPr>
                      <a:r>
                        <a:rPr lang="en-AU" sz="1000" b="1" kern="0" dirty="0">
                          <a:solidFill>
                            <a:schemeClr val="tx1">
                              <a:lumMod val="65000"/>
                              <a:lumOff val="35000"/>
                            </a:schemeClr>
                          </a:solidFill>
                          <a:latin typeface="+mj-lt"/>
                          <a:ea typeface="+mn-ea"/>
                          <a:cs typeface="+mn-cs"/>
                        </a:rPr>
                        <a:t>30,449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168" name="Oval 167"/>
          <p:cNvSpPr/>
          <p:nvPr/>
        </p:nvSpPr>
        <p:spPr>
          <a:xfrm>
            <a:off x="7943667" y="3852725"/>
            <a:ext cx="176350" cy="176350"/>
          </a:xfrm>
          <a:prstGeom prst="ellipse">
            <a:avLst/>
          </a:prstGeom>
          <a:solidFill>
            <a:srgbClr val="40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Oval 169"/>
          <p:cNvSpPr/>
          <p:nvPr/>
        </p:nvSpPr>
        <p:spPr>
          <a:xfrm>
            <a:off x="5627800" y="2032020"/>
            <a:ext cx="202947" cy="202947"/>
          </a:xfrm>
          <a:prstGeom prst="ellipse">
            <a:avLst/>
          </a:prstGeom>
          <a:solidFill>
            <a:srgbClr val="4FC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2" name="Oval 171"/>
          <p:cNvSpPr/>
          <p:nvPr/>
        </p:nvSpPr>
        <p:spPr>
          <a:xfrm>
            <a:off x="3871036" y="1972733"/>
            <a:ext cx="313614" cy="313614"/>
          </a:xfrm>
          <a:prstGeom prst="ellipse">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3" name="Group 172"/>
          <p:cNvGrpSpPr/>
          <p:nvPr/>
        </p:nvGrpSpPr>
        <p:grpSpPr>
          <a:xfrm rot="5400000" flipH="1">
            <a:off x="7685833" y="3853042"/>
            <a:ext cx="201389" cy="440997"/>
            <a:chOff x="766105" y="1413485"/>
            <a:chExt cx="680147" cy="1489373"/>
          </a:xfrm>
        </p:grpSpPr>
        <p:cxnSp>
          <p:nvCxnSpPr>
            <p:cNvPr id="174" name="Straight Connector 173"/>
            <p:cNvCxnSpPr/>
            <p:nvPr/>
          </p:nvCxnSpPr>
          <p:spPr>
            <a:xfrm flipV="1">
              <a:off x="766105" y="1413485"/>
              <a:ext cx="680147" cy="680148"/>
            </a:xfrm>
            <a:prstGeom prst="line">
              <a:avLst/>
            </a:prstGeom>
            <a:noFill/>
            <a:ln w="19050">
              <a:solidFill>
                <a:srgbClr val="404596"/>
              </a:solidFill>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p:cNvCxnSpPr/>
            <p:nvPr/>
          </p:nvCxnSpPr>
          <p:spPr>
            <a:xfrm rot="5400000" flipH="1">
              <a:off x="355493" y="2487824"/>
              <a:ext cx="830069" cy="0"/>
            </a:xfrm>
            <a:prstGeom prst="line">
              <a:avLst/>
            </a:prstGeom>
            <a:noFill/>
            <a:ln w="19050">
              <a:solidFill>
                <a:srgbClr val="404596"/>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6" name="Group 175"/>
          <p:cNvGrpSpPr/>
          <p:nvPr/>
        </p:nvGrpSpPr>
        <p:grpSpPr>
          <a:xfrm rot="5400000" flipV="1">
            <a:off x="5527519" y="1024646"/>
            <a:ext cx="1278015" cy="853375"/>
            <a:chOff x="766106" y="1789574"/>
            <a:chExt cx="297764" cy="722616"/>
          </a:xfrm>
        </p:grpSpPr>
        <p:cxnSp>
          <p:nvCxnSpPr>
            <p:cNvPr id="178" name="Straight Connector 177"/>
            <p:cNvCxnSpPr>
              <a:stCxn id="100" idx="1"/>
            </p:cNvCxnSpPr>
            <p:nvPr/>
          </p:nvCxnSpPr>
          <p:spPr>
            <a:xfrm rot="5400000" flipH="1">
              <a:off x="552509" y="2296158"/>
              <a:ext cx="431742" cy="321"/>
            </a:xfrm>
            <a:prstGeom prst="line">
              <a:avLst/>
            </a:prstGeom>
            <a:noFill/>
            <a:ln w="19050">
              <a:solidFill>
                <a:srgbClr val="4FC3F4"/>
              </a:solidFill>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p:cNvCxnSpPr/>
            <p:nvPr/>
          </p:nvCxnSpPr>
          <p:spPr>
            <a:xfrm rot="5400000" flipH="1" flipV="1">
              <a:off x="766105" y="1789575"/>
              <a:ext cx="297765" cy="297764"/>
            </a:xfrm>
            <a:prstGeom prst="line">
              <a:avLst/>
            </a:prstGeom>
            <a:noFill/>
            <a:ln w="19050">
              <a:solidFill>
                <a:srgbClr val="4FC3F4"/>
              </a:solidFill>
            </a:ln>
          </p:spPr>
          <p:style>
            <a:lnRef idx="2">
              <a:schemeClr val="accent1">
                <a:shade val="50000"/>
              </a:schemeClr>
            </a:lnRef>
            <a:fillRef idx="1">
              <a:schemeClr val="accent1"/>
            </a:fillRef>
            <a:effectRef idx="0">
              <a:schemeClr val="accent1"/>
            </a:effectRef>
            <a:fontRef idx="minor">
              <a:schemeClr val="lt1"/>
            </a:fontRef>
          </p:style>
        </p:cxnSp>
      </p:grpSp>
      <p:sp>
        <p:nvSpPr>
          <p:cNvPr id="94" name="Round Same Side Corner Rectangle 93"/>
          <p:cNvSpPr/>
          <p:nvPr/>
        </p:nvSpPr>
        <p:spPr>
          <a:xfrm flipV="1">
            <a:off x="4123268" y="455088"/>
            <a:ext cx="1646423" cy="595486"/>
          </a:xfrm>
          <a:prstGeom prst="round2SameRect">
            <a:avLst>
              <a:gd name="adj1" fmla="val 2917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9" name="Rounded Rectangle 158"/>
          <p:cNvSpPr/>
          <p:nvPr/>
        </p:nvSpPr>
        <p:spPr>
          <a:xfrm>
            <a:off x="4123268" y="325848"/>
            <a:ext cx="1646423" cy="278111"/>
          </a:xfrm>
          <a:prstGeom prst="roundRect">
            <a:avLst>
              <a:gd name="adj" fmla="val 50000"/>
            </a:avLst>
          </a:prstGeom>
          <a:solidFill>
            <a:srgbClr val="4FC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Rectangle 159"/>
          <p:cNvSpPr/>
          <p:nvPr/>
        </p:nvSpPr>
        <p:spPr>
          <a:xfrm>
            <a:off x="4137253" y="342904"/>
            <a:ext cx="1613321" cy="258532"/>
          </a:xfrm>
          <a:prstGeom prst="rect">
            <a:avLst/>
          </a:prstGeom>
        </p:spPr>
        <p:txBody>
          <a:bodyPr wrap="square">
            <a:spAutoFit/>
          </a:bodyPr>
          <a:lstStyle/>
          <a:p>
            <a:pPr algn="ctr">
              <a:lnSpc>
                <a:spcPct val="90000"/>
              </a:lnSpc>
            </a:pPr>
            <a:r>
              <a:rPr lang="en-AU" sz="1100" dirty="0" smtClean="0">
                <a:solidFill>
                  <a:schemeClr val="bg1"/>
                </a:solidFill>
                <a:latin typeface="+mj-lt"/>
                <a:cs typeface="Arial" pitchFamily="34" charset="0"/>
              </a:rPr>
              <a:t>UK(Launch </a:t>
            </a:r>
            <a:r>
              <a:rPr lang="en-AU" sz="1100" dirty="0">
                <a:solidFill>
                  <a:schemeClr val="bg1"/>
                </a:solidFill>
                <a:latin typeface="+mj-lt"/>
                <a:cs typeface="Arial" pitchFamily="34" charset="0"/>
              </a:rPr>
              <a:t>market)</a:t>
            </a:r>
            <a:r>
              <a:rPr lang="en-AU" sz="1100" baseline="30000" dirty="0">
                <a:solidFill>
                  <a:schemeClr val="bg1"/>
                </a:solidFill>
                <a:cs typeface="Arial" pitchFamily="34" charset="0"/>
              </a:rPr>
              <a:t> </a:t>
            </a:r>
            <a:r>
              <a:rPr lang="en-AU" sz="1200" baseline="30000" dirty="0" smtClean="0">
                <a:solidFill>
                  <a:schemeClr val="bg1"/>
                </a:solidFill>
                <a:cs typeface="Arial" pitchFamily="34" charset="0"/>
              </a:rPr>
              <a:t>1,2</a:t>
            </a:r>
            <a:endParaRPr lang="en-AU" sz="1200" dirty="0">
              <a:solidFill>
                <a:schemeClr val="bg1"/>
              </a:solidFill>
              <a:latin typeface="+mj-lt"/>
              <a:cs typeface="Arial" pitchFamily="34" charset="0"/>
            </a:endParaRPr>
          </a:p>
        </p:txBody>
      </p:sp>
      <p:sp>
        <p:nvSpPr>
          <p:cNvPr id="171" name="Oval 170"/>
          <p:cNvSpPr/>
          <p:nvPr/>
        </p:nvSpPr>
        <p:spPr>
          <a:xfrm>
            <a:off x="5554176" y="1820023"/>
            <a:ext cx="88222" cy="88222"/>
          </a:xfrm>
          <a:prstGeom prst="ellipse">
            <a:avLst/>
          </a:prstGeom>
          <a:solidFill>
            <a:srgbClr val="4FC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2" name="Group 181"/>
          <p:cNvGrpSpPr/>
          <p:nvPr/>
        </p:nvGrpSpPr>
        <p:grpSpPr>
          <a:xfrm rot="10800000" flipV="1">
            <a:off x="4130874" y="2222478"/>
            <a:ext cx="245006" cy="667297"/>
            <a:chOff x="766106" y="1795869"/>
            <a:chExt cx="297764" cy="810989"/>
          </a:xfrm>
        </p:grpSpPr>
        <p:cxnSp>
          <p:nvCxnSpPr>
            <p:cNvPr id="183" name="Straight Connector 182"/>
            <p:cNvCxnSpPr/>
            <p:nvPr/>
          </p:nvCxnSpPr>
          <p:spPr>
            <a:xfrm rot="5400000" flipH="1" flipV="1">
              <a:off x="766105" y="1795870"/>
              <a:ext cx="297765" cy="297764"/>
            </a:xfrm>
            <a:prstGeom prst="line">
              <a:avLst/>
            </a:prstGeom>
            <a:noFill/>
            <a:ln w="19050">
              <a:solidFill>
                <a:srgbClr val="B3EBFF"/>
              </a:solidFill>
            </a:ln>
          </p:spPr>
          <p:style>
            <a:lnRef idx="2">
              <a:schemeClr val="accent1">
                <a:shade val="50000"/>
              </a:schemeClr>
            </a:lnRef>
            <a:fillRef idx="1">
              <a:schemeClr val="accent1"/>
            </a:fillRef>
            <a:effectRef idx="0">
              <a:schemeClr val="accent1"/>
            </a:effectRef>
            <a:fontRef idx="minor">
              <a:schemeClr val="lt1"/>
            </a:fontRef>
          </p:style>
        </p:cxnSp>
        <p:cxnSp>
          <p:nvCxnSpPr>
            <p:cNvPr id="184" name="Straight Connector 183"/>
            <p:cNvCxnSpPr/>
            <p:nvPr/>
          </p:nvCxnSpPr>
          <p:spPr>
            <a:xfrm rot="10800000">
              <a:off x="770527" y="2080448"/>
              <a:ext cx="0" cy="526410"/>
            </a:xfrm>
            <a:prstGeom prst="line">
              <a:avLst/>
            </a:prstGeom>
            <a:noFill/>
            <a:ln w="19050">
              <a:solidFill>
                <a:srgbClr val="B3EBFF"/>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5" name="Rounded Rectangle 164"/>
          <p:cNvSpPr/>
          <p:nvPr/>
        </p:nvSpPr>
        <p:spPr>
          <a:xfrm>
            <a:off x="3765077" y="2886128"/>
            <a:ext cx="1673390" cy="278111"/>
          </a:xfrm>
          <a:prstGeom prst="roundRect">
            <a:avLst>
              <a:gd name="adj" fmla="val 50000"/>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Rectangle 165"/>
          <p:cNvSpPr/>
          <p:nvPr/>
        </p:nvSpPr>
        <p:spPr>
          <a:xfrm>
            <a:off x="3906683" y="2903184"/>
            <a:ext cx="1390178" cy="258532"/>
          </a:xfrm>
          <a:prstGeom prst="rect">
            <a:avLst/>
          </a:prstGeom>
        </p:spPr>
        <p:txBody>
          <a:bodyPr wrap="square">
            <a:spAutoFit/>
          </a:bodyPr>
          <a:lstStyle/>
          <a:p>
            <a:pPr algn="ctr">
              <a:lnSpc>
                <a:spcPct val="90000"/>
              </a:lnSpc>
            </a:pPr>
            <a:r>
              <a:rPr lang="en-AU" sz="1100" dirty="0">
                <a:solidFill>
                  <a:schemeClr val="bg1"/>
                </a:solidFill>
                <a:latin typeface="+mj-lt"/>
                <a:cs typeface="Arial" pitchFamily="34" charset="0"/>
              </a:rPr>
              <a:t>United </a:t>
            </a:r>
            <a:r>
              <a:rPr lang="en-AU" sz="1100" dirty="0" smtClean="0">
                <a:solidFill>
                  <a:schemeClr val="bg1"/>
                </a:solidFill>
                <a:latin typeface="+mj-lt"/>
                <a:cs typeface="Arial" pitchFamily="34" charset="0"/>
              </a:rPr>
              <a:t>States </a:t>
            </a:r>
            <a:r>
              <a:rPr lang="en-AU" sz="1200" baseline="30000" dirty="0" smtClean="0">
                <a:solidFill>
                  <a:schemeClr val="bg1"/>
                </a:solidFill>
                <a:cs typeface="Arial" pitchFamily="34" charset="0"/>
              </a:rPr>
              <a:t>1,2</a:t>
            </a:r>
            <a:endParaRPr lang="en-AU" sz="1200" dirty="0">
              <a:solidFill>
                <a:schemeClr val="bg1"/>
              </a:solidFill>
              <a:latin typeface="+mj-lt"/>
              <a:cs typeface="Arial" pitchFamily="34" charset="0"/>
            </a:endParaRPr>
          </a:p>
        </p:txBody>
      </p:sp>
      <p:graphicFrame>
        <p:nvGraphicFramePr>
          <p:cNvPr id="185" name="Table 184"/>
          <p:cNvGraphicFramePr>
            <a:graphicFrameLocks noGrp="1"/>
          </p:cNvGraphicFramePr>
          <p:nvPr>
            <p:extLst>
              <p:ext uri="{D42A27DB-BD31-4B8C-83A1-F6EECF244321}">
                <p14:modId xmlns:p14="http://schemas.microsoft.com/office/powerpoint/2010/main" val="363354729"/>
              </p:ext>
            </p:extLst>
          </p:nvPr>
        </p:nvGraphicFramePr>
        <p:xfrm>
          <a:off x="383975" y="2897426"/>
          <a:ext cx="2567354" cy="922020"/>
        </p:xfrm>
        <a:graphic>
          <a:graphicData uri="http://schemas.openxmlformats.org/drawingml/2006/table">
            <a:tbl>
              <a:tblPr>
                <a:tableStyleId>{5C22544A-7EE6-4342-B048-85BDC9FD1C3A}</a:tableStyleId>
              </a:tblPr>
              <a:tblGrid>
                <a:gridCol w="1715562">
                  <a:extLst>
                    <a:ext uri="{9D8B030D-6E8A-4147-A177-3AD203B41FA5}">
                      <a16:colId xmlns:a16="http://schemas.microsoft.com/office/drawing/2014/main" xmlns="" val="20000"/>
                    </a:ext>
                  </a:extLst>
                </a:gridCol>
                <a:gridCol w="851792">
                  <a:extLst>
                    <a:ext uri="{9D8B030D-6E8A-4147-A177-3AD203B41FA5}">
                      <a16:colId xmlns:a16="http://schemas.microsoft.com/office/drawing/2014/main" xmlns="" val="20001"/>
                    </a:ext>
                  </a:extLst>
                </a:gridCol>
              </a:tblGrid>
              <a:tr h="167382">
                <a:tc gridSpan="2">
                  <a:txBody>
                    <a:bodyPr/>
                    <a:lstStyle/>
                    <a:p>
                      <a:pPr algn="l" fontAlgn="b">
                        <a:lnSpc>
                          <a:spcPct val="85000"/>
                        </a:lnSpc>
                        <a:spcAft>
                          <a:spcPts val="600"/>
                        </a:spcAft>
                      </a:pPr>
                      <a:r>
                        <a:rPr lang="en-AU" sz="1400" b="0" i="0" u="none" strike="noStrike" dirty="0">
                          <a:solidFill>
                            <a:schemeClr val="accent1"/>
                          </a:solidFill>
                          <a:effectLst/>
                          <a:latin typeface="+mj-lt"/>
                          <a:cs typeface="Arial" panose="020B0604020202020204" pitchFamily="34" charset="0"/>
                        </a:rPr>
                        <a:t>Global </a:t>
                      </a:r>
                      <a:r>
                        <a:rPr lang="en-AU" sz="1400" b="0" i="0" u="none" strike="noStrike" dirty="0" smtClean="0">
                          <a:solidFill>
                            <a:schemeClr val="accent1"/>
                          </a:solidFill>
                          <a:effectLst/>
                          <a:latin typeface="+mj-lt"/>
                          <a:cs typeface="Arial" panose="020B0604020202020204" pitchFamily="34" charset="0"/>
                        </a:rPr>
                        <a:t>opportunity</a:t>
                      </a:r>
                      <a:endParaRPr lang="en-AU" sz="1400" b="0" i="0" u="none" strike="noStrike" baseline="30000" dirty="0">
                        <a:solidFill>
                          <a:schemeClr val="accent1"/>
                        </a:solidFill>
                        <a:effectLst/>
                        <a:latin typeface="+mj-lt"/>
                        <a:cs typeface="Arial" panose="020B060402020202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r" fontAlgn="b">
                        <a:lnSpc>
                          <a:spcPct val="85000"/>
                        </a:lnSpc>
                        <a:spcAft>
                          <a:spcPts val="600"/>
                        </a:spcAft>
                      </a:pPr>
                      <a:endParaRPr lang="en-AU" sz="1200" b="0" i="0" u="none" strike="noStrike" baseline="0" dirty="0">
                        <a:solidFill>
                          <a:schemeClr val="accent1"/>
                        </a:solidFill>
                        <a:effectLst/>
                        <a:latin typeface="+mj-lt"/>
                        <a:cs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31333">
                <a:tc>
                  <a:txBody>
                    <a:bodyPr/>
                    <a:lstStyle/>
                    <a:p>
                      <a:pPr algn="l" fontAlgn="b">
                        <a:lnSpc>
                          <a:spcPct val="85000"/>
                        </a:lnSpc>
                        <a:spcAft>
                          <a:spcPts val="600"/>
                        </a:spcAft>
                      </a:pPr>
                      <a:r>
                        <a:rPr lang="en-AU" sz="1200" b="0" u="none" strike="noStrike" dirty="0">
                          <a:solidFill>
                            <a:schemeClr val="bg1"/>
                          </a:solidFill>
                          <a:effectLst/>
                          <a:latin typeface="+mj-lt"/>
                          <a:cs typeface="Arial" panose="020B0604020202020204" pitchFamily="34" charset="0"/>
                        </a:rPr>
                        <a:t>Pancreatic cancer</a:t>
                      </a:r>
                    </a:p>
                  </a:txBody>
                  <a:tcPr marL="45720" marR="4572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defTabSz="685800" rtl="0" eaLnBrk="1" fontAlgn="b" latinLnBrk="0" hangingPunct="1">
                        <a:lnSpc>
                          <a:spcPct val="85000"/>
                        </a:lnSpc>
                        <a:spcAft>
                          <a:spcPts val="600"/>
                        </a:spcAft>
                        <a:defRPr/>
                      </a:pPr>
                      <a:r>
                        <a:rPr lang="en-AU" sz="1200" b="0" u="none" strike="noStrike" kern="1200" dirty="0">
                          <a:solidFill>
                            <a:schemeClr val="bg1"/>
                          </a:solidFill>
                          <a:effectLst/>
                          <a:latin typeface="+mj-lt"/>
                          <a:ea typeface="+mn-ea"/>
                          <a:cs typeface="Arial" panose="020B0604020202020204" pitchFamily="34" charset="0"/>
                        </a:rPr>
                        <a:t>US&gt;$2.0bn</a:t>
                      </a:r>
                    </a:p>
                  </a:txBody>
                  <a:tcPr marL="45720" marR="4572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51485">
                <a:tc>
                  <a:txBody>
                    <a:bodyPr/>
                    <a:lstStyle/>
                    <a:p>
                      <a:pPr algn="l" fontAlgn="b">
                        <a:lnSpc>
                          <a:spcPct val="85000"/>
                        </a:lnSpc>
                        <a:spcAft>
                          <a:spcPts val="600"/>
                        </a:spcAft>
                      </a:pPr>
                      <a:r>
                        <a:rPr lang="en-AU" sz="1200" b="0" u="none" strike="noStrike" dirty="0">
                          <a:solidFill>
                            <a:schemeClr val="bg1"/>
                          </a:solidFill>
                          <a:effectLst/>
                          <a:latin typeface="+mj-lt"/>
                          <a:cs typeface="Arial" panose="020B0604020202020204" pitchFamily="34" charset="0"/>
                        </a:rPr>
                        <a:t>Liver cancer</a:t>
                      </a:r>
                      <a:endParaRPr lang="en-AU" sz="1200" b="0" i="0" u="none" strike="noStrike" dirty="0">
                        <a:solidFill>
                          <a:schemeClr val="bg1"/>
                        </a:solidFill>
                        <a:effectLst/>
                        <a:latin typeface="+mj-lt"/>
                        <a:cs typeface="Arial" panose="020B0604020202020204" pitchFamily="34" charset="0"/>
                      </a:endParaRPr>
                    </a:p>
                  </a:txBody>
                  <a:tcPr marL="45720" marR="4572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defTabSz="914400">
                        <a:lnSpc>
                          <a:spcPct val="85000"/>
                        </a:lnSpc>
                        <a:spcAft>
                          <a:spcPts val="600"/>
                        </a:spcAft>
                        <a:defRPr/>
                      </a:pPr>
                      <a:r>
                        <a:rPr lang="en-AU" sz="1200" kern="0" dirty="0">
                          <a:solidFill>
                            <a:schemeClr val="bg1"/>
                          </a:solidFill>
                          <a:latin typeface="+mn-lt"/>
                          <a:ea typeface="+mn-ea"/>
                          <a:cs typeface="+mn-cs"/>
                        </a:rPr>
                        <a:t>US$1.4bn</a:t>
                      </a:r>
                    </a:p>
                  </a:txBody>
                  <a:tcPr marL="45720" marR="4572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186" name="Rectangle 185"/>
          <p:cNvSpPr/>
          <p:nvPr/>
        </p:nvSpPr>
        <p:spPr>
          <a:xfrm>
            <a:off x="383975" y="4392431"/>
            <a:ext cx="2413590" cy="562635"/>
          </a:xfrm>
          <a:prstGeom prst="rect">
            <a:avLst/>
          </a:prstGeom>
        </p:spPr>
        <p:txBody>
          <a:bodyPr wrap="square" lIns="0" tIns="0" rIns="0" bIns="0">
            <a:noAutofit/>
          </a:bodyPr>
          <a:lstStyle/>
          <a:p>
            <a:pPr marL="108000" lvl="0" indent="-108000" defTabSz="914400">
              <a:lnSpc>
                <a:spcPct val="85000"/>
              </a:lnSpc>
              <a:spcAft>
                <a:spcPts val="300"/>
              </a:spcAft>
              <a:buFont typeface="+mj-lt"/>
              <a:buAutoNum type="arabicPeriod"/>
              <a:defRPr/>
            </a:pPr>
            <a:r>
              <a:rPr lang="en-AU" sz="700" kern="0" dirty="0">
                <a:solidFill>
                  <a:schemeClr val="bg1"/>
                </a:solidFill>
                <a:latin typeface="+mj-lt"/>
              </a:rPr>
              <a:t>GLOBOCAN 2012: Estimated Cancer Incidence Worldwide in 2012 (IARC/WHO). Accessed 22 Apr 2016, from http://globocan.iarc.fr/Pages/fact_sheets_population.aspx</a:t>
            </a:r>
          </a:p>
          <a:p>
            <a:pPr marL="108000" lvl="0" indent="-108000" defTabSz="914400">
              <a:lnSpc>
                <a:spcPct val="85000"/>
              </a:lnSpc>
              <a:spcAft>
                <a:spcPts val="300"/>
              </a:spcAft>
              <a:buFont typeface="+mj-lt"/>
              <a:buAutoNum type="arabicPeriod"/>
              <a:defRPr/>
            </a:pPr>
            <a:r>
              <a:rPr lang="en-AU" sz="700" kern="0" dirty="0" err="1">
                <a:solidFill>
                  <a:schemeClr val="bg1"/>
                </a:solidFill>
                <a:latin typeface="+mj-lt"/>
              </a:rPr>
              <a:t>Datamonitor</a:t>
            </a:r>
            <a:r>
              <a:rPr lang="en-AU" sz="700" kern="0" dirty="0">
                <a:solidFill>
                  <a:schemeClr val="bg1"/>
                </a:solidFill>
                <a:latin typeface="+mj-lt"/>
              </a:rPr>
              <a:t> Healthcare </a:t>
            </a:r>
            <a:r>
              <a:rPr lang="en-AU" sz="700" kern="0" dirty="0" smtClean="0">
                <a:solidFill>
                  <a:schemeClr val="bg1"/>
                </a:solidFill>
                <a:latin typeface="+mj-lt"/>
              </a:rPr>
              <a:t>2013</a:t>
            </a:r>
          </a:p>
          <a:p>
            <a:pPr marL="108000" lvl="0" indent="-108000" defTabSz="914400">
              <a:lnSpc>
                <a:spcPct val="85000"/>
              </a:lnSpc>
              <a:spcAft>
                <a:spcPts val="300"/>
              </a:spcAft>
              <a:buFont typeface="+mj-lt"/>
              <a:buAutoNum type="arabicPeriod"/>
              <a:defRPr/>
            </a:pPr>
            <a:r>
              <a:rPr lang="en-AU" sz="700" kern="0" dirty="0" err="1" smtClean="0">
                <a:solidFill>
                  <a:schemeClr val="bg1"/>
                </a:solidFill>
                <a:latin typeface="+mj-lt"/>
              </a:rPr>
              <a:t>OncoSil</a:t>
            </a:r>
            <a:r>
              <a:rPr lang="en-AU" sz="700" kern="0" dirty="0" smtClean="0">
                <a:solidFill>
                  <a:schemeClr val="bg1"/>
                </a:solidFill>
                <a:latin typeface="+mj-lt"/>
              </a:rPr>
              <a:t> dose pricing, $USD 25,000</a:t>
            </a:r>
            <a:endParaRPr lang="en-AU" sz="700" kern="0" dirty="0">
              <a:solidFill>
                <a:schemeClr val="bg1"/>
              </a:solidFill>
              <a:latin typeface="+mj-lt"/>
            </a:endParaRPr>
          </a:p>
        </p:txBody>
      </p:sp>
      <p:graphicFrame>
        <p:nvGraphicFramePr>
          <p:cNvPr id="161" name="Table 160"/>
          <p:cNvGraphicFramePr>
            <a:graphicFrameLocks noGrp="1"/>
          </p:cNvGraphicFramePr>
          <p:nvPr>
            <p:extLst/>
          </p:nvPr>
        </p:nvGraphicFramePr>
        <p:xfrm>
          <a:off x="4211482" y="666212"/>
          <a:ext cx="1433293" cy="332208"/>
        </p:xfrm>
        <a:graphic>
          <a:graphicData uri="http://schemas.openxmlformats.org/drawingml/2006/table">
            <a:tbl>
              <a:tblPr firstRow="1" bandRow="1">
                <a:tableStyleId>{5C22544A-7EE6-4342-B048-85BDC9FD1C3A}</a:tableStyleId>
              </a:tblPr>
              <a:tblGrid>
                <a:gridCol w="1055481">
                  <a:extLst>
                    <a:ext uri="{9D8B030D-6E8A-4147-A177-3AD203B41FA5}">
                      <a16:colId xmlns:a16="http://schemas.microsoft.com/office/drawing/2014/main" xmlns="" val="20000"/>
                    </a:ext>
                  </a:extLst>
                </a:gridCol>
                <a:gridCol w="377812">
                  <a:extLst>
                    <a:ext uri="{9D8B030D-6E8A-4147-A177-3AD203B41FA5}">
                      <a16:colId xmlns:a16="http://schemas.microsoft.com/office/drawing/2014/main" xmlns="" val="20001"/>
                    </a:ext>
                  </a:extLst>
                </a:gridCol>
              </a:tblGrid>
              <a:tr h="166104">
                <a:tc>
                  <a:txBody>
                    <a:bodyPr/>
                    <a:lstStyle/>
                    <a:p>
                      <a:pPr>
                        <a:lnSpc>
                          <a:spcPct val="85000"/>
                        </a:lnSpc>
                      </a:pPr>
                      <a:r>
                        <a:rPr lang="en-AU" sz="1000" b="0" kern="0" dirty="0">
                          <a:solidFill>
                            <a:schemeClr val="tx1">
                              <a:lumMod val="65000"/>
                              <a:lumOff val="35000"/>
                            </a:schemeClr>
                          </a:solidFill>
                          <a:latin typeface="+mj-lt"/>
                          <a:ea typeface="+mn-ea"/>
                          <a:cs typeface="+mn-cs"/>
                        </a:rPr>
                        <a:t>Pancreatic cancer</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lnSpc>
                          <a:spcPct val="85000"/>
                        </a:lnSpc>
                      </a:pPr>
                      <a:r>
                        <a:rPr lang="en-AU" sz="1000" b="1" kern="0" dirty="0">
                          <a:solidFill>
                            <a:schemeClr val="tx1">
                              <a:lumMod val="65000"/>
                              <a:lumOff val="35000"/>
                            </a:schemeClr>
                          </a:solidFill>
                          <a:latin typeface="+mj-lt"/>
                          <a:ea typeface="+mn-ea"/>
                          <a:cs typeface="+mn-cs"/>
                        </a:rPr>
                        <a:t>8,747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6104">
                <a:tc>
                  <a:txBody>
                    <a:bodyPr/>
                    <a:lstStyle/>
                    <a:p>
                      <a:pPr>
                        <a:lnSpc>
                          <a:spcPct val="85000"/>
                        </a:lnSpc>
                      </a:pPr>
                      <a:r>
                        <a:rPr lang="en-AU" sz="1000" b="0" kern="0" dirty="0">
                          <a:solidFill>
                            <a:schemeClr val="tx1">
                              <a:lumMod val="65000"/>
                              <a:lumOff val="35000"/>
                            </a:schemeClr>
                          </a:solidFill>
                          <a:latin typeface="+mj-lt"/>
                          <a:ea typeface="+mn-ea"/>
                          <a:cs typeface="+mn-cs"/>
                        </a:rPr>
                        <a:t>Liver cancer</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85000"/>
                        </a:lnSpc>
                      </a:pPr>
                      <a:r>
                        <a:rPr lang="en-AU" sz="1000" b="1" kern="0" dirty="0">
                          <a:solidFill>
                            <a:schemeClr val="tx1">
                              <a:lumMod val="65000"/>
                              <a:lumOff val="35000"/>
                            </a:schemeClr>
                          </a:solidFill>
                          <a:latin typeface="+mj-lt"/>
                          <a:ea typeface="+mn-ea"/>
                          <a:cs typeface="+mn-cs"/>
                        </a:rPr>
                        <a:t>4,186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97" name="Slide Number Placeholder 4"/>
          <p:cNvSpPr>
            <a:spLocks noGrp="1"/>
          </p:cNvSpPr>
          <p:nvPr>
            <p:ph type="sldNum" sz="quarter" idx="12"/>
          </p:nvPr>
        </p:nvSpPr>
        <p:spPr>
          <a:xfrm>
            <a:off x="8248650" y="4800599"/>
            <a:ext cx="790576" cy="342901"/>
          </a:xfrm>
        </p:spPr>
        <p:txBody>
          <a:bodyPr/>
          <a:lstStyle/>
          <a:p>
            <a:r>
              <a:rPr lang="en-AU" dirty="0">
                <a:solidFill>
                  <a:schemeClr val="bg1">
                    <a:lumMod val="75000"/>
                  </a:schemeClr>
                </a:solidFill>
              </a:rPr>
              <a:t> </a:t>
            </a:r>
            <a:r>
              <a:rPr lang="en-AU" dirty="0" err="1">
                <a:solidFill>
                  <a:schemeClr val="bg1">
                    <a:lumMod val="75000"/>
                  </a:schemeClr>
                </a:solidFill>
              </a:rPr>
              <a:t>OncoSil</a:t>
            </a:r>
            <a:r>
              <a:rPr lang="en-AU" dirty="0">
                <a:solidFill>
                  <a:schemeClr val="bg1">
                    <a:lumMod val="75000"/>
                  </a:schemeClr>
                </a:solidFill>
              </a:rPr>
              <a:t> Medical </a:t>
            </a:r>
            <a:fld id="{39057BC9-F31E-49D2-870D-F4BDC1D3C39F}" type="slidenum">
              <a:rPr lang="en-AU" sz="900" smtClean="0">
                <a:solidFill>
                  <a:schemeClr val="bg1">
                    <a:lumMod val="75000"/>
                  </a:schemeClr>
                </a:solidFill>
              </a:rPr>
              <a:pPr/>
              <a:t>12</a:t>
            </a:fld>
            <a:endParaRPr lang="en-AU" sz="900" dirty="0">
              <a:solidFill>
                <a:schemeClr val="bg1">
                  <a:lumMod val="75000"/>
                </a:schemeClr>
              </a:solidFill>
            </a:endParaRPr>
          </a:p>
        </p:txBody>
      </p:sp>
      <p:sp>
        <p:nvSpPr>
          <p:cNvPr id="102" name="Oval 101"/>
          <p:cNvSpPr/>
          <p:nvPr/>
        </p:nvSpPr>
        <p:spPr>
          <a:xfrm>
            <a:off x="7212184" y="2267670"/>
            <a:ext cx="313614" cy="313614"/>
          </a:xfrm>
          <a:prstGeom prst="ellipse">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p:cNvGrpSpPr/>
          <p:nvPr/>
        </p:nvGrpSpPr>
        <p:grpSpPr>
          <a:xfrm>
            <a:off x="7496599" y="2410507"/>
            <a:ext cx="463580" cy="305655"/>
            <a:chOff x="7496599" y="2410507"/>
            <a:chExt cx="463580" cy="305655"/>
          </a:xfrm>
        </p:grpSpPr>
        <p:cxnSp>
          <p:nvCxnSpPr>
            <p:cNvPr id="104" name="Straight Connector 103"/>
            <p:cNvCxnSpPr/>
            <p:nvPr/>
          </p:nvCxnSpPr>
          <p:spPr>
            <a:xfrm rot="5400000" flipH="1">
              <a:off x="7672276" y="2234830"/>
              <a:ext cx="112225" cy="463580"/>
            </a:xfrm>
            <a:prstGeom prst="line">
              <a:avLst/>
            </a:prstGeom>
            <a:noFill/>
            <a:ln w="19050">
              <a:solidFill>
                <a:srgbClr val="B3EBFF"/>
              </a:solidFill>
            </a:ln>
          </p:spPr>
          <p:style>
            <a:lnRef idx="2">
              <a:schemeClr val="accent1">
                <a:shade val="50000"/>
              </a:schemeClr>
            </a:lnRef>
            <a:fillRef idx="1">
              <a:schemeClr val="accent1"/>
            </a:fillRef>
            <a:effectRef idx="0">
              <a:schemeClr val="accent1"/>
            </a:effectRef>
            <a:fontRef idx="minor">
              <a:schemeClr val="lt1"/>
            </a:fontRef>
          </p:style>
        </p:cxnSp>
        <p:cxnSp>
          <p:nvCxnSpPr>
            <p:cNvPr id="105" name="Straight Connector 104"/>
            <p:cNvCxnSpPr/>
            <p:nvPr/>
          </p:nvCxnSpPr>
          <p:spPr>
            <a:xfrm flipV="1">
              <a:off x="7953295" y="2517762"/>
              <a:ext cx="0" cy="198400"/>
            </a:xfrm>
            <a:prstGeom prst="line">
              <a:avLst/>
            </a:prstGeom>
            <a:noFill/>
            <a:ln w="19050">
              <a:solidFill>
                <a:srgbClr val="B3EBFF"/>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Round Same Side Corner Rectangle 108"/>
          <p:cNvSpPr/>
          <p:nvPr/>
        </p:nvSpPr>
        <p:spPr>
          <a:xfrm flipV="1">
            <a:off x="7358150" y="2776388"/>
            <a:ext cx="1741413" cy="584075"/>
          </a:xfrm>
          <a:prstGeom prst="round2SameRect">
            <a:avLst>
              <a:gd name="adj1" fmla="val 2917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ounded Rectangle 105"/>
          <p:cNvSpPr/>
          <p:nvPr/>
        </p:nvSpPr>
        <p:spPr>
          <a:xfrm>
            <a:off x="7349374" y="2608439"/>
            <a:ext cx="1741413" cy="278111"/>
          </a:xfrm>
          <a:prstGeom prst="roundRect">
            <a:avLst>
              <a:gd name="adj" fmla="val 50000"/>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Rectangle 107"/>
          <p:cNvSpPr/>
          <p:nvPr/>
        </p:nvSpPr>
        <p:spPr>
          <a:xfrm>
            <a:off x="7496598" y="2615632"/>
            <a:ext cx="1390178" cy="258532"/>
          </a:xfrm>
          <a:prstGeom prst="rect">
            <a:avLst/>
          </a:prstGeom>
        </p:spPr>
        <p:txBody>
          <a:bodyPr wrap="square">
            <a:spAutoFit/>
          </a:bodyPr>
          <a:lstStyle/>
          <a:p>
            <a:pPr algn="ctr">
              <a:lnSpc>
                <a:spcPct val="90000"/>
              </a:lnSpc>
            </a:pPr>
            <a:r>
              <a:rPr lang="en-AU" sz="1100" dirty="0" smtClean="0">
                <a:solidFill>
                  <a:schemeClr val="bg1"/>
                </a:solidFill>
                <a:latin typeface="+mj-lt"/>
                <a:cs typeface="Arial" pitchFamily="34" charset="0"/>
              </a:rPr>
              <a:t>China</a:t>
            </a:r>
            <a:r>
              <a:rPr lang="en-AU" sz="1200" baseline="30000" dirty="0" smtClean="0">
                <a:solidFill>
                  <a:schemeClr val="bg1"/>
                </a:solidFill>
                <a:cs typeface="Arial" pitchFamily="34" charset="0"/>
              </a:rPr>
              <a:t>1,2</a:t>
            </a:r>
            <a:endParaRPr lang="en-AU" sz="1200" dirty="0">
              <a:solidFill>
                <a:schemeClr val="bg1"/>
              </a:solidFill>
              <a:cs typeface="Arial" pitchFamily="34" charset="0"/>
            </a:endParaRPr>
          </a:p>
        </p:txBody>
      </p:sp>
      <p:graphicFrame>
        <p:nvGraphicFramePr>
          <p:cNvPr id="101" name="Table 100"/>
          <p:cNvGraphicFramePr>
            <a:graphicFrameLocks noGrp="1"/>
          </p:cNvGraphicFramePr>
          <p:nvPr>
            <p:extLst/>
          </p:nvPr>
        </p:nvGraphicFramePr>
        <p:xfrm>
          <a:off x="7457095" y="2955612"/>
          <a:ext cx="1617821" cy="332208"/>
        </p:xfrm>
        <a:graphic>
          <a:graphicData uri="http://schemas.openxmlformats.org/drawingml/2006/table">
            <a:tbl>
              <a:tblPr firstRow="1" bandRow="1">
                <a:tableStyleId>{5C22544A-7EE6-4342-B048-85BDC9FD1C3A}</a:tableStyleId>
              </a:tblPr>
              <a:tblGrid>
                <a:gridCol w="1127166">
                  <a:extLst>
                    <a:ext uri="{9D8B030D-6E8A-4147-A177-3AD203B41FA5}">
                      <a16:colId xmlns:a16="http://schemas.microsoft.com/office/drawing/2014/main" xmlns="" val="20000"/>
                    </a:ext>
                  </a:extLst>
                </a:gridCol>
                <a:gridCol w="490655">
                  <a:extLst>
                    <a:ext uri="{9D8B030D-6E8A-4147-A177-3AD203B41FA5}">
                      <a16:colId xmlns:a16="http://schemas.microsoft.com/office/drawing/2014/main" xmlns="" val="20001"/>
                    </a:ext>
                  </a:extLst>
                </a:gridCol>
              </a:tblGrid>
              <a:tr h="166104">
                <a:tc>
                  <a:txBody>
                    <a:bodyPr/>
                    <a:lstStyle/>
                    <a:p>
                      <a:pPr>
                        <a:lnSpc>
                          <a:spcPct val="85000"/>
                        </a:lnSpc>
                      </a:pPr>
                      <a:r>
                        <a:rPr lang="en-AU" sz="1000" b="0" kern="0" dirty="0">
                          <a:solidFill>
                            <a:schemeClr val="tx1">
                              <a:lumMod val="65000"/>
                              <a:lumOff val="35000"/>
                            </a:schemeClr>
                          </a:solidFill>
                          <a:latin typeface="+mj-lt"/>
                          <a:ea typeface="+mn-ea"/>
                          <a:cs typeface="+mn-cs"/>
                        </a:rPr>
                        <a:t>Pancreatic cancer</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lnSpc>
                          <a:spcPct val="85000"/>
                        </a:lnSpc>
                      </a:pPr>
                      <a:r>
                        <a:rPr lang="en-AU" sz="1000" b="1" kern="0" dirty="0">
                          <a:solidFill>
                            <a:schemeClr val="tx1">
                              <a:lumMod val="65000"/>
                              <a:lumOff val="35000"/>
                            </a:schemeClr>
                          </a:solidFill>
                          <a:latin typeface="+mj-lt"/>
                          <a:ea typeface="+mn-ea"/>
                          <a:cs typeface="+mn-cs"/>
                        </a:rPr>
                        <a:t>65,727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6104">
                <a:tc>
                  <a:txBody>
                    <a:bodyPr/>
                    <a:lstStyle/>
                    <a:p>
                      <a:pPr>
                        <a:lnSpc>
                          <a:spcPct val="85000"/>
                        </a:lnSpc>
                      </a:pPr>
                      <a:r>
                        <a:rPr lang="en-AU" sz="1000" b="0" kern="0" dirty="0">
                          <a:solidFill>
                            <a:schemeClr val="tx1">
                              <a:lumMod val="65000"/>
                              <a:lumOff val="35000"/>
                            </a:schemeClr>
                          </a:solidFill>
                          <a:latin typeface="+mj-lt"/>
                          <a:ea typeface="+mn-ea"/>
                          <a:cs typeface="+mn-cs"/>
                        </a:rPr>
                        <a:t>Liver cancer</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85000"/>
                        </a:lnSpc>
                      </a:pPr>
                      <a:r>
                        <a:rPr lang="en-AU" sz="1000" b="1" kern="0" dirty="0">
                          <a:solidFill>
                            <a:schemeClr val="tx1">
                              <a:lumMod val="65000"/>
                              <a:lumOff val="35000"/>
                            </a:schemeClr>
                          </a:solidFill>
                          <a:latin typeface="+mj-lt"/>
                          <a:ea typeface="+mn-ea"/>
                          <a:cs typeface="+mn-cs"/>
                        </a:rPr>
                        <a:t>351,000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cxnSp>
        <p:nvCxnSpPr>
          <p:cNvPr id="114" name="Straight Connector 113"/>
          <p:cNvCxnSpPr/>
          <p:nvPr/>
        </p:nvCxnSpPr>
        <p:spPr>
          <a:xfrm flipH="1" flipV="1">
            <a:off x="5754823" y="457470"/>
            <a:ext cx="272839" cy="3406"/>
          </a:xfrm>
          <a:prstGeom prst="line">
            <a:avLst/>
          </a:prstGeom>
          <a:noFill/>
          <a:ln w="19050">
            <a:solidFill>
              <a:srgbClr val="4FC3F4"/>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p:cNvCxnSpPr>
            <a:endCxn id="171" idx="0"/>
          </p:cNvCxnSpPr>
          <p:nvPr/>
        </p:nvCxnSpPr>
        <p:spPr>
          <a:xfrm flipH="1">
            <a:off x="5598287" y="459457"/>
            <a:ext cx="425677" cy="1360566"/>
          </a:xfrm>
          <a:prstGeom prst="line">
            <a:avLst/>
          </a:prstGeom>
          <a:noFill/>
          <a:ln w="19050">
            <a:solidFill>
              <a:srgbClr val="4FC3F4"/>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720381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3697" y="993106"/>
            <a:ext cx="3135987" cy="387798"/>
          </a:xfrm>
          <a:prstGeom prst="rect">
            <a:avLst/>
          </a:prstGeom>
        </p:spPr>
        <p:txBody>
          <a:bodyPr wrap="square">
            <a:spAutoFit/>
          </a:bodyPr>
          <a:lstStyle/>
          <a:p>
            <a:pPr>
              <a:lnSpc>
                <a:spcPct val="80000"/>
              </a:lnSpc>
            </a:pPr>
            <a:endParaRPr lang="en-AU" sz="2400" dirty="0">
              <a:solidFill>
                <a:schemeClr val="bg1"/>
              </a:solidFill>
            </a:endParaRPr>
          </a:p>
        </p:txBody>
      </p:sp>
      <p:sp>
        <p:nvSpPr>
          <p:cNvPr id="22" name="Rectangle 21">
            <a:extLst>
              <a:ext uri="{FF2B5EF4-FFF2-40B4-BE49-F238E27FC236}">
                <a16:creationId xmlns:a16="http://schemas.microsoft.com/office/drawing/2014/main" xmlns="" id="{2FFC8570-671C-4E3F-930A-1D417B2C0AC6}"/>
              </a:ext>
            </a:extLst>
          </p:cNvPr>
          <p:cNvSpPr/>
          <p:nvPr/>
        </p:nvSpPr>
        <p:spPr>
          <a:xfrm>
            <a:off x="539630" y="297088"/>
            <a:ext cx="8499596" cy="523220"/>
          </a:xfrm>
          <a:prstGeom prst="rect">
            <a:avLst/>
          </a:prstGeom>
        </p:spPr>
        <p:txBody>
          <a:bodyPr wrap="square">
            <a:spAutoFit/>
          </a:bodyPr>
          <a:lstStyle/>
          <a:p>
            <a:r>
              <a:rPr lang="en-US" altLang="zh-CN" sz="2800" b="1" kern="0" dirty="0">
                <a:solidFill>
                  <a:srgbClr val="595959"/>
                </a:solidFill>
                <a:cs typeface="Segoe UI" panose="020B0502040204020203" pitchFamily="34" charset="0"/>
              </a:rPr>
              <a:t>Global Commercial opportunity in excess of $2bn</a:t>
            </a:r>
          </a:p>
        </p:txBody>
      </p:sp>
      <p:sp>
        <p:nvSpPr>
          <p:cNvPr id="18" name="Rectangle 17">
            <a:extLst>
              <a:ext uri="{FF2B5EF4-FFF2-40B4-BE49-F238E27FC236}">
                <a16:creationId xmlns:a16="http://schemas.microsoft.com/office/drawing/2014/main" xmlns="" id="{90E2E4AB-8F39-42A3-8D09-985A8595F17C}"/>
              </a:ext>
            </a:extLst>
          </p:cNvPr>
          <p:cNvSpPr/>
          <p:nvPr/>
        </p:nvSpPr>
        <p:spPr>
          <a:xfrm>
            <a:off x="553697" y="1276718"/>
            <a:ext cx="3135987" cy="387798"/>
          </a:xfrm>
          <a:prstGeom prst="rect">
            <a:avLst/>
          </a:prstGeom>
        </p:spPr>
        <p:txBody>
          <a:bodyPr wrap="square">
            <a:spAutoFit/>
          </a:bodyPr>
          <a:lstStyle/>
          <a:p>
            <a:pPr>
              <a:lnSpc>
                <a:spcPct val="80000"/>
              </a:lnSpc>
            </a:pPr>
            <a:endParaRPr lang="en-AU" sz="2400" dirty="0">
              <a:solidFill>
                <a:schemeClr val="bg1"/>
              </a:solidFill>
            </a:endParaRPr>
          </a:p>
        </p:txBody>
      </p:sp>
      <p:cxnSp>
        <p:nvCxnSpPr>
          <p:cNvPr id="21" name="Straight Connector 20">
            <a:extLst>
              <a:ext uri="{FF2B5EF4-FFF2-40B4-BE49-F238E27FC236}">
                <a16:creationId xmlns:a16="http://schemas.microsoft.com/office/drawing/2014/main" xmlns="" id="{BD0E2D96-6FAC-465B-AF70-158D29229064}"/>
              </a:ext>
            </a:extLst>
          </p:cNvPr>
          <p:cNvCxnSpPr/>
          <p:nvPr/>
        </p:nvCxnSpPr>
        <p:spPr>
          <a:xfrm flipH="1" flipV="1">
            <a:off x="1222976" y="3015143"/>
            <a:ext cx="671529" cy="1163124"/>
          </a:xfrm>
          <a:prstGeom prst="line">
            <a:avLst/>
          </a:prstGeom>
          <a:noFill/>
          <a:ln w="19050">
            <a:solidFill>
              <a:srgbClr val="4045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xmlns="" id="{AC8D6223-A3D5-42EA-BD5A-B641295AF8F3}"/>
              </a:ext>
            </a:extLst>
          </p:cNvPr>
          <p:cNvCxnSpPr/>
          <p:nvPr/>
        </p:nvCxnSpPr>
        <p:spPr>
          <a:xfrm flipH="1">
            <a:off x="1889743" y="4172466"/>
            <a:ext cx="313884" cy="0"/>
          </a:xfrm>
          <a:prstGeom prst="line">
            <a:avLst/>
          </a:prstGeom>
          <a:noFill/>
          <a:ln w="19050">
            <a:solidFill>
              <a:srgbClr val="404596"/>
            </a:solidFill>
            <a:head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xmlns="" id="{B243366D-60BE-4620-A54D-D8643BED609C}"/>
              </a:ext>
            </a:extLst>
          </p:cNvPr>
          <p:cNvCxnSpPr/>
          <p:nvPr/>
        </p:nvCxnSpPr>
        <p:spPr>
          <a:xfrm flipH="1">
            <a:off x="1271791" y="3029670"/>
            <a:ext cx="931837" cy="0"/>
          </a:xfrm>
          <a:prstGeom prst="line">
            <a:avLst/>
          </a:prstGeom>
          <a:noFill/>
          <a:ln w="19050">
            <a:solidFill>
              <a:srgbClr val="404596"/>
            </a:solidFill>
            <a:head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xmlns="" id="{92612214-AE30-40B5-BE25-66FF39CAB295}"/>
              </a:ext>
            </a:extLst>
          </p:cNvPr>
          <p:cNvCxnSpPr/>
          <p:nvPr/>
        </p:nvCxnSpPr>
        <p:spPr>
          <a:xfrm flipH="1">
            <a:off x="1030308" y="1887766"/>
            <a:ext cx="663379" cy="1149007"/>
          </a:xfrm>
          <a:prstGeom prst="line">
            <a:avLst/>
          </a:prstGeom>
          <a:noFill/>
          <a:ln w="19050">
            <a:solidFill>
              <a:srgbClr val="404596"/>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xmlns="" id="{E136F3A1-104F-43F3-A822-BAFF28504A73}"/>
              </a:ext>
            </a:extLst>
          </p:cNvPr>
          <p:cNvCxnSpPr>
            <a:cxnSpLocks/>
          </p:cNvCxnSpPr>
          <p:nvPr/>
        </p:nvCxnSpPr>
        <p:spPr>
          <a:xfrm flipH="1" flipV="1">
            <a:off x="1692314" y="1886874"/>
            <a:ext cx="511313" cy="892"/>
          </a:xfrm>
          <a:prstGeom prst="line">
            <a:avLst/>
          </a:prstGeom>
          <a:noFill/>
          <a:ln w="19050">
            <a:solidFill>
              <a:srgbClr val="404596"/>
            </a:solidFill>
            <a:head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5" name="Oval 34">
            <a:extLst>
              <a:ext uri="{FF2B5EF4-FFF2-40B4-BE49-F238E27FC236}">
                <a16:creationId xmlns:a16="http://schemas.microsoft.com/office/drawing/2014/main" xmlns="" id="{3030D5EF-9EFC-45D0-B80D-6F7A2C0FC959}"/>
              </a:ext>
            </a:extLst>
          </p:cNvPr>
          <p:cNvSpPr/>
          <p:nvPr/>
        </p:nvSpPr>
        <p:spPr>
          <a:xfrm>
            <a:off x="207587" y="2188612"/>
            <a:ext cx="1638300" cy="1638300"/>
          </a:xfrm>
          <a:prstGeom prst="ellipse">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400" dirty="0">
              <a:solidFill>
                <a:schemeClr val="bg1"/>
              </a:solidFill>
              <a:latin typeface="+mj-lt"/>
            </a:endParaRPr>
          </a:p>
        </p:txBody>
      </p:sp>
      <p:grpSp>
        <p:nvGrpSpPr>
          <p:cNvPr id="3" name="Group 2">
            <a:extLst>
              <a:ext uri="{FF2B5EF4-FFF2-40B4-BE49-F238E27FC236}">
                <a16:creationId xmlns:a16="http://schemas.microsoft.com/office/drawing/2014/main" xmlns="" id="{DB9942A7-2E09-448F-9B77-5F7BAA1E4560}"/>
              </a:ext>
            </a:extLst>
          </p:cNvPr>
          <p:cNvGrpSpPr/>
          <p:nvPr/>
        </p:nvGrpSpPr>
        <p:grpSpPr>
          <a:xfrm>
            <a:off x="2267923" y="2857297"/>
            <a:ext cx="3600543" cy="1796571"/>
            <a:chOff x="2267923" y="410848"/>
            <a:chExt cx="3600543" cy="1796571"/>
          </a:xfrm>
        </p:grpSpPr>
        <p:sp>
          <p:nvSpPr>
            <p:cNvPr id="32" name="Rectangle 31">
              <a:extLst>
                <a:ext uri="{FF2B5EF4-FFF2-40B4-BE49-F238E27FC236}">
                  <a16:creationId xmlns:a16="http://schemas.microsoft.com/office/drawing/2014/main" xmlns="" id="{7F742304-F7CB-45DD-A158-AD1F0ECEF96F}"/>
                </a:ext>
              </a:extLst>
            </p:cNvPr>
            <p:cNvSpPr/>
            <p:nvPr/>
          </p:nvSpPr>
          <p:spPr>
            <a:xfrm>
              <a:off x="2300956" y="410848"/>
              <a:ext cx="831243" cy="412821"/>
            </a:xfrm>
            <a:prstGeom prst="rect">
              <a:avLst/>
            </a:prstGeom>
          </p:spPr>
          <p:txBody>
            <a:bodyPr wrap="square" lIns="0" tIns="0" rIns="0" bIns="0">
              <a:noAutofit/>
            </a:bodyPr>
            <a:lstStyle/>
            <a:p>
              <a:pPr lvl="0" defTabSz="914400">
                <a:lnSpc>
                  <a:spcPct val="85000"/>
                </a:lnSpc>
                <a:spcAft>
                  <a:spcPts val="300"/>
                </a:spcAft>
                <a:defRPr/>
              </a:pPr>
              <a:r>
                <a:rPr lang="en-US" sz="1400" kern="0" dirty="0">
                  <a:solidFill>
                    <a:schemeClr val="tx1">
                      <a:lumMod val="65000"/>
                      <a:lumOff val="35000"/>
                    </a:schemeClr>
                  </a:solidFill>
                  <a:latin typeface="+mj-lt"/>
                </a:rPr>
                <a:t>Surgical re-section</a:t>
              </a:r>
            </a:p>
            <a:p>
              <a:pPr lvl="0" defTabSz="914400">
                <a:lnSpc>
                  <a:spcPct val="85000"/>
                </a:lnSpc>
                <a:spcAft>
                  <a:spcPts val="300"/>
                </a:spcAft>
                <a:defRPr/>
              </a:pPr>
              <a:r>
                <a:rPr lang="en-US" sz="1200" b="1" kern="0" dirty="0">
                  <a:solidFill>
                    <a:schemeClr val="tx1">
                      <a:lumMod val="65000"/>
                      <a:lumOff val="35000"/>
                    </a:schemeClr>
                  </a:solidFill>
                  <a:latin typeface="+mj-lt"/>
                  <a:cs typeface="Arial" panose="020B0604020202020204" pitchFamily="34" charset="0"/>
                </a:rPr>
                <a:t>15%</a:t>
              </a:r>
              <a:endParaRPr lang="en-US" sz="1100" b="1" dirty="0">
                <a:solidFill>
                  <a:schemeClr val="tx1">
                    <a:lumMod val="65000"/>
                    <a:lumOff val="35000"/>
                  </a:schemeClr>
                </a:solidFill>
                <a:cs typeface="Arial" panose="020B0604020202020204" pitchFamily="34" charset="0"/>
              </a:endParaRPr>
            </a:p>
          </p:txBody>
        </p:sp>
        <p:sp>
          <p:nvSpPr>
            <p:cNvPr id="42" name="Rectangle 41">
              <a:extLst>
                <a:ext uri="{FF2B5EF4-FFF2-40B4-BE49-F238E27FC236}">
                  <a16:creationId xmlns:a16="http://schemas.microsoft.com/office/drawing/2014/main" xmlns="" id="{F0B497EC-632F-4C9A-9881-518221A6D273}"/>
                </a:ext>
              </a:extLst>
            </p:cNvPr>
            <p:cNvSpPr/>
            <p:nvPr/>
          </p:nvSpPr>
          <p:spPr>
            <a:xfrm>
              <a:off x="2267923" y="1528703"/>
              <a:ext cx="3600543" cy="678716"/>
            </a:xfrm>
            <a:prstGeom prst="rect">
              <a:avLst/>
            </a:prstGeom>
            <a:noFill/>
            <a:ln w="19050">
              <a:solidFill>
                <a:schemeClr val="bg2">
                  <a:lumMod val="75000"/>
                </a:schemeClr>
              </a:solidFill>
            </a:ln>
          </p:spPr>
          <p:txBody>
            <a:bodyPr wrap="square" lIns="36000" tIns="36000" rIns="36000" bIns="36000" rtlCol="0" anchor="ctr">
              <a:noAutofit/>
            </a:bodyPr>
            <a:lstStyle/>
            <a:p>
              <a:pPr algn="r" defTabSz="914400">
                <a:lnSpc>
                  <a:spcPct val="85000"/>
                </a:lnSpc>
                <a:spcAft>
                  <a:spcPts val="1200"/>
                </a:spcAft>
              </a:pPr>
              <a:r>
                <a:rPr kumimoji="0" lang="en-AU" sz="1000" i="1" u="none" strike="noStrike" kern="0" cap="none" spc="0" normalizeH="0" baseline="0" noProof="0" dirty="0">
                  <a:ln>
                    <a:noFill/>
                  </a:ln>
                  <a:solidFill>
                    <a:schemeClr val="bg1">
                      <a:lumMod val="50000"/>
                    </a:schemeClr>
                  </a:solidFill>
                  <a:effectLst/>
                  <a:uLnTx/>
                  <a:uFillTx/>
                  <a:latin typeface="+mj-lt"/>
                </a:rPr>
                <a:t>	</a:t>
              </a:r>
            </a:p>
          </p:txBody>
        </p:sp>
      </p:grpSp>
      <p:sp>
        <p:nvSpPr>
          <p:cNvPr id="36" name="Rectangle 35">
            <a:extLst>
              <a:ext uri="{FF2B5EF4-FFF2-40B4-BE49-F238E27FC236}">
                <a16:creationId xmlns:a16="http://schemas.microsoft.com/office/drawing/2014/main" xmlns="" id="{77F3001A-625D-47C9-9493-8FFEF50F8F26}"/>
              </a:ext>
            </a:extLst>
          </p:cNvPr>
          <p:cNvSpPr/>
          <p:nvPr/>
        </p:nvSpPr>
        <p:spPr>
          <a:xfrm>
            <a:off x="469525" y="3086097"/>
            <a:ext cx="1114425" cy="412821"/>
          </a:xfrm>
          <a:prstGeom prst="rect">
            <a:avLst/>
          </a:prstGeom>
        </p:spPr>
        <p:txBody>
          <a:bodyPr wrap="square" lIns="0" tIns="0" rIns="0" bIns="0">
            <a:noAutofit/>
          </a:bodyPr>
          <a:lstStyle/>
          <a:p>
            <a:pPr lvl="0" algn="ctr" defTabSz="914400">
              <a:lnSpc>
                <a:spcPct val="85000"/>
              </a:lnSpc>
              <a:spcAft>
                <a:spcPts val="600"/>
              </a:spcAft>
              <a:defRPr/>
            </a:pPr>
            <a:r>
              <a:rPr lang="en-US" sz="1600" b="1" kern="0" dirty="0">
                <a:solidFill>
                  <a:schemeClr val="bg1"/>
                </a:solidFill>
                <a:latin typeface="+mj-lt"/>
              </a:rPr>
              <a:t>Pancreatic cancer</a:t>
            </a:r>
            <a:endParaRPr lang="en-US" sz="1400" b="1" dirty="0">
              <a:solidFill>
                <a:schemeClr val="bg1"/>
              </a:solidFill>
              <a:cs typeface="Arial" panose="020B0604020202020204" pitchFamily="34" charset="0"/>
            </a:endParaRPr>
          </a:p>
        </p:txBody>
      </p:sp>
      <p:grpSp>
        <p:nvGrpSpPr>
          <p:cNvPr id="37" name="Group 4">
            <a:extLst>
              <a:ext uri="{FF2B5EF4-FFF2-40B4-BE49-F238E27FC236}">
                <a16:creationId xmlns:a16="http://schemas.microsoft.com/office/drawing/2014/main" xmlns="" id="{7E321E0B-AA7D-4FD8-B86A-BAB99AC64704}"/>
              </a:ext>
            </a:extLst>
          </p:cNvPr>
          <p:cNvGrpSpPr>
            <a:grpSpLocks noChangeAspect="1"/>
          </p:cNvGrpSpPr>
          <p:nvPr/>
        </p:nvGrpSpPr>
        <p:grpSpPr bwMode="auto">
          <a:xfrm>
            <a:off x="729229" y="2431358"/>
            <a:ext cx="595018" cy="595016"/>
            <a:chOff x="542" y="197"/>
            <a:chExt cx="576" cy="576"/>
          </a:xfrm>
          <a:solidFill>
            <a:schemeClr val="bg1"/>
          </a:solidFill>
        </p:grpSpPr>
        <p:sp>
          <p:nvSpPr>
            <p:cNvPr id="38" name="Freeform 5">
              <a:extLst>
                <a:ext uri="{FF2B5EF4-FFF2-40B4-BE49-F238E27FC236}">
                  <a16:creationId xmlns:a16="http://schemas.microsoft.com/office/drawing/2014/main" xmlns="" id="{E0F5662A-07B9-41B4-B9B7-27A6614BA295}"/>
                </a:ext>
              </a:extLst>
            </p:cNvPr>
            <p:cNvSpPr>
              <a:spLocks noEditPoints="1"/>
            </p:cNvSpPr>
            <p:nvPr/>
          </p:nvSpPr>
          <p:spPr bwMode="auto">
            <a:xfrm>
              <a:off x="542" y="221"/>
              <a:ext cx="576" cy="552"/>
            </a:xfrm>
            <a:custGeom>
              <a:avLst/>
              <a:gdLst>
                <a:gd name="T0" fmla="*/ 202 w 241"/>
                <a:gd name="T1" fmla="*/ 50 h 231"/>
                <a:gd name="T2" fmla="*/ 149 w 241"/>
                <a:gd name="T3" fmla="*/ 39 h 231"/>
                <a:gd name="T4" fmla="*/ 123 w 241"/>
                <a:gd name="T5" fmla="*/ 49 h 231"/>
                <a:gd name="T6" fmla="*/ 97 w 241"/>
                <a:gd name="T7" fmla="*/ 43 h 231"/>
                <a:gd name="T8" fmla="*/ 81 w 241"/>
                <a:gd name="T9" fmla="*/ 12 h 231"/>
                <a:gd name="T10" fmla="*/ 1 w 241"/>
                <a:gd name="T11" fmla="*/ 137 h 231"/>
                <a:gd name="T12" fmla="*/ 129 w 241"/>
                <a:gd name="T13" fmla="*/ 231 h 231"/>
                <a:gd name="T14" fmla="*/ 112 w 241"/>
                <a:gd name="T15" fmla="*/ 143 h 231"/>
                <a:gd name="T16" fmla="*/ 150 w 241"/>
                <a:gd name="T17" fmla="*/ 165 h 231"/>
                <a:gd name="T18" fmla="*/ 169 w 241"/>
                <a:gd name="T19" fmla="*/ 230 h 231"/>
                <a:gd name="T20" fmla="*/ 222 w 241"/>
                <a:gd name="T21" fmla="*/ 170 h 231"/>
                <a:gd name="T22" fmla="*/ 216 w 241"/>
                <a:gd name="T23" fmla="*/ 164 h 231"/>
                <a:gd name="T24" fmla="*/ 195 w 241"/>
                <a:gd name="T25" fmla="*/ 161 h 231"/>
                <a:gd name="T26" fmla="*/ 182 w 241"/>
                <a:gd name="T27" fmla="*/ 151 h 231"/>
                <a:gd name="T28" fmla="*/ 179 w 241"/>
                <a:gd name="T29" fmla="*/ 147 h 231"/>
                <a:gd name="T30" fmla="*/ 179 w 241"/>
                <a:gd name="T31" fmla="*/ 144 h 231"/>
                <a:gd name="T32" fmla="*/ 183 w 241"/>
                <a:gd name="T33" fmla="*/ 142 h 231"/>
                <a:gd name="T34" fmla="*/ 127 w 241"/>
                <a:gd name="T35" fmla="*/ 91 h 231"/>
                <a:gd name="T36" fmla="*/ 111 w 241"/>
                <a:gd name="T37" fmla="*/ 99 h 231"/>
                <a:gd name="T38" fmla="*/ 109 w 241"/>
                <a:gd name="T39" fmla="*/ 97 h 231"/>
                <a:gd name="T40" fmla="*/ 114 w 241"/>
                <a:gd name="T41" fmla="*/ 83 h 231"/>
                <a:gd name="T42" fmla="*/ 138 w 241"/>
                <a:gd name="T43" fmla="*/ 65 h 231"/>
                <a:gd name="T44" fmla="*/ 139 w 241"/>
                <a:gd name="T45" fmla="*/ 68 h 231"/>
                <a:gd name="T46" fmla="*/ 86 w 241"/>
                <a:gd name="T47" fmla="*/ 215 h 231"/>
                <a:gd name="T48" fmla="*/ 126 w 241"/>
                <a:gd name="T49" fmla="*/ 60 h 231"/>
                <a:gd name="T50" fmla="*/ 116 w 241"/>
                <a:gd name="T51" fmla="*/ 67 h 231"/>
                <a:gd name="T52" fmla="*/ 108 w 241"/>
                <a:gd name="T53" fmla="*/ 76 h 231"/>
                <a:gd name="T54" fmla="*/ 104 w 241"/>
                <a:gd name="T55" fmla="*/ 83 h 231"/>
                <a:gd name="T56" fmla="*/ 102 w 241"/>
                <a:gd name="T57" fmla="*/ 89 h 231"/>
                <a:gd name="T58" fmla="*/ 97 w 241"/>
                <a:gd name="T59" fmla="*/ 90 h 231"/>
                <a:gd name="T60" fmla="*/ 87 w 241"/>
                <a:gd name="T61" fmla="*/ 87 h 231"/>
                <a:gd name="T62" fmla="*/ 54 w 241"/>
                <a:gd name="T63" fmla="*/ 90 h 231"/>
                <a:gd name="T64" fmla="*/ 37 w 241"/>
                <a:gd name="T65" fmla="*/ 139 h 231"/>
                <a:gd name="T66" fmla="*/ 63 w 241"/>
                <a:gd name="T67" fmla="*/ 169 h 231"/>
                <a:gd name="T68" fmla="*/ 70 w 241"/>
                <a:gd name="T69" fmla="*/ 173 h 231"/>
                <a:gd name="T70" fmla="*/ 120 w 241"/>
                <a:gd name="T71" fmla="*/ 210 h 231"/>
                <a:gd name="T72" fmla="*/ 105 w 241"/>
                <a:gd name="T73" fmla="*/ 139 h 231"/>
                <a:gd name="T74" fmla="*/ 106 w 241"/>
                <a:gd name="T75" fmla="*/ 171 h 231"/>
                <a:gd name="T76" fmla="*/ 73 w 241"/>
                <a:gd name="T77" fmla="*/ 165 h 231"/>
                <a:gd name="T78" fmla="*/ 57 w 241"/>
                <a:gd name="T79" fmla="*/ 150 h 231"/>
                <a:gd name="T80" fmla="*/ 53 w 241"/>
                <a:gd name="T81" fmla="*/ 123 h 231"/>
                <a:gd name="T82" fmla="*/ 103 w 241"/>
                <a:gd name="T83" fmla="*/ 103 h 231"/>
                <a:gd name="T84" fmla="*/ 136 w 241"/>
                <a:gd name="T85" fmla="*/ 92 h 231"/>
                <a:gd name="T86" fmla="*/ 147 w 241"/>
                <a:gd name="T87" fmla="*/ 65 h 231"/>
                <a:gd name="T88" fmla="*/ 145 w 241"/>
                <a:gd name="T89" fmla="*/ 60 h 231"/>
                <a:gd name="T90" fmla="*/ 144 w 241"/>
                <a:gd name="T91" fmla="*/ 59 h 231"/>
                <a:gd name="T92" fmla="*/ 135 w 241"/>
                <a:gd name="T93" fmla="*/ 55 h 231"/>
                <a:gd name="T94" fmla="*/ 205 w 241"/>
                <a:gd name="T95" fmla="*/ 57 h 231"/>
                <a:gd name="T96" fmla="*/ 186 w 241"/>
                <a:gd name="T97" fmla="*/ 134 h 231"/>
                <a:gd name="T98" fmla="*/ 171 w 241"/>
                <a:gd name="T99" fmla="*/ 141 h 231"/>
                <a:gd name="T100" fmla="*/ 168 w 241"/>
                <a:gd name="T101" fmla="*/ 147 h 231"/>
                <a:gd name="T102" fmla="*/ 164 w 241"/>
                <a:gd name="T103" fmla="*/ 153 h 231"/>
                <a:gd name="T104" fmla="*/ 159 w 241"/>
                <a:gd name="T105" fmla="*/ 157 h 231"/>
                <a:gd name="T106" fmla="*/ 186 w 241"/>
                <a:gd name="T107" fmla="*/ 186 h 231"/>
                <a:gd name="T108" fmla="*/ 167 w 241"/>
                <a:gd name="T109" fmla="*/ 200 h 231"/>
                <a:gd name="T110" fmla="*/ 159 w 241"/>
                <a:gd name="T111" fmla="*/ 166 h 231"/>
                <a:gd name="T112" fmla="*/ 176 w 241"/>
                <a:gd name="T113" fmla="*/ 170 h 231"/>
                <a:gd name="T114" fmla="*/ 174 w 241"/>
                <a:gd name="T115" fmla="*/ 154 h 231"/>
                <a:gd name="T116" fmla="*/ 176 w 241"/>
                <a:gd name="T117" fmla="*/ 156 h 231"/>
                <a:gd name="T118" fmla="*/ 192 w 241"/>
                <a:gd name="T119" fmla="*/ 168 h 231"/>
                <a:gd name="T120" fmla="*/ 207 w 241"/>
                <a:gd name="T12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1" h="231">
                  <a:moveTo>
                    <a:pt x="212" y="143"/>
                  </a:moveTo>
                  <a:cubicBezTo>
                    <a:pt x="230" y="120"/>
                    <a:pt x="241" y="95"/>
                    <a:pt x="241" y="79"/>
                  </a:cubicBezTo>
                  <a:cubicBezTo>
                    <a:pt x="241" y="47"/>
                    <a:pt x="223" y="47"/>
                    <a:pt x="214" y="47"/>
                  </a:cubicBezTo>
                  <a:cubicBezTo>
                    <a:pt x="213" y="47"/>
                    <a:pt x="213" y="47"/>
                    <a:pt x="213" y="47"/>
                  </a:cubicBezTo>
                  <a:cubicBezTo>
                    <a:pt x="209" y="47"/>
                    <a:pt x="205" y="48"/>
                    <a:pt x="202" y="50"/>
                  </a:cubicBezTo>
                  <a:cubicBezTo>
                    <a:pt x="200" y="50"/>
                    <a:pt x="199" y="50"/>
                    <a:pt x="197" y="49"/>
                  </a:cubicBezTo>
                  <a:cubicBezTo>
                    <a:pt x="193" y="45"/>
                    <a:pt x="187" y="43"/>
                    <a:pt x="181" y="43"/>
                  </a:cubicBezTo>
                  <a:cubicBezTo>
                    <a:pt x="177" y="43"/>
                    <a:pt x="173" y="44"/>
                    <a:pt x="170" y="46"/>
                  </a:cubicBezTo>
                  <a:cubicBezTo>
                    <a:pt x="168" y="46"/>
                    <a:pt x="167" y="46"/>
                    <a:pt x="165" y="45"/>
                  </a:cubicBezTo>
                  <a:cubicBezTo>
                    <a:pt x="161" y="41"/>
                    <a:pt x="155" y="39"/>
                    <a:pt x="149" y="39"/>
                  </a:cubicBezTo>
                  <a:cubicBezTo>
                    <a:pt x="142" y="39"/>
                    <a:pt x="135" y="42"/>
                    <a:pt x="130" y="47"/>
                  </a:cubicBezTo>
                  <a:cubicBezTo>
                    <a:pt x="120" y="3"/>
                    <a:pt x="120" y="3"/>
                    <a:pt x="120" y="3"/>
                  </a:cubicBezTo>
                  <a:cubicBezTo>
                    <a:pt x="119" y="1"/>
                    <a:pt x="117" y="0"/>
                    <a:pt x="115" y="0"/>
                  </a:cubicBezTo>
                  <a:cubicBezTo>
                    <a:pt x="113" y="1"/>
                    <a:pt x="112" y="3"/>
                    <a:pt x="112" y="5"/>
                  </a:cubicBezTo>
                  <a:cubicBezTo>
                    <a:pt x="123" y="49"/>
                    <a:pt x="123" y="49"/>
                    <a:pt x="123" y="49"/>
                  </a:cubicBezTo>
                  <a:cubicBezTo>
                    <a:pt x="117" y="47"/>
                    <a:pt x="112" y="45"/>
                    <a:pt x="107" y="44"/>
                  </a:cubicBezTo>
                  <a:cubicBezTo>
                    <a:pt x="106" y="44"/>
                    <a:pt x="106" y="44"/>
                    <a:pt x="105" y="44"/>
                  </a:cubicBezTo>
                  <a:cubicBezTo>
                    <a:pt x="104" y="44"/>
                    <a:pt x="103" y="44"/>
                    <a:pt x="102" y="44"/>
                  </a:cubicBezTo>
                  <a:cubicBezTo>
                    <a:pt x="101" y="44"/>
                    <a:pt x="99" y="43"/>
                    <a:pt x="98" y="43"/>
                  </a:cubicBezTo>
                  <a:cubicBezTo>
                    <a:pt x="98" y="43"/>
                    <a:pt x="97" y="43"/>
                    <a:pt x="97" y="43"/>
                  </a:cubicBezTo>
                  <a:cubicBezTo>
                    <a:pt x="95" y="43"/>
                    <a:pt x="93" y="43"/>
                    <a:pt x="92" y="43"/>
                  </a:cubicBezTo>
                  <a:cubicBezTo>
                    <a:pt x="91" y="43"/>
                    <a:pt x="91" y="43"/>
                    <a:pt x="91" y="43"/>
                  </a:cubicBezTo>
                  <a:cubicBezTo>
                    <a:pt x="90" y="43"/>
                    <a:pt x="90" y="43"/>
                    <a:pt x="90" y="43"/>
                  </a:cubicBezTo>
                  <a:cubicBezTo>
                    <a:pt x="89" y="43"/>
                    <a:pt x="89" y="43"/>
                    <a:pt x="88" y="43"/>
                  </a:cubicBezTo>
                  <a:cubicBezTo>
                    <a:pt x="81" y="12"/>
                    <a:pt x="81" y="12"/>
                    <a:pt x="81" y="12"/>
                  </a:cubicBezTo>
                  <a:cubicBezTo>
                    <a:pt x="80" y="10"/>
                    <a:pt x="78" y="9"/>
                    <a:pt x="76" y="9"/>
                  </a:cubicBezTo>
                  <a:cubicBezTo>
                    <a:pt x="74" y="10"/>
                    <a:pt x="73" y="12"/>
                    <a:pt x="73" y="14"/>
                  </a:cubicBezTo>
                  <a:cubicBezTo>
                    <a:pt x="80" y="44"/>
                    <a:pt x="80" y="44"/>
                    <a:pt x="80" y="44"/>
                  </a:cubicBezTo>
                  <a:cubicBezTo>
                    <a:pt x="60" y="46"/>
                    <a:pt x="41" y="56"/>
                    <a:pt x="26" y="71"/>
                  </a:cubicBezTo>
                  <a:cubicBezTo>
                    <a:pt x="9" y="89"/>
                    <a:pt x="0" y="112"/>
                    <a:pt x="1" y="137"/>
                  </a:cubicBezTo>
                  <a:cubicBezTo>
                    <a:pt x="3" y="183"/>
                    <a:pt x="40" y="220"/>
                    <a:pt x="86" y="223"/>
                  </a:cubicBezTo>
                  <a:cubicBezTo>
                    <a:pt x="87" y="223"/>
                    <a:pt x="89" y="223"/>
                    <a:pt x="91" y="223"/>
                  </a:cubicBezTo>
                  <a:cubicBezTo>
                    <a:pt x="102" y="223"/>
                    <a:pt x="112" y="221"/>
                    <a:pt x="122" y="217"/>
                  </a:cubicBezTo>
                  <a:cubicBezTo>
                    <a:pt x="125" y="228"/>
                    <a:pt x="125" y="228"/>
                    <a:pt x="125" y="228"/>
                  </a:cubicBezTo>
                  <a:cubicBezTo>
                    <a:pt x="126" y="230"/>
                    <a:pt x="127" y="231"/>
                    <a:pt x="129" y="231"/>
                  </a:cubicBezTo>
                  <a:cubicBezTo>
                    <a:pt x="129" y="231"/>
                    <a:pt x="130" y="231"/>
                    <a:pt x="130" y="231"/>
                  </a:cubicBezTo>
                  <a:cubicBezTo>
                    <a:pt x="132" y="230"/>
                    <a:pt x="133" y="228"/>
                    <a:pt x="133" y="226"/>
                  </a:cubicBezTo>
                  <a:cubicBezTo>
                    <a:pt x="128" y="211"/>
                    <a:pt x="128" y="211"/>
                    <a:pt x="128" y="211"/>
                  </a:cubicBezTo>
                  <a:cubicBezTo>
                    <a:pt x="120" y="176"/>
                    <a:pt x="120" y="176"/>
                    <a:pt x="120" y="176"/>
                  </a:cubicBezTo>
                  <a:cubicBezTo>
                    <a:pt x="112" y="143"/>
                    <a:pt x="112" y="143"/>
                    <a:pt x="112" y="143"/>
                  </a:cubicBezTo>
                  <a:cubicBezTo>
                    <a:pt x="115" y="140"/>
                    <a:pt x="119" y="139"/>
                    <a:pt x="125" y="139"/>
                  </a:cubicBezTo>
                  <a:cubicBezTo>
                    <a:pt x="126" y="139"/>
                    <a:pt x="126" y="139"/>
                    <a:pt x="126" y="139"/>
                  </a:cubicBezTo>
                  <a:cubicBezTo>
                    <a:pt x="133" y="139"/>
                    <a:pt x="138" y="142"/>
                    <a:pt x="141" y="147"/>
                  </a:cubicBezTo>
                  <a:cubicBezTo>
                    <a:pt x="145" y="152"/>
                    <a:pt x="147" y="157"/>
                    <a:pt x="149" y="163"/>
                  </a:cubicBezTo>
                  <a:cubicBezTo>
                    <a:pt x="150" y="165"/>
                    <a:pt x="150" y="165"/>
                    <a:pt x="150" y="165"/>
                  </a:cubicBezTo>
                  <a:cubicBezTo>
                    <a:pt x="151" y="167"/>
                    <a:pt x="151" y="169"/>
                    <a:pt x="152" y="171"/>
                  </a:cubicBezTo>
                  <a:cubicBezTo>
                    <a:pt x="159" y="201"/>
                    <a:pt x="159" y="201"/>
                    <a:pt x="159" y="201"/>
                  </a:cubicBezTo>
                  <a:cubicBezTo>
                    <a:pt x="159" y="201"/>
                    <a:pt x="159" y="201"/>
                    <a:pt x="159" y="201"/>
                  </a:cubicBezTo>
                  <a:cubicBezTo>
                    <a:pt x="165" y="227"/>
                    <a:pt x="165" y="227"/>
                    <a:pt x="165" y="227"/>
                  </a:cubicBezTo>
                  <a:cubicBezTo>
                    <a:pt x="166" y="228"/>
                    <a:pt x="167" y="230"/>
                    <a:pt x="169" y="230"/>
                  </a:cubicBezTo>
                  <a:cubicBezTo>
                    <a:pt x="169" y="230"/>
                    <a:pt x="170" y="230"/>
                    <a:pt x="170" y="230"/>
                  </a:cubicBezTo>
                  <a:cubicBezTo>
                    <a:pt x="172" y="229"/>
                    <a:pt x="173" y="227"/>
                    <a:pt x="173" y="225"/>
                  </a:cubicBezTo>
                  <a:cubicBezTo>
                    <a:pt x="169" y="208"/>
                    <a:pt x="169" y="208"/>
                    <a:pt x="169" y="208"/>
                  </a:cubicBezTo>
                  <a:cubicBezTo>
                    <a:pt x="174" y="207"/>
                    <a:pt x="180" y="205"/>
                    <a:pt x="185" y="202"/>
                  </a:cubicBezTo>
                  <a:cubicBezTo>
                    <a:pt x="200" y="196"/>
                    <a:pt x="213" y="184"/>
                    <a:pt x="222" y="170"/>
                  </a:cubicBezTo>
                  <a:cubicBezTo>
                    <a:pt x="224" y="169"/>
                    <a:pt x="225" y="168"/>
                    <a:pt x="226" y="166"/>
                  </a:cubicBezTo>
                  <a:cubicBezTo>
                    <a:pt x="229" y="159"/>
                    <a:pt x="223" y="150"/>
                    <a:pt x="212" y="143"/>
                  </a:cubicBezTo>
                  <a:close/>
                  <a:moveTo>
                    <a:pt x="219" y="163"/>
                  </a:moveTo>
                  <a:cubicBezTo>
                    <a:pt x="218" y="163"/>
                    <a:pt x="218" y="164"/>
                    <a:pt x="217" y="164"/>
                  </a:cubicBezTo>
                  <a:cubicBezTo>
                    <a:pt x="217" y="164"/>
                    <a:pt x="217" y="164"/>
                    <a:pt x="216" y="164"/>
                  </a:cubicBezTo>
                  <a:cubicBezTo>
                    <a:pt x="216" y="164"/>
                    <a:pt x="215" y="165"/>
                    <a:pt x="215" y="165"/>
                  </a:cubicBezTo>
                  <a:cubicBezTo>
                    <a:pt x="215" y="165"/>
                    <a:pt x="214" y="165"/>
                    <a:pt x="214" y="165"/>
                  </a:cubicBezTo>
                  <a:cubicBezTo>
                    <a:pt x="214" y="165"/>
                    <a:pt x="213" y="165"/>
                    <a:pt x="212" y="165"/>
                  </a:cubicBezTo>
                  <a:cubicBezTo>
                    <a:pt x="212" y="165"/>
                    <a:pt x="212" y="165"/>
                    <a:pt x="212" y="165"/>
                  </a:cubicBezTo>
                  <a:cubicBezTo>
                    <a:pt x="207" y="165"/>
                    <a:pt x="201" y="163"/>
                    <a:pt x="195" y="161"/>
                  </a:cubicBezTo>
                  <a:cubicBezTo>
                    <a:pt x="192" y="159"/>
                    <a:pt x="190" y="158"/>
                    <a:pt x="187" y="156"/>
                  </a:cubicBezTo>
                  <a:cubicBezTo>
                    <a:pt x="187" y="156"/>
                    <a:pt x="187" y="156"/>
                    <a:pt x="186" y="155"/>
                  </a:cubicBezTo>
                  <a:cubicBezTo>
                    <a:pt x="186" y="155"/>
                    <a:pt x="185" y="154"/>
                    <a:pt x="184" y="154"/>
                  </a:cubicBezTo>
                  <a:cubicBezTo>
                    <a:pt x="184" y="154"/>
                    <a:pt x="184" y="153"/>
                    <a:pt x="183" y="153"/>
                  </a:cubicBezTo>
                  <a:cubicBezTo>
                    <a:pt x="183" y="152"/>
                    <a:pt x="182" y="152"/>
                    <a:pt x="182" y="151"/>
                  </a:cubicBezTo>
                  <a:cubicBezTo>
                    <a:pt x="181" y="151"/>
                    <a:pt x="181" y="151"/>
                    <a:pt x="181" y="150"/>
                  </a:cubicBezTo>
                  <a:cubicBezTo>
                    <a:pt x="181" y="150"/>
                    <a:pt x="180" y="150"/>
                    <a:pt x="180" y="149"/>
                  </a:cubicBezTo>
                  <a:cubicBezTo>
                    <a:pt x="180" y="149"/>
                    <a:pt x="180" y="149"/>
                    <a:pt x="180" y="148"/>
                  </a:cubicBezTo>
                  <a:cubicBezTo>
                    <a:pt x="179" y="148"/>
                    <a:pt x="179" y="148"/>
                    <a:pt x="179" y="147"/>
                  </a:cubicBezTo>
                  <a:cubicBezTo>
                    <a:pt x="179" y="147"/>
                    <a:pt x="179" y="147"/>
                    <a:pt x="179" y="147"/>
                  </a:cubicBezTo>
                  <a:cubicBezTo>
                    <a:pt x="179" y="146"/>
                    <a:pt x="179" y="146"/>
                    <a:pt x="179" y="146"/>
                  </a:cubicBezTo>
                  <a:cubicBezTo>
                    <a:pt x="178" y="145"/>
                    <a:pt x="178" y="145"/>
                    <a:pt x="179" y="145"/>
                  </a:cubicBezTo>
                  <a:cubicBezTo>
                    <a:pt x="179" y="145"/>
                    <a:pt x="179" y="145"/>
                    <a:pt x="179" y="144"/>
                  </a:cubicBezTo>
                  <a:cubicBezTo>
                    <a:pt x="179" y="144"/>
                    <a:pt x="179" y="144"/>
                    <a:pt x="179" y="144"/>
                  </a:cubicBezTo>
                  <a:cubicBezTo>
                    <a:pt x="179" y="144"/>
                    <a:pt x="179" y="144"/>
                    <a:pt x="179" y="144"/>
                  </a:cubicBezTo>
                  <a:cubicBezTo>
                    <a:pt x="179" y="144"/>
                    <a:pt x="179" y="144"/>
                    <a:pt x="179" y="144"/>
                  </a:cubicBezTo>
                  <a:cubicBezTo>
                    <a:pt x="180" y="143"/>
                    <a:pt x="180" y="143"/>
                    <a:pt x="180" y="143"/>
                  </a:cubicBezTo>
                  <a:cubicBezTo>
                    <a:pt x="180" y="143"/>
                    <a:pt x="180" y="143"/>
                    <a:pt x="181" y="143"/>
                  </a:cubicBezTo>
                  <a:cubicBezTo>
                    <a:pt x="181" y="143"/>
                    <a:pt x="181" y="143"/>
                    <a:pt x="182" y="143"/>
                  </a:cubicBezTo>
                  <a:cubicBezTo>
                    <a:pt x="182" y="142"/>
                    <a:pt x="182" y="142"/>
                    <a:pt x="183" y="142"/>
                  </a:cubicBezTo>
                  <a:cubicBezTo>
                    <a:pt x="183" y="142"/>
                    <a:pt x="184" y="142"/>
                    <a:pt x="185" y="142"/>
                  </a:cubicBezTo>
                  <a:cubicBezTo>
                    <a:pt x="190" y="142"/>
                    <a:pt x="196" y="144"/>
                    <a:pt x="202" y="146"/>
                  </a:cubicBezTo>
                  <a:cubicBezTo>
                    <a:pt x="214" y="152"/>
                    <a:pt x="220" y="160"/>
                    <a:pt x="219" y="163"/>
                  </a:cubicBezTo>
                  <a:close/>
                  <a:moveTo>
                    <a:pt x="127" y="90"/>
                  </a:moveTo>
                  <a:cubicBezTo>
                    <a:pt x="127" y="90"/>
                    <a:pt x="127" y="90"/>
                    <a:pt x="127" y="91"/>
                  </a:cubicBezTo>
                  <a:cubicBezTo>
                    <a:pt x="126" y="92"/>
                    <a:pt x="125" y="92"/>
                    <a:pt x="124" y="93"/>
                  </a:cubicBezTo>
                  <a:cubicBezTo>
                    <a:pt x="124" y="93"/>
                    <a:pt x="124" y="93"/>
                    <a:pt x="124" y="93"/>
                  </a:cubicBezTo>
                  <a:cubicBezTo>
                    <a:pt x="120" y="97"/>
                    <a:pt x="116" y="98"/>
                    <a:pt x="113" y="99"/>
                  </a:cubicBezTo>
                  <a:cubicBezTo>
                    <a:pt x="113" y="99"/>
                    <a:pt x="113" y="99"/>
                    <a:pt x="113" y="99"/>
                  </a:cubicBezTo>
                  <a:cubicBezTo>
                    <a:pt x="112" y="99"/>
                    <a:pt x="112" y="99"/>
                    <a:pt x="111" y="99"/>
                  </a:cubicBezTo>
                  <a:cubicBezTo>
                    <a:pt x="111" y="99"/>
                    <a:pt x="111" y="99"/>
                    <a:pt x="111" y="99"/>
                  </a:cubicBezTo>
                  <a:cubicBezTo>
                    <a:pt x="111" y="99"/>
                    <a:pt x="110" y="99"/>
                    <a:pt x="110" y="98"/>
                  </a:cubicBezTo>
                  <a:cubicBezTo>
                    <a:pt x="110" y="98"/>
                    <a:pt x="110" y="98"/>
                    <a:pt x="110" y="98"/>
                  </a:cubicBezTo>
                  <a:cubicBezTo>
                    <a:pt x="110" y="98"/>
                    <a:pt x="110" y="98"/>
                    <a:pt x="110" y="98"/>
                  </a:cubicBezTo>
                  <a:cubicBezTo>
                    <a:pt x="109" y="98"/>
                    <a:pt x="109" y="97"/>
                    <a:pt x="109" y="97"/>
                  </a:cubicBezTo>
                  <a:cubicBezTo>
                    <a:pt x="109" y="97"/>
                    <a:pt x="109" y="97"/>
                    <a:pt x="109" y="97"/>
                  </a:cubicBezTo>
                  <a:cubicBezTo>
                    <a:pt x="109" y="95"/>
                    <a:pt x="109" y="91"/>
                    <a:pt x="111" y="87"/>
                  </a:cubicBezTo>
                  <a:cubicBezTo>
                    <a:pt x="111" y="87"/>
                    <a:pt x="111" y="87"/>
                    <a:pt x="111" y="87"/>
                  </a:cubicBezTo>
                  <a:cubicBezTo>
                    <a:pt x="112" y="86"/>
                    <a:pt x="112" y="85"/>
                    <a:pt x="113" y="84"/>
                  </a:cubicBezTo>
                  <a:cubicBezTo>
                    <a:pt x="113" y="83"/>
                    <a:pt x="113" y="83"/>
                    <a:pt x="114" y="83"/>
                  </a:cubicBezTo>
                  <a:cubicBezTo>
                    <a:pt x="114" y="82"/>
                    <a:pt x="115" y="81"/>
                    <a:pt x="115" y="80"/>
                  </a:cubicBezTo>
                  <a:cubicBezTo>
                    <a:pt x="116" y="79"/>
                    <a:pt x="117" y="78"/>
                    <a:pt x="118" y="76"/>
                  </a:cubicBezTo>
                  <a:cubicBezTo>
                    <a:pt x="119" y="75"/>
                    <a:pt x="120" y="74"/>
                    <a:pt x="121" y="73"/>
                  </a:cubicBezTo>
                  <a:cubicBezTo>
                    <a:pt x="127" y="67"/>
                    <a:pt x="133" y="64"/>
                    <a:pt x="137" y="64"/>
                  </a:cubicBezTo>
                  <a:cubicBezTo>
                    <a:pt x="137" y="64"/>
                    <a:pt x="138" y="64"/>
                    <a:pt x="138" y="65"/>
                  </a:cubicBezTo>
                  <a:cubicBezTo>
                    <a:pt x="138" y="65"/>
                    <a:pt x="138" y="65"/>
                    <a:pt x="138" y="65"/>
                  </a:cubicBezTo>
                  <a:cubicBezTo>
                    <a:pt x="139" y="65"/>
                    <a:pt x="139" y="65"/>
                    <a:pt x="139" y="66"/>
                  </a:cubicBezTo>
                  <a:cubicBezTo>
                    <a:pt x="139" y="66"/>
                    <a:pt x="139" y="66"/>
                    <a:pt x="139" y="67"/>
                  </a:cubicBezTo>
                  <a:cubicBezTo>
                    <a:pt x="139" y="67"/>
                    <a:pt x="139" y="67"/>
                    <a:pt x="139" y="67"/>
                  </a:cubicBezTo>
                  <a:cubicBezTo>
                    <a:pt x="139" y="68"/>
                    <a:pt x="139" y="68"/>
                    <a:pt x="139" y="68"/>
                  </a:cubicBezTo>
                  <a:cubicBezTo>
                    <a:pt x="139" y="69"/>
                    <a:pt x="139" y="69"/>
                    <a:pt x="139" y="69"/>
                  </a:cubicBezTo>
                  <a:cubicBezTo>
                    <a:pt x="139" y="70"/>
                    <a:pt x="139" y="71"/>
                    <a:pt x="139" y="72"/>
                  </a:cubicBezTo>
                  <a:cubicBezTo>
                    <a:pt x="137" y="77"/>
                    <a:pt x="134" y="82"/>
                    <a:pt x="130" y="87"/>
                  </a:cubicBezTo>
                  <a:cubicBezTo>
                    <a:pt x="129" y="88"/>
                    <a:pt x="128" y="89"/>
                    <a:pt x="127" y="90"/>
                  </a:cubicBezTo>
                  <a:close/>
                  <a:moveTo>
                    <a:pt x="86" y="215"/>
                  </a:moveTo>
                  <a:cubicBezTo>
                    <a:pt x="45" y="212"/>
                    <a:pt x="11" y="178"/>
                    <a:pt x="9" y="137"/>
                  </a:cubicBezTo>
                  <a:cubicBezTo>
                    <a:pt x="8" y="114"/>
                    <a:pt x="16" y="93"/>
                    <a:pt x="32" y="76"/>
                  </a:cubicBezTo>
                  <a:cubicBezTo>
                    <a:pt x="47" y="60"/>
                    <a:pt x="68" y="51"/>
                    <a:pt x="90" y="51"/>
                  </a:cubicBezTo>
                  <a:cubicBezTo>
                    <a:pt x="102" y="51"/>
                    <a:pt x="115" y="54"/>
                    <a:pt x="126" y="59"/>
                  </a:cubicBezTo>
                  <a:cubicBezTo>
                    <a:pt x="126" y="59"/>
                    <a:pt x="126" y="59"/>
                    <a:pt x="126" y="60"/>
                  </a:cubicBezTo>
                  <a:cubicBezTo>
                    <a:pt x="125" y="60"/>
                    <a:pt x="124" y="60"/>
                    <a:pt x="123" y="61"/>
                  </a:cubicBezTo>
                  <a:cubicBezTo>
                    <a:pt x="123" y="61"/>
                    <a:pt x="123" y="62"/>
                    <a:pt x="122" y="62"/>
                  </a:cubicBezTo>
                  <a:cubicBezTo>
                    <a:pt x="121" y="62"/>
                    <a:pt x="121" y="63"/>
                    <a:pt x="120" y="64"/>
                  </a:cubicBezTo>
                  <a:cubicBezTo>
                    <a:pt x="120" y="64"/>
                    <a:pt x="119" y="64"/>
                    <a:pt x="119" y="65"/>
                  </a:cubicBezTo>
                  <a:cubicBezTo>
                    <a:pt x="118" y="65"/>
                    <a:pt x="117" y="66"/>
                    <a:pt x="116" y="67"/>
                  </a:cubicBezTo>
                  <a:cubicBezTo>
                    <a:pt x="116" y="67"/>
                    <a:pt x="116" y="67"/>
                    <a:pt x="115" y="68"/>
                  </a:cubicBezTo>
                  <a:cubicBezTo>
                    <a:pt x="114" y="69"/>
                    <a:pt x="113" y="70"/>
                    <a:pt x="112" y="71"/>
                  </a:cubicBezTo>
                  <a:cubicBezTo>
                    <a:pt x="111" y="72"/>
                    <a:pt x="111" y="73"/>
                    <a:pt x="110" y="74"/>
                  </a:cubicBezTo>
                  <a:cubicBezTo>
                    <a:pt x="110" y="74"/>
                    <a:pt x="109" y="75"/>
                    <a:pt x="109" y="75"/>
                  </a:cubicBezTo>
                  <a:cubicBezTo>
                    <a:pt x="109" y="75"/>
                    <a:pt x="108" y="76"/>
                    <a:pt x="108" y="76"/>
                  </a:cubicBezTo>
                  <a:cubicBezTo>
                    <a:pt x="108" y="77"/>
                    <a:pt x="107" y="77"/>
                    <a:pt x="107" y="78"/>
                  </a:cubicBezTo>
                  <a:cubicBezTo>
                    <a:pt x="107" y="78"/>
                    <a:pt x="107" y="79"/>
                    <a:pt x="106" y="79"/>
                  </a:cubicBezTo>
                  <a:cubicBezTo>
                    <a:pt x="106" y="79"/>
                    <a:pt x="106" y="80"/>
                    <a:pt x="106" y="80"/>
                  </a:cubicBezTo>
                  <a:cubicBezTo>
                    <a:pt x="105" y="81"/>
                    <a:pt x="105" y="81"/>
                    <a:pt x="105" y="81"/>
                  </a:cubicBezTo>
                  <a:cubicBezTo>
                    <a:pt x="105" y="82"/>
                    <a:pt x="105" y="82"/>
                    <a:pt x="104" y="83"/>
                  </a:cubicBezTo>
                  <a:cubicBezTo>
                    <a:pt x="104" y="83"/>
                    <a:pt x="104" y="84"/>
                    <a:pt x="104" y="84"/>
                  </a:cubicBezTo>
                  <a:cubicBezTo>
                    <a:pt x="104" y="84"/>
                    <a:pt x="103" y="85"/>
                    <a:pt x="103" y="86"/>
                  </a:cubicBezTo>
                  <a:cubicBezTo>
                    <a:pt x="103" y="86"/>
                    <a:pt x="103" y="86"/>
                    <a:pt x="103" y="86"/>
                  </a:cubicBezTo>
                  <a:cubicBezTo>
                    <a:pt x="103" y="87"/>
                    <a:pt x="103" y="87"/>
                    <a:pt x="102" y="88"/>
                  </a:cubicBezTo>
                  <a:cubicBezTo>
                    <a:pt x="102" y="88"/>
                    <a:pt x="102" y="88"/>
                    <a:pt x="102" y="89"/>
                  </a:cubicBezTo>
                  <a:cubicBezTo>
                    <a:pt x="102" y="89"/>
                    <a:pt x="102" y="90"/>
                    <a:pt x="102" y="90"/>
                  </a:cubicBezTo>
                  <a:cubicBezTo>
                    <a:pt x="102" y="91"/>
                    <a:pt x="102" y="91"/>
                    <a:pt x="102" y="91"/>
                  </a:cubicBezTo>
                  <a:cubicBezTo>
                    <a:pt x="102" y="91"/>
                    <a:pt x="101" y="92"/>
                    <a:pt x="101" y="92"/>
                  </a:cubicBezTo>
                  <a:cubicBezTo>
                    <a:pt x="101" y="92"/>
                    <a:pt x="101" y="92"/>
                    <a:pt x="101" y="92"/>
                  </a:cubicBezTo>
                  <a:cubicBezTo>
                    <a:pt x="100" y="91"/>
                    <a:pt x="99" y="91"/>
                    <a:pt x="97" y="90"/>
                  </a:cubicBezTo>
                  <a:cubicBezTo>
                    <a:pt x="97" y="90"/>
                    <a:pt x="97" y="90"/>
                    <a:pt x="97" y="90"/>
                  </a:cubicBezTo>
                  <a:cubicBezTo>
                    <a:pt x="95" y="89"/>
                    <a:pt x="94" y="89"/>
                    <a:pt x="93" y="89"/>
                  </a:cubicBezTo>
                  <a:cubicBezTo>
                    <a:pt x="93" y="88"/>
                    <a:pt x="92" y="88"/>
                    <a:pt x="92" y="88"/>
                  </a:cubicBezTo>
                  <a:cubicBezTo>
                    <a:pt x="91" y="88"/>
                    <a:pt x="90" y="88"/>
                    <a:pt x="89" y="88"/>
                  </a:cubicBezTo>
                  <a:cubicBezTo>
                    <a:pt x="88" y="87"/>
                    <a:pt x="88" y="87"/>
                    <a:pt x="87" y="87"/>
                  </a:cubicBezTo>
                  <a:cubicBezTo>
                    <a:pt x="86" y="87"/>
                    <a:pt x="84" y="87"/>
                    <a:pt x="83" y="87"/>
                  </a:cubicBezTo>
                  <a:cubicBezTo>
                    <a:pt x="77" y="87"/>
                    <a:pt x="71" y="88"/>
                    <a:pt x="66" y="91"/>
                  </a:cubicBezTo>
                  <a:cubicBezTo>
                    <a:pt x="60" y="84"/>
                    <a:pt x="60" y="84"/>
                    <a:pt x="60" y="84"/>
                  </a:cubicBezTo>
                  <a:cubicBezTo>
                    <a:pt x="58" y="83"/>
                    <a:pt x="56" y="83"/>
                    <a:pt x="54" y="84"/>
                  </a:cubicBezTo>
                  <a:cubicBezTo>
                    <a:pt x="53" y="86"/>
                    <a:pt x="53" y="88"/>
                    <a:pt x="54" y="90"/>
                  </a:cubicBezTo>
                  <a:cubicBezTo>
                    <a:pt x="59" y="95"/>
                    <a:pt x="59" y="95"/>
                    <a:pt x="59" y="95"/>
                  </a:cubicBezTo>
                  <a:cubicBezTo>
                    <a:pt x="51" y="102"/>
                    <a:pt x="45" y="112"/>
                    <a:pt x="45" y="123"/>
                  </a:cubicBezTo>
                  <a:cubicBezTo>
                    <a:pt x="45" y="127"/>
                    <a:pt x="46" y="131"/>
                    <a:pt x="47" y="135"/>
                  </a:cubicBezTo>
                  <a:cubicBezTo>
                    <a:pt x="41" y="135"/>
                    <a:pt x="41" y="135"/>
                    <a:pt x="41" y="135"/>
                  </a:cubicBezTo>
                  <a:cubicBezTo>
                    <a:pt x="39" y="135"/>
                    <a:pt x="37" y="137"/>
                    <a:pt x="37" y="139"/>
                  </a:cubicBezTo>
                  <a:cubicBezTo>
                    <a:pt x="37" y="141"/>
                    <a:pt x="39" y="143"/>
                    <a:pt x="41" y="143"/>
                  </a:cubicBezTo>
                  <a:cubicBezTo>
                    <a:pt x="49" y="143"/>
                    <a:pt x="49" y="143"/>
                    <a:pt x="49" y="143"/>
                  </a:cubicBezTo>
                  <a:cubicBezTo>
                    <a:pt x="49" y="144"/>
                    <a:pt x="49" y="146"/>
                    <a:pt x="49" y="147"/>
                  </a:cubicBezTo>
                  <a:cubicBezTo>
                    <a:pt x="49" y="150"/>
                    <a:pt x="49" y="153"/>
                    <a:pt x="50" y="155"/>
                  </a:cubicBezTo>
                  <a:cubicBezTo>
                    <a:pt x="52" y="162"/>
                    <a:pt x="57" y="167"/>
                    <a:pt x="63" y="169"/>
                  </a:cubicBezTo>
                  <a:cubicBezTo>
                    <a:pt x="58" y="177"/>
                    <a:pt x="58" y="177"/>
                    <a:pt x="58" y="177"/>
                  </a:cubicBezTo>
                  <a:cubicBezTo>
                    <a:pt x="56" y="179"/>
                    <a:pt x="57" y="181"/>
                    <a:pt x="59" y="182"/>
                  </a:cubicBezTo>
                  <a:cubicBezTo>
                    <a:pt x="59" y="183"/>
                    <a:pt x="60" y="183"/>
                    <a:pt x="61" y="183"/>
                  </a:cubicBezTo>
                  <a:cubicBezTo>
                    <a:pt x="62" y="183"/>
                    <a:pt x="64" y="182"/>
                    <a:pt x="64" y="181"/>
                  </a:cubicBezTo>
                  <a:cubicBezTo>
                    <a:pt x="70" y="173"/>
                    <a:pt x="70" y="173"/>
                    <a:pt x="70" y="173"/>
                  </a:cubicBezTo>
                  <a:cubicBezTo>
                    <a:pt x="75" y="179"/>
                    <a:pt x="82" y="182"/>
                    <a:pt x="89" y="183"/>
                  </a:cubicBezTo>
                  <a:cubicBezTo>
                    <a:pt x="90" y="183"/>
                    <a:pt x="92" y="183"/>
                    <a:pt x="93" y="183"/>
                  </a:cubicBezTo>
                  <a:cubicBezTo>
                    <a:pt x="99" y="183"/>
                    <a:pt x="104" y="182"/>
                    <a:pt x="109" y="179"/>
                  </a:cubicBezTo>
                  <a:cubicBezTo>
                    <a:pt x="110" y="179"/>
                    <a:pt x="111" y="179"/>
                    <a:pt x="113" y="179"/>
                  </a:cubicBezTo>
                  <a:cubicBezTo>
                    <a:pt x="120" y="210"/>
                    <a:pt x="120" y="210"/>
                    <a:pt x="120" y="210"/>
                  </a:cubicBezTo>
                  <a:cubicBezTo>
                    <a:pt x="109" y="214"/>
                    <a:pt x="98" y="216"/>
                    <a:pt x="86" y="215"/>
                  </a:cubicBezTo>
                  <a:close/>
                  <a:moveTo>
                    <a:pt x="148" y="142"/>
                  </a:moveTo>
                  <a:cubicBezTo>
                    <a:pt x="144" y="137"/>
                    <a:pt x="138" y="131"/>
                    <a:pt x="126" y="131"/>
                  </a:cubicBezTo>
                  <a:cubicBezTo>
                    <a:pt x="125" y="131"/>
                    <a:pt x="125" y="131"/>
                    <a:pt x="125" y="131"/>
                  </a:cubicBezTo>
                  <a:cubicBezTo>
                    <a:pt x="116" y="131"/>
                    <a:pt x="109" y="134"/>
                    <a:pt x="105" y="139"/>
                  </a:cubicBezTo>
                  <a:cubicBezTo>
                    <a:pt x="103" y="141"/>
                    <a:pt x="103" y="141"/>
                    <a:pt x="103" y="141"/>
                  </a:cubicBezTo>
                  <a:cubicBezTo>
                    <a:pt x="111" y="171"/>
                    <a:pt x="111" y="171"/>
                    <a:pt x="111" y="171"/>
                  </a:cubicBezTo>
                  <a:cubicBezTo>
                    <a:pt x="110" y="171"/>
                    <a:pt x="109" y="171"/>
                    <a:pt x="109" y="171"/>
                  </a:cubicBezTo>
                  <a:cubicBezTo>
                    <a:pt x="107" y="171"/>
                    <a:pt x="107" y="171"/>
                    <a:pt x="107" y="171"/>
                  </a:cubicBezTo>
                  <a:cubicBezTo>
                    <a:pt x="106" y="171"/>
                    <a:pt x="106" y="171"/>
                    <a:pt x="106" y="171"/>
                  </a:cubicBezTo>
                  <a:cubicBezTo>
                    <a:pt x="102" y="174"/>
                    <a:pt x="98" y="175"/>
                    <a:pt x="93" y="175"/>
                  </a:cubicBezTo>
                  <a:cubicBezTo>
                    <a:pt x="91" y="175"/>
                    <a:pt x="89" y="175"/>
                    <a:pt x="87" y="174"/>
                  </a:cubicBezTo>
                  <a:cubicBezTo>
                    <a:pt x="82" y="173"/>
                    <a:pt x="78" y="171"/>
                    <a:pt x="74" y="167"/>
                  </a:cubicBezTo>
                  <a:cubicBezTo>
                    <a:pt x="74" y="166"/>
                    <a:pt x="73" y="165"/>
                    <a:pt x="73" y="165"/>
                  </a:cubicBezTo>
                  <a:cubicBezTo>
                    <a:pt x="73" y="165"/>
                    <a:pt x="73" y="165"/>
                    <a:pt x="73" y="165"/>
                  </a:cubicBezTo>
                  <a:cubicBezTo>
                    <a:pt x="73" y="165"/>
                    <a:pt x="73" y="165"/>
                    <a:pt x="73" y="165"/>
                  </a:cubicBezTo>
                  <a:cubicBezTo>
                    <a:pt x="72" y="163"/>
                    <a:pt x="72" y="163"/>
                    <a:pt x="72" y="163"/>
                  </a:cubicBezTo>
                  <a:cubicBezTo>
                    <a:pt x="70" y="163"/>
                    <a:pt x="70" y="163"/>
                    <a:pt x="70" y="163"/>
                  </a:cubicBezTo>
                  <a:cubicBezTo>
                    <a:pt x="70" y="163"/>
                    <a:pt x="70" y="163"/>
                    <a:pt x="70" y="163"/>
                  </a:cubicBezTo>
                  <a:cubicBezTo>
                    <a:pt x="63" y="162"/>
                    <a:pt x="58" y="157"/>
                    <a:pt x="57" y="150"/>
                  </a:cubicBezTo>
                  <a:cubicBezTo>
                    <a:pt x="57" y="149"/>
                    <a:pt x="57" y="148"/>
                    <a:pt x="57" y="147"/>
                  </a:cubicBezTo>
                  <a:cubicBezTo>
                    <a:pt x="57" y="145"/>
                    <a:pt x="57" y="143"/>
                    <a:pt x="58" y="141"/>
                  </a:cubicBezTo>
                  <a:cubicBezTo>
                    <a:pt x="59" y="139"/>
                    <a:pt x="59" y="139"/>
                    <a:pt x="59" y="139"/>
                  </a:cubicBezTo>
                  <a:cubicBezTo>
                    <a:pt x="58" y="138"/>
                    <a:pt x="58" y="138"/>
                    <a:pt x="58" y="138"/>
                  </a:cubicBezTo>
                  <a:cubicBezTo>
                    <a:pt x="55" y="133"/>
                    <a:pt x="53" y="128"/>
                    <a:pt x="53" y="123"/>
                  </a:cubicBezTo>
                  <a:cubicBezTo>
                    <a:pt x="53" y="108"/>
                    <a:pt x="66" y="95"/>
                    <a:pt x="83" y="95"/>
                  </a:cubicBezTo>
                  <a:cubicBezTo>
                    <a:pt x="86" y="95"/>
                    <a:pt x="89" y="95"/>
                    <a:pt x="91" y="96"/>
                  </a:cubicBezTo>
                  <a:cubicBezTo>
                    <a:pt x="92" y="97"/>
                    <a:pt x="93" y="97"/>
                    <a:pt x="94" y="97"/>
                  </a:cubicBezTo>
                  <a:cubicBezTo>
                    <a:pt x="94" y="97"/>
                    <a:pt x="94" y="97"/>
                    <a:pt x="94" y="97"/>
                  </a:cubicBezTo>
                  <a:cubicBezTo>
                    <a:pt x="97" y="99"/>
                    <a:pt x="100" y="101"/>
                    <a:pt x="103" y="103"/>
                  </a:cubicBezTo>
                  <a:cubicBezTo>
                    <a:pt x="104" y="103"/>
                    <a:pt x="104" y="104"/>
                    <a:pt x="104" y="104"/>
                  </a:cubicBezTo>
                  <a:cubicBezTo>
                    <a:pt x="104" y="104"/>
                    <a:pt x="104" y="104"/>
                    <a:pt x="104" y="104"/>
                  </a:cubicBezTo>
                  <a:cubicBezTo>
                    <a:pt x="105" y="105"/>
                    <a:pt x="105" y="105"/>
                    <a:pt x="105" y="105"/>
                  </a:cubicBezTo>
                  <a:cubicBezTo>
                    <a:pt x="107" y="106"/>
                    <a:pt x="109" y="107"/>
                    <a:pt x="112" y="107"/>
                  </a:cubicBezTo>
                  <a:cubicBezTo>
                    <a:pt x="119" y="107"/>
                    <a:pt x="129" y="101"/>
                    <a:pt x="136" y="92"/>
                  </a:cubicBezTo>
                  <a:cubicBezTo>
                    <a:pt x="141" y="86"/>
                    <a:pt x="145" y="80"/>
                    <a:pt x="146" y="74"/>
                  </a:cubicBezTo>
                  <a:cubicBezTo>
                    <a:pt x="147" y="72"/>
                    <a:pt x="147" y="69"/>
                    <a:pt x="147" y="67"/>
                  </a:cubicBezTo>
                  <a:cubicBezTo>
                    <a:pt x="147" y="67"/>
                    <a:pt x="147" y="67"/>
                    <a:pt x="147" y="67"/>
                  </a:cubicBezTo>
                  <a:cubicBezTo>
                    <a:pt x="147" y="66"/>
                    <a:pt x="147" y="66"/>
                    <a:pt x="147" y="65"/>
                  </a:cubicBezTo>
                  <a:cubicBezTo>
                    <a:pt x="147" y="65"/>
                    <a:pt x="147" y="65"/>
                    <a:pt x="147" y="65"/>
                  </a:cubicBezTo>
                  <a:cubicBezTo>
                    <a:pt x="147" y="64"/>
                    <a:pt x="147" y="64"/>
                    <a:pt x="147" y="63"/>
                  </a:cubicBezTo>
                  <a:cubicBezTo>
                    <a:pt x="147" y="63"/>
                    <a:pt x="146" y="63"/>
                    <a:pt x="146" y="63"/>
                  </a:cubicBezTo>
                  <a:cubicBezTo>
                    <a:pt x="146" y="62"/>
                    <a:pt x="146" y="62"/>
                    <a:pt x="146" y="62"/>
                  </a:cubicBezTo>
                  <a:cubicBezTo>
                    <a:pt x="146" y="61"/>
                    <a:pt x="146" y="61"/>
                    <a:pt x="145" y="61"/>
                  </a:cubicBezTo>
                  <a:cubicBezTo>
                    <a:pt x="145" y="61"/>
                    <a:pt x="145" y="60"/>
                    <a:pt x="145" y="60"/>
                  </a:cubicBezTo>
                  <a:cubicBezTo>
                    <a:pt x="144" y="60"/>
                    <a:pt x="144" y="59"/>
                    <a:pt x="144" y="59"/>
                  </a:cubicBezTo>
                  <a:cubicBezTo>
                    <a:pt x="144" y="59"/>
                    <a:pt x="144" y="59"/>
                    <a:pt x="144" y="59"/>
                  </a:cubicBezTo>
                  <a:cubicBezTo>
                    <a:pt x="144" y="59"/>
                    <a:pt x="144" y="59"/>
                    <a:pt x="144" y="59"/>
                  </a:cubicBezTo>
                  <a:cubicBezTo>
                    <a:pt x="144" y="59"/>
                    <a:pt x="144" y="59"/>
                    <a:pt x="144" y="59"/>
                  </a:cubicBezTo>
                  <a:cubicBezTo>
                    <a:pt x="144" y="59"/>
                    <a:pt x="144" y="59"/>
                    <a:pt x="144" y="59"/>
                  </a:cubicBezTo>
                  <a:cubicBezTo>
                    <a:pt x="143" y="58"/>
                    <a:pt x="142" y="58"/>
                    <a:pt x="141" y="57"/>
                  </a:cubicBezTo>
                  <a:cubicBezTo>
                    <a:pt x="141" y="57"/>
                    <a:pt x="141" y="57"/>
                    <a:pt x="141" y="57"/>
                  </a:cubicBezTo>
                  <a:cubicBezTo>
                    <a:pt x="140" y="57"/>
                    <a:pt x="139" y="57"/>
                    <a:pt x="138" y="57"/>
                  </a:cubicBezTo>
                  <a:cubicBezTo>
                    <a:pt x="138" y="56"/>
                    <a:pt x="138" y="56"/>
                    <a:pt x="138" y="56"/>
                  </a:cubicBezTo>
                  <a:cubicBezTo>
                    <a:pt x="137" y="56"/>
                    <a:pt x="136" y="55"/>
                    <a:pt x="135" y="55"/>
                  </a:cubicBezTo>
                  <a:cubicBezTo>
                    <a:pt x="138" y="50"/>
                    <a:pt x="143" y="47"/>
                    <a:pt x="149" y="47"/>
                  </a:cubicBezTo>
                  <a:cubicBezTo>
                    <a:pt x="153" y="47"/>
                    <a:pt x="157" y="49"/>
                    <a:pt x="160" y="51"/>
                  </a:cubicBezTo>
                  <a:cubicBezTo>
                    <a:pt x="164" y="54"/>
                    <a:pt x="169" y="55"/>
                    <a:pt x="173" y="53"/>
                  </a:cubicBezTo>
                  <a:cubicBezTo>
                    <a:pt x="179" y="50"/>
                    <a:pt x="187" y="51"/>
                    <a:pt x="192" y="55"/>
                  </a:cubicBezTo>
                  <a:cubicBezTo>
                    <a:pt x="196" y="58"/>
                    <a:pt x="201" y="59"/>
                    <a:pt x="205" y="57"/>
                  </a:cubicBezTo>
                  <a:cubicBezTo>
                    <a:pt x="208" y="56"/>
                    <a:pt x="210" y="55"/>
                    <a:pt x="213" y="55"/>
                  </a:cubicBezTo>
                  <a:cubicBezTo>
                    <a:pt x="214" y="55"/>
                    <a:pt x="214" y="55"/>
                    <a:pt x="214" y="55"/>
                  </a:cubicBezTo>
                  <a:cubicBezTo>
                    <a:pt x="222" y="55"/>
                    <a:pt x="233" y="55"/>
                    <a:pt x="233" y="79"/>
                  </a:cubicBezTo>
                  <a:cubicBezTo>
                    <a:pt x="233" y="94"/>
                    <a:pt x="222" y="118"/>
                    <a:pt x="205" y="139"/>
                  </a:cubicBezTo>
                  <a:cubicBezTo>
                    <a:pt x="199" y="136"/>
                    <a:pt x="192" y="134"/>
                    <a:pt x="186" y="134"/>
                  </a:cubicBezTo>
                  <a:cubicBezTo>
                    <a:pt x="185" y="134"/>
                    <a:pt x="184" y="134"/>
                    <a:pt x="183" y="134"/>
                  </a:cubicBezTo>
                  <a:cubicBezTo>
                    <a:pt x="177" y="135"/>
                    <a:pt x="173" y="137"/>
                    <a:pt x="171" y="141"/>
                  </a:cubicBezTo>
                  <a:cubicBezTo>
                    <a:pt x="171" y="141"/>
                    <a:pt x="171" y="141"/>
                    <a:pt x="171" y="141"/>
                  </a:cubicBezTo>
                  <a:cubicBezTo>
                    <a:pt x="171" y="141"/>
                    <a:pt x="171" y="141"/>
                    <a:pt x="171" y="141"/>
                  </a:cubicBezTo>
                  <a:cubicBezTo>
                    <a:pt x="171" y="141"/>
                    <a:pt x="171" y="141"/>
                    <a:pt x="171" y="141"/>
                  </a:cubicBezTo>
                  <a:cubicBezTo>
                    <a:pt x="171" y="142"/>
                    <a:pt x="171" y="142"/>
                    <a:pt x="171" y="142"/>
                  </a:cubicBezTo>
                  <a:cubicBezTo>
                    <a:pt x="171" y="142"/>
                    <a:pt x="171" y="143"/>
                    <a:pt x="170" y="144"/>
                  </a:cubicBezTo>
                  <a:cubicBezTo>
                    <a:pt x="170" y="144"/>
                    <a:pt x="170" y="144"/>
                    <a:pt x="170" y="144"/>
                  </a:cubicBezTo>
                  <a:cubicBezTo>
                    <a:pt x="170" y="145"/>
                    <a:pt x="169" y="146"/>
                    <a:pt x="169" y="146"/>
                  </a:cubicBezTo>
                  <a:cubicBezTo>
                    <a:pt x="169" y="146"/>
                    <a:pt x="169" y="147"/>
                    <a:pt x="168" y="147"/>
                  </a:cubicBezTo>
                  <a:cubicBezTo>
                    <a:pt x="168" y="148"/>
                    <a:pt x="168" y="148"/>
                    <a:pt x="167" y="149"/>
                  </a:cubicBezTo>
                  <a:cubicBezTo>
                    <a:pt x="167" y="149"/>
                    <a:pt x="167" y="149"/>
                    <a:pt x="167" y="150"/>
                  </a:cubicBezTo>
                  <a:cubicBezTo>
                    <a:pt x="167" y="150"/>
                    <a:pt x="166" y="150"/>
                    <a:pt x="166" y="151"/>
                  </a:cubicBezTo>
                  <a:cubicBezTo>
                    <a:pt x="166" y="151"/>
                    <a:pt x="165" y="152"/>
                    <a:pt x="165" y="152"/>
                  </a:cubicBezTo>
                  <a:cubicBezTo>
                    <a:pt x="165" y="152"/>
                    <a:pt x="164" y="153"/>
                    <a:pt x="164" y="153"/>
                  </a:cubicBezTo>
                  <a:cubicBezTo>
                    <a:pt x="164" y="153"/>
                    <a:pt x="163" y="154"/>
                    <a:pt x="163" y="154"/>
                  </a:cubicBezTo>
                  <a:cubicBezTo>
                    <a:pt x="163" y="154"/>
                    <a:pt x="162" y="154"/>
                    <a:pt x="162" y="155"/>
                  </a:cubicBezTo>
                  <a:cubicBezTo>
                    <a:pt x="162" y="155"/>
                    <a:pt x="161" y="155"/>
                    <a:pt x="161" y="156"/>
                  </a:cubicBezTo>
                  <a:cubicBezTo>
                    <a:pt x="161" y="156"/>
                    <a:pt x="160" y="156"/>
                    <a:pt x="160" y="156"/>
                  </a:cubicBezTo>
                  <a:cubicBezTo>
                    <a:pt x="159" y="157"/>
                    <a:pt x="159" y="157"/>
                    <a:pt x="159" y="157"/>
                  </a:cubicBezTo>
                  <a:cubicBezTo>
                    <a:pt x="158" y="158"/>
                    <a:pt x="158" y="158"/>
                    <a:pt x="157" y="158"/>
                  </a:cubicBezTo>
                  <a:cubicBezTo>
                    <a:pt x="157" y="158"/>
                    <a:pt x="157" y="158"/>
                    <a:pt x="156" y="158"/>
                  </a:cubicBezTo>
                  <a:cubicBezTo>
                    <a:pt x="154" y="152"/>
                    <a:pt x="151" y="147"/>
                    <a:pt x="148" y="142"/>
                  </a:cubicBezTo>
                  <a:close/>
                  <a:moveTo>
                    <a:pt x="190" y="191"/>
                  </a:moveTo>
                  <a:cubicBezTo>
                    <a:pt x="186" y="186"/>
                    <a:pt x="186" y="186"/>
                    <a:pt x="186" y="186"/>
                  </a:cubicBezTo>
                  <a:cubicBezTo>
                    <a:pt x="184" y="185"/>
                    <a:pt x="182" y="185"/>
                    <a:pt x="180" y="186"/>
                  </a:cubicBezTo>
                  <a:cubicBezTo>
                    <a:pt x="179" y="188"/>
                    <a:pt x="179" y="190"/>
                    <a:pt x="180" y="192"/>
                  </a:cubicBezTo>
                  <a:cubicBezTo>
                    <a:pt x="183" y="195"/>
                    <a:pt x="183" y="195"/>
                    <a:pt x="183" y="195"/>
                  </a:cubicBezTo>
                  <a:cubicBezTo>
                    <a:pt x="183" y="195"/>
                    <a:pt x="182" y="195"/>
                    <a:pt x="182" y="195"/>
                  </a:cubicBezTo>
                  <a:cubicBezTo>
                    <a:pt x="177" y="197"/>
                    <a:pt x="172" y="199"/>
                    <a:pt x="167" y="200"/>
                  </a:cubicBezTo>
                  <a:cubicBezTo>
                    <a:pt x="167" y="199"/>
                    <a:pt x="167" y="199"/>
                    <a:pt x="167" y="199"/>
                  </a:cubicBezTo>
                  <a:cubicBezTo>
                    <a:pt x="167" y="199"/>
                    <a:pt x="167" y="199"/>
                    <a:pt x="167" y="199"/>
                  </a:cubicBezTo>
                  <a:cubicBezTo>
                    <a:pt x="160" y="169"/>
                    <a:pt x="160" y="169"/>
                    <a:pt x="160" y="169"/>
                  </a:cubicBezTo>
                  <a:cubicBezTo>
                    <a:pt x="159" y="168"/>
                    <a:pt x="159" y="167"/>
                    <a:pt x="159" y="166"/>
                  </a:cubicBezTo>
                  <a:cubicBezTo>
                    <a:pt x="159" y="166"/>
                    <a:pt x="159" y="166"/>
                    <a:pt x="159" y="166"/>
                  </a:cubicBezTo>
                  <a:cubicBezTo>
                    <a:pt x="160" y="165"/>
                    <a:pt x="162" y="165"/>
                    <a:pt x="163" y="164"/>
                  </a:cubicBezTo>
                  <a:cubicBezTo>
                    <a:pt x="163" y="164"/>
                    <a:pt x="164" y="164"/>
                    <a:pt x="164" y="163"/>
                  </a:cubicBezTo>
                  <a:cubicBezTo>
                    <a:pt x="170" y="170"/>
                    <a:pt x="170" y="170"/>
                    <a:pt x="170" y="170"/>
                  </a:cubicBezTo>
                  <a:cubicBezTo>
                    <a:pt x="171" y="171"/>
                    <a:pt x="172" y="171"/>
                    <a:pt x="173" y="171"/>
                  </a:cubicBezTo>
                  <a:cubicBezTo>
                    <a:pt x="174" y="171"/>
                    <a:pt x="175" y="171"/>
                    <a:pt x="176" y="170"/>
                  </a:cubicBezTo>
                  <a:cubicBezTo>
                    <a:pt x="177" y="168"/>
                    <a:pt x="177" y="166"/>
                    <a:pt x="176" y="164"/>
                  </a:cubicBezTo>
                  <a:cubicBezTo>
                    <a:pt x="170" y="158"/>
                    <a:pt x="170" y="158"/>
                    <a:pt x="170" y="158"/>
                  </a:cubicBezTo>
                  <a:cubicBezTo>
                    <a:pt x="170" y="158"/>
                    <a:pt x="170" y="158"/>
                    <a:pt x="170" y="158"/>
                  </a:cubicBezTo>
                  <a:cubicBezTo>
                    <a:pt x="170" y="158"/>
                    <a:pt x="171" y="158"/>
                    <a:pt x="171" y="157"/>
                  </a:cubicBezTo>
                  <a:cubicBezTo>
                    <a:pt x="172" y="156"/>
                    <a:pt x="173" y="155"/>
                    <a:pt x="174" y="154"/>
                  </a:cubicBezTo>
                  <a:cubicBezTo>
                    <a:pt x="174" y="154"/>
                    <a:pt x="174" y="154"/>
                    <a:pt x="174" y="154"/>
                  </a:cubicBezTo>
                  <a:cubicBezTo>
                    <a:pt x="174" y="154"/>
                    <a:pt x="175" y="155"/>
                    <a:pt x="175" y="156"/>
                  </a:cubicBezTo>
                  <a:cubicBezTo>
                    <a:pt x="175" y="156"/>
                    <a:pt x="175" y="156"/>
                    <a:pt x="175" y="156"/>
                  </a:cubicBezTo>
                  <a:cubicBezTo>
                    <a:pt x="175" y="156"/>
                    <a:pt x="175" y="156"/>
                    <a:pt x="175" y="156"/>
                  </a:cubicBezTo>
                  <a:cubicBezTo>
                    <a:pt x="176" y="156"/>
                    <a:pt x="176" y="156"/>
                    <a:pt x="176" y="156"/>
                  </a:cubicBezTo>
                  <a:cubicBezTo>
                    <a:pt x="178" y="159"/>
                    <a:pt x="180" y="161"/>
                    <a:pt x="183" y="162"/>
                  </a:cubicBezTo>
                  <a:cubicBezTo>
                    <a:pt x="183" y="163"/>
                    <a:pt x="183" y="163"/>
                    <a:pt x="183" y="163"/>
                  </a:cubicBezTo>
                  <a:cubicBezTo>
                    <a:pt x="184" y="164"/>
                    <a:pt x="185" y="164"/>
                    <a:pt x="187" y="165"/>
                  </a:cubicBezTo>
                  <a:cubicBezTo>
                    <a:pt x="187" y="165"/>
                    <a:pt x="187" y="166"/>
                    <a:pt x="187" y="166"/>
                  </a:cubicBezTo>
                  <a:cubicBezTo>
                    <a:pt x="189" y="166"/>
                    <a:pt x="190" y="167"/>
                    <a:pt x="192" y="168"/>
                  </a:cubicBezTo>
                  <a:cubicBezTo>
                    <a:pt x="194" y="169"/>
                    <a:pt x="195" y="169"/>
                    <a:pt x="197" y="170"/>
                  </a:cubicBezTo>
                  <a:cubicBezTo>
                    <a:pt x="198" y="170"/>
                    <a:pt x="198" y="170"/>
                    <a:pt x="199" y="171"/>
                  </a:cubicBezTo>
                  <a:cubicBezTo>
                    <a:pt x="200" y="171"/>
                    <a:pt x="201" y="171"/>
                    <a:pt x="202" y="171"/>
                  </a:cubicBezTo>
                  <a:cubicBezTo>
                    <a:pt x="203" y="172"/>
                    <a:pt x="203" y="172"/>
                    <a:pt x="204" y="172"/>
                  </a:cubicBezTo>
                  <a:cubicBezTo>
                    <a:pt x="205" y="172"/>
                    <a:pt x="206" y="172"/>
                    <a:pt x="207" y="172"/>
                  </a:cubicBezTo>
                  <a:cubicBezTo>
                    <a:pt x="207" y="173"/>
                    <a:pt x="208" y="173"/>
                    <a:pt x="209" y="173"/>
                  </a:cubicBezTo>
                  <a:cubicBezTo>
                    <a:pt x="209" y="173"/>
                    <a:pt x="210" y="173"/>
                    <a:pt x="210" y="173"/>
                  </a:cubicBezTo>
                  <a:cubicBezTo>
                    <a:pt x="205" y="180"/>
                    <a:pt x="198" y="186"/>
                    <a:pt x="190"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6">
              <a:extLst>
                <a:ext uri="{FF2B5EF4-FFF2-40B4-BE49-F238E27FC236}">
                  <a16:creationId xmlns:a16="http://schemas.microsoft.com/office/drawing/2014/main" xmlns="" id="{F5767821-E646-4958-9363-6EAFA36D5A3D}"/>
                </a:ext>
              </a:extLst>
            </p:cNvPr>
            <p:cNvSpPr>
              <a:spLocks/>
            </p:cNvSpPr>
            <p:nvPr/>
          </p:nvSpPr>
          <p:spPr bwMode="auto">
            <a:xfrm>
              <a:off x="841" y="570"/>
              <a:ext cx="67" cy="198"/>
            </a:xfrm>
            <a:custGeom>
              <a:avLst/>
              <a:gdLst>
                <a:gd name="T0" fmla="*/ 8 w 28"/>
                <a:gd name="T1" fmla="*/ 3 h 83"/>
                <a:gd name="T2" fmla="*/ 3 w 28"/>
                <a:gd name="T3" fmla="*/ 1 h 83"/>
                <a:gd name="T4" fmla="*/ 0 w 28"/>
                <a:gd name="T5" fmla="*/ 5 h 83"/>
                <a:gd name="T6" fmla="*/ 18 w 28"/>
                <a:gd name="T7" fmla="*/ 74 h 83"/>
                <a:gd name="T8" fmla="*/ 19 w 28"/>
                <a:gd name="T9" fmla="*/ 80 h 83"/>
                <a:gd name="T10" fmla="*/ 23 w 28"/>
                <a:gd name="T11" fmla="*/ 83 h 83"/>
                <a:gd name="T12" fmla="*/ 24 w 28"/>
                <a:gd name="T13" fmla="*/ 82 h 83"/>
                <a:gd name="T14" fmla="*/ 27 w 28"/>
                <a:gd name="T15" fmla="*/ 78 h 83"/>
                <a:gd name="T16" fmla="*/ 8 w 28"/>
                <a:gd name="T17"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83">
                  <a:moveTo>
                    <a:pt x="8" y="3"/>
                  </a:moveTo>
                  <a:cubicBezTo>
                    <a:pt x="7" y="1"/>
                    <a:pt x="5" y="0"/>
                    <a:pt x="3" y="1"/>
                  </a:cubicBezTo>
                  <a:cubicBezTo>
                    <a:pt x="1" y="1"/>
                    <a:pt x="0" y="3"/>
                    <a:pt x="0" y="5"/>
                  </a:cubicBezTo>
                  <a:cubicBezTo>
                    <a:pt x="18" y="74"/>
                    <a:pt x="18" y="74"/>
                    <a:pt x="18" y="74"/>
                  </a:cubicBezTo>
                  <a:cubicBezTo>
                    <a:pt x="19" y="80"/>
                    <a:pt x="19" y="80"/>
                    <a:pt x="19" y="80"/>
                  </a:cubicBezTo>
                  <a:cubicBezTo>
                    <a:pt x="20" y="82"/>
                    <a:pt x="22" y="83"/>
                    <a:pt x="23" y="83"/>
                  </a:cubicBezTo>
                  <a:cubicBezTo>
                    <a:pt x="24" y="83"/>
                    <a:pt x="24" y="83"/>
                    <a:pt x="24" y="82"/>
                  </a:cubicBezTo>
                  <a:cubicBezTo>
                    <a:pt x="27" y="82"/>
                    <a:pt x="28" y="80"/>
                    <a:pt x="27" y="78"/>
                  </a:cubicBezTo>
                  <a:lnTo>
                    <a:pt x="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7">
              <a:extLst>
                <a:ext uri="{FF2B5EF4-FFF2-40B4-BE49-F238E27FC236}">
                  <a16:creationId xmlns:a16="http://schemas.microsoft.com/office/drawing/2014/main" xmlns="" id="{7BDE2583-039E-4310-B831-60AF89B74B32}"/>
                </a:ext>
              </a:extLst>
            </p:cNvPr>
            <p:cNvSpPr>
              <a:spLocks/>
            </p:cNvSpPr>
            <p:nvPr/>
          </p:nvSpPr>
          <p:spPr bwMode="auto">
            <a:xfrm>
              <a:off x="757" y="197"/>
              <a:ext cx="41" cy="105"/>
            </a:xfrm>
            <a:custGeom>
              <a:avLst/>
              <a:gdLst>
                <a:gd name="T0" fmla="*/ 9 w 17"/>
                <a:gd name="T1" fmla="*/ 41 h 44"/>
                <a:gd name="T2" fmla="*/ 13 w 17"/>
                <a:gd name="T3" fmla="*/ 44 h 44"/>
                <a:gd name="T4" fmla="*/ 14 w 17"/>
                <a:gd name="T5" fmla="*/ 44 h 44"/>
                <a:gd name="T6" fmla="*/ 17 w 17"/>
                <a:gd name="T7" fmla="*/ 39 h 44"/>
                <a:gd name="T8" fmla="*/ 8 w 17"/>
                <a:gd name="T9" fmla="*/ 3 h 44"/>
                <a:gd name="T10" fmla="*/ 3 w 17"/>
                <a:gd name="T11" fmla="*/ 0 h 44"/>
                <a:gd name="T12" fmla="*/ 0 w 17"/>
                <a:gd name="T13" fmla="*/ 5 h 44"/>
                <a:gd name="T14" fmla="*/ 9 w 17"/>
                <a:gd name="T15" fmla="*/ 4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4">
                  <a:moveTo>
                    <a:pt x="9" y="41"/>
                  </a:moveTo>
                  <a:cubicBezTo>
                    <a:pt x="9" y="43"/>
                    <a:pt x="11" y="44"/>
                    <a:pt x="13" y="44"/>
                  </a:cubicBezTo>
                  <a:cubicBezTo>
                    <a:pt x="13" y="44"/>
                    <a:pt x="13" y="44"/>
                    <a:pt x="14" y="44"/>
                  </a:cubicBezTo>
                  <a:cubicBezTo>
                    <a:pt x="16" y="43"/>
                    <a:pt x="17" y="41"/>
                    <a:pt x="17" y="39"/>
                  </a:cubicBezTo>
                  <a:cubicBezTo>
                    <a:pt x="8" y="3"/>
                    <a:pt x="8" y="3"/>
                    <a:pt x="8" y="3"/>
                  </a:cubicBezTo>
                  <a:cubicBezTo>
                    <a:pt x="8" y="1"/>
                    <a:pt x="6" y="0"/>
                    <a:pt x="3" y="0"/>
                  </a:cubicBezTo>
                  <a:cubicBezTo>
                    <a:pt x="1" y="1"/>
                    <a:pt x="0" y="3"/>
                    <a:pt x="0" y="5"/>
                  </a:cubicBezTo>
                  <a:lnTo>
                    <a:pt x="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5" name="Right Brace 44">
            <a:extLst>
              <a:ext uri="{FF2B5EF4-FFF2-40B4-BE49-F238E27FC236}">
                <a16:creationId xmlns:a16="http://schemas.microsoft.com/office/drawing/2014/main" xmlns="" id="{344D936E-4081-4B33-BA71-EBC6EDDC6A71}"/>
              </a:ext>
            </a:extLst>
          </p:cNvPr>
          <p:cNvSpPr/>
          <p:nvPr/>
        </p:nvSpPr>
        <p:spPr>
          <a:xfrm>
            <a:off x="5892515" y="1577550"/>
            <a:ext cx="205803" cy="1990470"/>
          </a:xfrm>
          <a:prstGeom prst="rightBrace">
            <a:avLst>
              <a:gd name="adj1" fmla="val 60401"/>
              <a:gd name="adj2" fmla="val 48564"/>
            </a:avLst>
          </a:prstGeom>
          <a:noFill/>
          <a:ln w="19050">
            <a:solidFill>
              <a:srgbClr val="40459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xmlns="" id="{6391F6E7-350B-4924-BCD0-DB26DF345AB2}"/>
              </a:ext>
            </a:extLst>
          </p:cNvPr>
          <p:cNvSpPr/>
          <p:nvPr/>
        </p:nvSpPr>
        <p:spPr>
          <a:xfrm>
            <a:off x="6367896" y="1577550"/>
            <a:ext cx="2450988" cy="2249362"/>
          </a:xfrm>
          <a:prstGeom prst="rect">
            <a:avLst/>
          </a:prstGeom>
          <a:noFill/>
          <a:ln w="19050">
            <a:solidFill>
              <a:srgbClr val="40459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en-AU" sz="1100" b="1" dirty="0">
                <a:solidFill>
                  <a:srgbClr val="404596"/>
                </a:solidFill>
              </a:rPr>
              <a:t>More than 7</a:t>
            </a:r>
            <a:r>
              <a:rPr lang="en-AU" sz="1100" b="1" dirty="0" smtClean="0">
                <a:solidFill>
                  <a:srgbClr val="404596"/>
                </a:solidFill>
              </a:rPr>
              <a:t>0,000 </a:t>
            </a:r>
            <a:r>
              <a:rPr lang="en-AU" sz="1100" b="1" dirty="0">
                <a:solidFill>
                  <a:srgbClr val="404596"/>
                </a:solidFill>
              </a:rPr>
              <a:t>relevant patients in EU and US alone</a:t>
            </a:r>
          </a:p>
          <a:p>
            <a:endParaRPr lang="en-AU" sz="1100" b="1" dirty="0">
              <a:solidFill>
                <a:srgbClr val="404596"/>
              </a:solidFill>
            </a:endParaRPr>
          </a:p>
          <a:p>
            <a:r>
              <a:rPr lang="en-AU" sz="1100" b="1" i="1" dirty="0">
                <a:solidFill>
                  <a:srgbClr val="404596"/>
                </a:solidFill>
              </a:rPr>
              <a:t>Company exploring clinical research options in re-</a:t>
            </a:r>
            <a:r>
              <a:rPr lang="en-AU" sz="1100" b="1" i="1" dirty="0" err="1">
                <a:solidFill>
                  <a:srgbClr val="404596"/>
                </a:solidFill>
              </a:rPr>
              <a:t>sectable</a:t>
            </a:r>
            <a:r>
              <a:rPr lang="en-AU" sz="1100" b="1" i="1" dirty="0">
                <a:solidFill>
                  <a:srgbClr val="404596"/>
                </a:solidFill>
              </a:rPr>
              <a:t> &amp; borderline re-</a:t>
            </a:r>
            <a:r>
              <a:rPr lang="en-AU" sz="1100" b="1" i="1" dirty="0" err="1">
                <a:solidFill>
                  <a:srgbClr val="404596"/>
                </a:solidFill>
              </a:rPr>
              <a:t>sectable</a:t>
            </a:r>
            <a:r>
              <a:rPr lang="en-AU" sz="1100" b="1" i="1" dirty="0">
                <a:solidFill>
                  <a:srgbClr val="404596"/>
                </a:solidFill>
              </a:rPr>
              <a:t> patients</a:t>
            </a:r>
          </a:p>
          <a:p>
            <a:endParaRPr lang="en-AU" sz="1100" dirty="0">
              <a:solidFill>
                <a:srgbClr val="404596"/>
              </a:solidFill>
            </a:endParaRPr>
          </a:p>
          <a:p>
            <a:r>
              <a:rPr lang="en-AU" sz="1100" dirty="0" err="1">
                <a:solidFill>
                  <a:srgbClr val="404596"/>
                </a:solidFill>
              </a:rPr>
              <a:t>OncoSil’s</a:t>
            </a:r>
            <a:r>
              <a:rPr lang="en-AU" sz="1100" dirty="0">
                <a:solidFill>
                  <a:srgbClr val="404596"/>
                </a:solidFill>
              </a:rPr>
              <a:t> potential pricing of US$25,000 per patient (in-line with other on-market devices) implies </a:t>
            </a:r>
            <a:r>
              <a:rPr lang="en-AU" sz="1100" b="1" dirty="0">
                <a:solidFill>
                  <a:srgbClr val="404596"/>
                </a:solidFill>
              </a:rPr>
              <a:t>&gt;$2bn global market opportunity</a:t>
            </a:r>
          </a:p>
        </p:txBody>
      </p:sp>
      <p:sp>
        <p:nvSpPr>
          <p:cNvPr id="28" name="Rectangle 27">
            <a:extLst>
              <a:ext uri="{FF2B5EF4-FFF2-40B4-BE49-F238E27FC236}">
                <a16:creationId xmlns:a16="http://schemas.microsoft.com/office/drawing/2014/main" xmlns="" id="{AC427387-00E1-4F42-8003-8F2DDEBE1AC9}"/>
              </a:ext>
            </a:extLst>
          </p:cNvPr>
          <p:cNvSpPr/>
          <p:nvPr/>
        </p:nvSpPr>
        <p:spPr>
          <a:xfrm>
            <a:off x="2323156" y="1790316"/>
            <a:ext cx="831243" cy="412821"/>
          </a:xfrm>
          <a:prstGeom prst="rect">
            <a:avLst/>
          </a:prstGeom>
        </p:spPr>
        <p:txBody>
          <a:bodyPr wrap="square" lIns="0" tIns="0" rIns="0" bIns="0">
            <a:noAutofit/>
          </a:bodyPr>
          <a:lstStyle/>
          <a:p>
            <a:pPr lvl="0" defTabSz="914400">
              <a:lnSpc>
                <a:spcPct val="85000"/>
              </a:lnSpc>
              <a:spcAft>
                <a:spcPts val="300"/>
              </a:spcAft>
              <a:defRPr/>
            </a:pPr>
            <a:r>
              <a:rPr lang="en-US" sz="1400" kern="0" dirty="0">
                <a:solidFill>
                  <a:schemeClr val="tx1">
                    <a:lumMod val="65000"/>
                    <a:lumOff val="35000"/>
                  </a:schemeClr>
                </a:solidFill>
                <a:latin typeface="+mj-lt"/>
              </a:rPr>
              <a:t>Locally advanced</a:t>
            </a:r>
          </a:p>
          <a:p>
            <a:pPr lvl="0" defTabSz="914400">
              <a:lnSpc>
                <a:spcPct val="85000"/>
              </a:lnSpc>
              <a:spcAft>
                <a:spcPts val="300"/>
              </a:spcAft>
              <a:defRPr/>
            </a:pPr>
            <a:r>
              <a:rPr lang="en-US" sz="1200" b="1" kern="0" dirty="0">
                <a:solidFill>
                  <a:schemeClr val="tx1">
                    <a:lumMod val="65000"/>
                    <a:lumOff val="35000"/>
                  </a:schemeClr>
                </a:solidFill>
                <a:latin typeface="+mj-lt"/>
                <a:cs typeface="Arial" panose="020B0604020202020204" pitchFamily="34" charset="0"/>
              </a:rPr>
              <a:t>35-40%</a:t>
            </a:r>
            <a:endParaRPr lang="en-US" sz="1100" b="1" dirty="0">
              <a:solidFill>
                <a:schemeClr val="tx1">
                  <a:lumMod val="65000"/>
                  <a:lumOff val="35000"/>
                </a:schemeClr>
              </a:solidFill>
              <a:cs typeface="Arial" panose="020B0604020202020204" pitchFamily="34" charset="0"/>
            </a:endParaRPr>
          </a:p>
        </p:txBody>
      </p:sp>
      <p:sp>
        <p:nvSpPr>
          <p:cNvPr id="50" name="Rectangle 49">
            <a:extLst>
              <a:ext uri="{FF2B5EF4-FFF2-40B4-BE49-F238E27FC236}">
                <a16:creationId xmlns:a16="http://schemas.microsoft.com/office/drawing/2014/main" xmlns="" id="{9C660034-7083-4745-87CE-60F458B3C431}"/>
              </a:ext>
            </a:extLst>
          </p:cNvPr>
          <p:cNvSpPr/>
          <p:nvPr/>
        </p:nvSpPr>
        <p:spPr>
          <a:xfrm>
            <a:off x="2264564" y="1710012"/>
            <a:ext cx="3532455" cy="728541"/>
          </a:xfrm>
          <a:prstGeom prst="rect">
            <a:avLst/>
          </a:prstGeom>
          <a:noFill/>
          <a:ln w="19050">
            <a:solidFill>
              <a:srgbClr val="4FC3F4"/>
            </a:solidFill>
          </a:ln>
        </p:spPr>
        <p:txBody>
          <a:bodyPr wrap="square" lIns="36000" tIns="36000" rIns="36000" bIns="36000" rtlCol="0" anchor="ctr">
            <a:noAutofit/>
          </a:bodyPr>
          <a:lstStyle/>
          <a:p>
            <a:pPr algn="ctr" defTabSz="914400">
              <a:lnSpc>
                <a:spcPct val="85000"/>
              </a:lnSpc>
              <a:spcAft>
                <a:spcPts val="1200"/>
              </a:spcAft>
            </a:pPr>
            <a:endParaRPr lang="en-AU" sz="1000" b="1" kern="0" dirty="0">
              <a:solidFill>
                <a:srgbClr val="00B050"/>
              </a:solidFill>
              <a:latin typeface="+mj-lt"/>
            </a:endParaRPr>
          </a:p>
        </p:txBody>
      </p:sp>
      <p:sp>
        <p:nvSpPr>
          <p:cNvPr id="52" name="Rectangle 51">
            <a:extLst>
              <a:ext uri="{FF2B5EF4-FFF2-40B4-BE49-F238E27FC236}">
                <a16:creationId xmlns:a16="http://schemas.microsoft.com/office/drawing/2014/main" xmlns="" id="{9DE93BD6-C5BB-44A3-AC50-817536B42A5D}"/>
              </a:ext>
            </a:extLst>
          </p:cNvPr>
          <p:cNvSpPr/>
          <p:nvPr/>
        </p:nvSpPr>
        <p:spPr>
          <a:xfrm>
            <a:off x="3222460" y="1721546"/>
            <a:ext cx="2633151" cy="678716"/>
          </a:xfrm>
          <a:prstGeom prst="rect">
            <a:avLst/>
          </a:prstGeom>
          <a:noFill/>
          <a:ln w="19050">
            <a:noFill/>
          </a:ln>
        </p:spPr>
        <p:txBody>
          <a:bodyPr wrap="square" lIns="36000" tIns="36000" rIns="36000" bIns="36000" rtlCol="0" anchor="ctr">
            <a:noAutofit/>
          </a:bodyPr>
          <a:lstStyle/>
          <a:p>
            <a:pPr defTabSz="914400">
              <a:lnSpc>
                <a:spcPct val="85000"/>
              </a:lnSpc>
              <a:spcAft>
                <a:spcPts val="1200"/>
              </a:spcAft>
            </a:pPr>
            <a:r>
              <a:rPr lang="en-AU" sz="1000" kern="0" dirty="0" err="1"/>
              <a:t>OncoSil</a:t>
            </a:r>
            <a:r>
              <a:rPr lang="en-AU" sz="1000" kern="0" dirty="0"/>
              <a:t>™ provides a suitable treatment to control the growth of the primary tumour and provide meaningful reductions in pain</a:t>
            </a:r>
            <a:endParaRPr kumimoji="0" lang="en-AU" sz="1000" i="1" u="none" strike="noStrike" kern="0" cap="none" spc="0" normalizeH="0" baseline="0" noProof="0" dirty="0">
              <a:ln>
                <a:noFill/>
              </a:ln>
              <a:effectLst/>
              <a:uLnTx/>
              <a:uFillTx/>
              <a:latin typeface="+mj-lt"/>
            </a:endParaRPr>
          </a:p>
        </p:txBody>
      </p:sp>
      <p:sp>
        <p:nvSpPr>
          <p:cNvPr id="24" name="Rectangle 23">
            <a:extLst>
              <a:ext uri="{FF2B5EF4-FFF2-40B4-BE49-F238E27FC236}">
                <a16:creationId xmlns:a16="http://schemas.microsoft.com/office/drawing/2014/main" xmlns="" id="{029A65FA-545C-4FF7-A679-420CFFE786EA}"/>
              </a:ext>
            </a:extLst>
          </p:cNvPr>
          <p:cNvSpPr/>
          <p:nvPr/>
        </p:nvSpPr>
        <p:spPr>
          <a:xfrm>
            <a:off x="2323157" y="4026496"/>
            <a:ext cx="831243" cy="412821"/>
          </a:xfrm>
          <a:prstGeom prst="rect">
            <a:avLst/>
          </a:prstGeom>
        </p:spPr>
        <p:txBody>
          <a:bodyPr wrap="square" lIns="0" tIns="0" rIns="0" bIns="0">
            <a:noAutofit/>
          </a:bodyPr>
          <a:lstStyle/>
          <a:p>
            <a:pPr lvl="0" defTabSz="914400">
              <a:lnSpc>
                <a:spcPct val="85000"/>
              </a:lnSpc>
              <a:spcAft>
                <a:spcPts val="300"/>
              </a:spcAft>
              <a:defRPr/>
            </a:pPr>
            <a:r>
              <a:rPr lang="en-US" sz="1400" kern="0" dirty="0">
                <a:solidFill>
                  <a:schemeClr val="tx1">
                    <a:lumMod val="65000"/>
                    <a:lumOff val="35000"/>
                  </a:schemeClr>
                </a:solidFill>
                <a:latin typeface="+mj-lt"/>
              </a:rPr>
              <a:t>Metastatic disease</a:t>
            </a:r>
          </a:p>
          <a:p>
            <a:pPr lvl="0" defTabSz="914400">
              <a:lnSpc>
                <a:spcPct val="85000"/>
              </a:lnSpc>
              <a:spcAft>
                <a:spcPts val="300"/>
              </a:spcAft>
              <a:defRPr/>
            </a:pPr>
            <a:r>
              <a:rPr lang="en-US" sz="1200" b="1" kern="0" dirty="0">
                <a:solidFill>
                  <a:schemeClr val="tx1">
                    <a:lumMod val="65000"/>
                    <a:lumOff val="35000"/>
                  </a:schemeClr>
                </a:solidFill>
                <a:latin typeface="+mj-lt"/>
                <a:cs typeface="Arial" panose="020B0604020202020204" pitchFamily="34" charset="0"/>
              </a:rPr>
              <a:t>40-45%</a:t>
            </a:r>
            <a:endParaRPr lang="en-US" sz="1100" b="1" dirty="0">
              <a:solidFill>
                <a:schemeClr val="tx1">
                  <a:lumMod val="65000"/>
                  <a:lumOff val="35000"/>
                </a:schemeClr>
              </a:solidFill>
              <a:cs typeface="Arial" panose="020B0604020202020204" pitchFamily="34" charset="0"/>
            </a:endParaRPr>
          </a:p>
        </p:txBody>
      </p:sp>
      <p:sp>
        <p:nvSpPr>
          <p:cNvPr id="53" name="Rectangle 52">
            <a:extLst>
              <a:ext uri="{FF2B5EF4-FFF2-40B4-BE49-F238E27FC236}">
                <a16:creationId xmlns:a16="http://schemas.microsoft.com/office/drawing/2014/main" xmlns="" id="{68B4B47A-E7B2-42C3-8EBC-D81E5C7FA213}"/>
              </a:ext>
            </a:extLst>
          </p:cNvPr>
          <p:cNvSpPr/>
          <p:nvPr/>
        </p:nvSpPr>
        <p:spPr>
          <a:xfrm>
            <a:off x="2267923" y="2772656"/>
            <a:ext cx="3532455" cy="728541"/>
          </a:xfrm>
          <a:prstGeom prst="rect">
            <a:avLst/>
          </a:prstGeom>
          <a:noFill/>
          <a:ln w="19050">
            <a:solidFill>
              <a:srgbClr val="4FC3F4"/>
            </a:solidFill>
          </a:ln>
        </p:spPr>
        <p:txBody>
          <a:bodyPr wrap="square" lIns="36000" tIns="36000" rIns="36000" bIns="36000" rtlCol="0" anchor="ctr">
            <a:noAutofit/>
          </a:bodyPr>
          <a:lstStyle/>
          <a:p>
            <a:pPr algn="ctr" defTabSz="914400">
              <a:lnSpc>
                <a:spcPct val="85000"/>
              </a:lnSpc>
              <a:spcAft>
                <a:spcPts val="1200"/>
              </a:spcAft>
            </a:pPr>
            <a:endParaRPr lang="en-AU" sz="1000" b="1" kern="0" dirty="0">
              <a:solidFill>
                <a:srgbClr val="00B050"/>
              </a:solidFill>
              <a:latin typeface="+mj-lt"/>
            </a:endParaRPr>
          </a:p>
        </p:txBody>
      </p:sp>
      <p:sp>
        <p:nvSpPr>
          <p:cNvPr id="54" name="Rectangle 53">
            <a:extLst>
              <a:ext uri="{FF2B5EF4-FFF2-40B4-BE49-F238E27FC236}">
                <a16:creationId xmlns:a16="http://schemas.microsoft.com/office/drawing/2014/main" xmlns="" id="{E629DA60-7C15-43C2-8006-9C2CBFEE4FF1}"/>
              </a:ext>
            </a:extLst>
          </p:cNvPr>
          <p:cNvSpPr/>
          <p:nvPr/>
        </p:nvSpPr>
        <p:spPr>
          <a:xfrm>
            <a:off x="3285841" y="3991570"/>
            <a:ext cx="2464248" cy="678716"/>
          </a:xfrm>
          <a:prstGeom prst="rect">
            <a:avLst/>
          </a:prstGeom>
          <a:noFill/>
          <a:ln w="19050">
            <a:noFill/>
          </a:ln>
        </p:spPr>
        <p:txBody>
          <a:bodyPr wrap="square" lIns="36000" tIns="36000" rIns="36000" bIns="36000" rtlCol="0" anchor="ctr">
            <a:noAutofit/>
          </a:bodyPr>
          <a:lstStyle/>
          <a:p>
            <a:pPr defTabSz="914400">
              <a:lnSpc>
                <a:spcPct val="85000"/>
              </a:lnSpc>
              <a:spcAft>
                <a:spcPts val="1200"/>
              </a:spcAft>
            </a:pPr>
            <a:r>
              <a:rPr lang="en-AU" sz="1000" kern="0" dirty="0"/>
              <a:t>Unlikely to benefit overall survival but </a:t>
            </a:r>
            <a:r>
              <a:rPr lang="en-AU" sz="1000" kern="0" dirty="0" err="1"/>
              <a:t>OncoSil</a:t>
            </a:r>
            <a:r>
              <a:rPr lang="en-AU" sz="1000" kern="0" dirty="0"/>
              <a:t>™ may be used to control tumour growth, alleviate pain and improve quality of life</a:t>
            </a:r>
          </a:p>
        </p:txBody>
      </p:sp>
      <p:sp>
        <p:nvSpPr>
          <p:cNvPr id="5" name="Slide Number Placeholder 4">
            <a:extLst>
              <a:ext uri="{FF2B5EF4-FFF2-40B4-BE49-F238E27FC236}">
                <a16:creationId xmlns:a16="http://schemas.microsoft.com/office/drawing/2014/main" xmlns="" id="{FDA5987B-BC5F-40D1-9D62-16E2917B8AD3}"/>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13</a:t>
            </a:fld>
            <a:endParaRPr lang="en-AU" sz="900" dirty="0"/>
          </a:p>
        </p:txBody>
      </p:sp>
      <p:sp>
        <p:nvSpPr>
          <p:cNvPr id="4" name="Rectangle 3"/>
          <p:cNvSpPr/>
          <p:nvPr/>
        </p:nvSpPr>
        <p:spPr>
          <a:xfrm>
            <a:off x="3250148" y="2855452"/>
            <a:ext cx="2372789" cy="553998"/>
          </a:xfrm>
          <a:prstGeom prst="rect">
            <a:avLst/>
          </a:prstGeom>
        </p:spPr>
        <p:txBody>
          <a:bodyPr wrap="square">
            <a:spAutoFit/>
          </a:bodyPr>
          <a:lstStyle/>
          <a:p>
            <a:r>
              <a:rPr lang="en-AU" sz="1000" dirty="0" err="1"/>
              <a:t>OncoSil</a:t>
            </a:r>
            <a:r>
              <a:rPr lang="en-AU" sz="1000" dirty="0"/>
              <a:t>™ could be used to downstage tumours prior to surgery to improve surgical outcomes</a:t>
            </a:r>
          </a:p>
        </p:txBody>
      </p:sp>
      <p:sp>
        <p:nvSpPr>
          <p:cNvPr id="30" name="Rectangle 29">
            <a:extLst>
              <a:ext uri="{FF2B5EF4-FFF2-40B4-BE49-F238E27FC236}">
                <a16:creationId xmlns:a16="http://schemas.microsoft.com/office/drawing/2014/main" xmlns="" id="{08BAC9D4-FDE7-4930-9CA9-110F57BD2399}"/>
              </a:ext>
            </a:extLst>
          </p:cNvPr>
          <p:cNvSpPr/>
          <p:nvPr/>
        </p:nvSpPr>
        <p:spPr>
          <a:xfrm>
            <a:off x="552067" y="784595"/>
            <a:ext cx="8785363" cy="630942"/>
          </a:xfrm>
          <a:prstGeom prst="rect">
            <a:avLst/>
          </a:prstGeom>
        </p:spPr>
        <p:txBody>
          <a:bodyPr wrap="square">
            <a:spAutoFit/>
          </a:bodyPr>
          <a:lstStyle/>
          <a:p>
            <a:pPr defTabSz="914400">
              <a:spcAft>
                <a:spcPts val="600"/>
              </a:spcAft>
              <a:defRPr/>
            </a:pPr>
            <a:r>
              <a:rPr lang="en-AU" sz="1400" b="1" kern="0" dirty="0">
                <a:solidFill>
                  <a:srgbClr val="595959"/>
                </a:solidFill>
              </a:rPr>
              <a:t>130,000 cases per year in </a:t>
            </a:r>
            <a:r>
              <a:rPr lang="en-AU" sz="1400" b="1" kern="0" dirty="0" smtClean="0">
                <a:solidFill>
                  <a:srgbClr val="595959"/>
                </a:solidFill>
              </a:rPr>
              <a:t>US+EU alone: </a:t>
            </a:r>
            <a:r>
              <a:rPr lang="en-AU" sz="1400" b="1" kern="0" dirty="0">
                <a:solidFill>
                  <a:srgbClr val="595959"/>
                </a:solidFill>
              </a:rPr>
              <a:t>more than </a:t>
            </a:r>
            <a:r>
              <a:rPr lang="en-AU" sz="1400" b="1" kern="0" dirty="0" smtClean="0">
                <a:solidFill>
                  <a:srgbClr val="595959"/>
                </a:solidFill>
              </a:rPr>
              <a:t>70,000 </a:t>
            </a:r>
            <a:r>
              <a:rPr lang="en-AU" sz="1400" b="1" kern="0" dirty="0">
                <a:solidFill>
                  <a:srgbClr val="595959"/>
                </a:solidFill>
              </a:rPr>
              <a:t>of these could benefit from </a:t>
            </a:r>
            <a:r>
              <a:rPr lang="en-AU" sz="1400" b="1" kern="0" dirty="0" err="1">
                <a:solidFill>
                  <a:srgbClr val="595959"/>
                </a:solidFill>
              </a:rPr>
              <a:t>OncoSil</a:t>
            </a:r>
            <a:endParaRPr lang="en-AU" sz="1400" b="1" kern="0" dirty="0">
              <a:solidFill>
                <a:srgbClr val="595959"/>
              </a:solidFill>
            </a:endParaRPr>
          </a:p>
          <a:p>
            <a:pPr defTabSz="914400">
              <a:spcAft>
                <a:spcPts val="600"/>
              </a:spcAft>
              <a:defRPr/>
            </a:pPr>
            <a:endParaRPr lang="en-AU" sz="1600" b="1" kern="0" dirty="0">
              <a:solidFill>
                <a:srgbClr val="595959"/>
              </a:solidFill>
            </a:endParaRPr>
          </a:p>
        </p:txBody>
      </p:sp>
    </p:spTree>
    <p:extLst>
      <p:ext uri="{BB962C8B-B14F-4D97-AF65-F5344CB8AC3E}">
        <p14:creationId xmlns:p14="http://schemas.microsoft.com/office/powerpoint/2010/main" val="31709649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xmlns="" id="{2BCECC40-069C-4395-9769-CE1CA602218C}"/>
              </a:ext>
            </a:extLst>
          </p:cNvPr>
          <p:cNvGraphicFramePr>
            <a:graphicFrameLocks/>
          </p:cNvGraphicFramePr>
          <p:nvPr>
            <p:extLst/>
          </p:nvPr>
        </p:nvGraphicFramePr>
        <p:xfrm>
          <a:off x="637953" y="2147998"/>
          <a:ext cx="8220297" cy="268108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xmlns="" id="{D385FFF7-6223-499A-9A07-B978EB8B051F}"/>
              </a:ext>
            </a:extLst>
          </p:cNvPr>
          <p:cNvSpPr/>
          <p:nvPr/>
        </p:nvSpPr>
        <p:spPr>
          <a:xfrm>
            <a:off x="539630" y="297088"/>
            <a:ext cx="7956670" cy="523220"/>
          </a:xfrm>
          <a:prstGeom prst="rect">
            <a:avLst/>
          </a:prstGeom>
        </p:spPr>
        <p:txBody>
          <a:bodyPr wrap="square">
            <a:spAutoFit/>
          </a:bodyPr>
          <a:lstStyle/>
          <a:p>
            <a:r>
              <a:rPr lang="en-US" altLang="zh-CN" sz="2800" b="1" kern="0">
                <a:solidFill>
                  <a:srgbClr val="595959"/>
                </a:solidFill>
                <a:cs typeface="Segoe UI" panose="020B0502040204020203" pitchFamily="34" charset="0"/>
              </a:rPr>
              <a:t>OncoSil’s</a:t>
            </a:r>
            <a:r>
              <a:rPr lang="en-US" altLang="zh-CN" sz="2800" b="1" kern="0" dirty="0">
                <a:solidFill>
                  <a:srgbClr val="595959"/>
                </a:solidFill>
                <a:cs typeface="Segoe UI" panose="020B0502040204020203" pitchFamily="34" charset="0"/>
              </a:rPr>
              <a:t> commercial path </a:t>
            </a:r>
            <a:r>
              <a:rPr lang="en-US" altLang="zh-CN" sz="2800" b="1" kern="0">
                <a:solidFill>
                  <a:srgbClr val="595959"/>
                </a:solidFill>
                <a:cs typeface="Segoe UI" panose="020B0502040204020203" pitchFamily="34" charset="0"/>
              </a:rPr>
              <a:t>has precedent</a:t>
            </a:r>
            <a:endParaRPr lang="en-US" altLang="zh-CN" sz="2800" b="1" kern="0" dirty="0">
              <a:solidFill>
                <a:srgbClr val="595959"/>
              </a:solidFill>
              <a:cs typeface="Segoe UI" panose="020B0502040204020203" pitchFamily="34" charset="0"/>
            </a:endParaRPr>
          </a:p>
        </p:txBody>
      </p:sp>
      <p:sp>
        <p:nvSpPr>
          <p:cNvPr id="11" name="Rectangle 10">
            <a:extLst>
              <a:ext uri="{FF2B5EF4-FFF2-40B4-BE49-F238E27FC236}">
                <a16:creationId xmlns:a16="http://schemas.microsoft.com/office/drawing/2014/main" xmlns="" id="{0008D700-1E56-43AE-A0A8-DFFC41F80641}"/>
              </a:ext>
            </a:extLst>
          </p:cNvPr>
          <p:cNvSpPr/>
          <p:nvPr/>
        </p:nvSpPr>
        <p:spPr>
          <a:xfrm>
            <a:off x="552068" y="784595"/>
            <a:ext cx="8306182" cy="907941"/>
          </a:xfrm>
          <a:prstGeom prst="rect">
            <a:avLst/>
          </a:prstGeom>
        </p:spPr>
        <p:txBody>
          <a:bodyPr wrap="square">
            <a:spAutoFit/>
          </a:bodyPr>
          <a:lstStyle/>
          <a:p>
            <a:pPr defTabSz="914400">
              <a:spcAft>
                <a:spcPts val="600"/>
              </a:spcAft>
              <a:defRPr/>
            </a:pPr>
            <a:r>
              <a:rPr lang="en-AU" sz="1600" b="1" kern="0" dirty="0" err="1">
                <a:solidFill>
                  <a:srgbClr val="595959"/>
                </a:solidFill>
              </a:rPr>
              <a:t>Sirtex</a:t>
            </a:r>
            <a:r>
              <a:rPr lang="en-AU" sz="1600" b="1" kern="0" dirty="0">
                <a:solidFill>
                  <a:srgbClr val="595959"/>
                </a:solidFill>
              </a:rPr>
              <a:t> provides a useful case study to demonstrate the potential commercial journey for </a:t>
            </a:r>
            <a:r>
              <a:rPr lang="en-AU" sz="1600" b="1" kern="0" dirty="0" err="1">
                <a:solidFill>
                  <a:srgbClr val="595959"/>
                </a:solidFill>
              </a:rPr>
              <a:t>OncoSil</a:t>
            </a:r>
            <a:r>
              <a:rPr lang="en-AU" sz="1600" b="1" kern="0" dirty="0">
                <a:solidFill>
                  <a:srgbClr val="595959"/>
                </a:solidFill>
              </a:rPr>
              <a:t> due to similarities in addressable market </a:t>
            </a:r>
            <a:endParaRPr lang="en-AU" sz="1600" b="1" kern="0" baseline="30000" dirty="0">
              <a:solidFill>
                <a:srgbClr val="595959"/>
              </a:solidFill>
            </a:endParaRPr>
          </a:p>
          <a:p>
            <a:pPr defTabSz="914400">
              <a:spcAft>
                <a:spcPts val="600"/>
              </a:spcAft>
              <a:defRPr/>
            </a:pPr>
            <a:endParaRPr lang="en-AU" sz="1600" b="1" kern="0" dirty="0">
              <a:solidFill>
                <a:srgbClr val="595959"/>
              </a:solidFill>
            </a:endParaRPr>
          </a:p>
        </p:txBody>
      </p:sp>
      <p:sp>
        <p:nvSpPr>
          <p:cNvPr id="8" name="TextBox 1">
            <a:extLst>
              <a:ext uri="{FF2B5EF4-FFF2-40B4-BE49-F238E27FC236}">
                <a16:creationId xmlns:a16="http://schemas.microsoft.com/office/drawing/2014/main" xmlns="" id="{174D7AFA-1C66-47A9-9B6A-D18D8BA43625}"/>
              </a:ext>
            </a:extLst>
          </p:cNvPr>
          <p:cNvSpPr txBox="1"/>
          <p:nvPr/>
        </p:nvSpPr>
        <p:spPr>
          <a:xfrm>
            <a:off x="1235863" y="1505439"/>
            <a:ext cx="1806715" cy="689394"/>
          </a:xfrm>
          <a:prstGeom prst="rect">
            <a:avLst/>
          </a:prstGeom>
          <a:solidFill>
            <a:schemeClr val="bg1"/>
          </a:solidFill>
          <a:ln>
            <a:solidFill>
              <a:sysClr val="windowText" lastClr="000000"/>
            </a:solidFill>
          </a:ln>
        </p:spPr>
        <p:txBody>
          <a:bodyPr wrap="square" rtlCol="0">
            <a:noAutofit/>
          </a:bodyPr>
          <a:lstStyle/>
          <a:p>
            <a:pPr>
              <a:spcAft>
                <a:spcPts val="0"/>
              </a:spcAft>
            </a:pPr>
            <a:r>
              <a:rPr lang="en-AU" sz="900" b="1" dirty="0">
                <a:solidFill>
                  <a:srgbClr val="005E96"/>
                </a:solidFill>
                <a:effectLst/>
                <a:latin typeface="+mj-lt"/>
                <a:ea typeface="Times New Roman" panose="02020603050405020304" pitchFamily="18" charset="0"/>
                <a:cs typeface="Times New Roman" panose="02020603050405020304" pitchFamily="18" charset="0"/>
              </a:rPr>
              <a:t>24-Aug-00</a:t>
            </a:r>
            <a:endParaRPr lang="en-AU" sz="900" dirty="0">
              <a:effectLst/>
              <a:latin typeface="+mj-lt"/>
              <a:ea typeface="Times New Roman" panose="02020603050405020304" pitchFamily="18" charset="0"/>
            </a:endParaRPr>
          </a:p>
          <a:p>
            <a:pPr>
              <a:spcAft>
                <a:spcPts val="0"/>
              </a:spcAft>
            </a:pPr>
            <a:r>
              <a:rPr lang="en-AU" sz="900" dirty="0">
                <a:effectLst/>
                <a:latin typeface="+mj-lt"/>
                <a:ea typeface="Times New Roman" panose="02020603050405020304" pitchFamily="18" charset="0"/>
                <a:cs typeface="Times New Roman" panose="02020603050405020304" pitchFamily="18" charset="0"/>
              </a:rPr>
              <a:t>Listed on the ASX with Phase II and Phase III clinical trials completed for SIR-Spheres</a:t>
            </a:r>
          </a:p>
          <a:p>
            <a:pPr>
              <a:spcAft>
                <a:spcPts val="0"/>
              </a:spcAft>
            </a:pPr>
            <a:endParaRPr lang="en-AU" sz="900" b="1" dirty="0">
              <a:solidFill>
                <a:srgbClr val="005E96"/>
              </a:solidFill>
              <a:latin typeface="+mj-lt"/>
              <a:cs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5843898B-C3E2-4137-89AB-8351715B13F1}"/>
              </a:ext>
            </a:extLst>
          </p:cNvPr>
          <p:cNvCxnSpPr>
            <a:cxnSpLocks/>
          </p:cNvCxnSpPr>
          <p:nvPr/>
        </p:nvCxnSpPr>
        <p:spPr>
          <a:xfrm flipH="1">
            <a:off x="1112875" y="2194833"/>
            <a:ext cx="122988" cy="158110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
            <a:extLst>
              <a:ext uri="{FF2B5EF4-FFF2-40B4-BE49-F238E27FC236}">
                <a16:creationId xmlns:a16="http://schemas.microsoft.com/office/drawing/2014/main" xmlns="" id="{CEFB9D46-0852-4339-9987-FCF2C24DE66C}"/>
              </a:ext>
            </a:extLst>
          </p:cNvPr>
          <p:cNvSpPr txBox="1"/>
          <p:nvPr/>
        </p:nvSpPr>
        <p:spPr>
          <a:xfrm>
            <a:off x="3361686" y="1505439"/>
            <a:ext cx="2384773" cy="1682448"/>
          </a:xfrm>
          <a:prstGeom prst="rect">
            <a:avLst/>
          </a:prstGeom>
          <a:solidFill>
            <a:schemeClr val="bg1"/>
          </a:solidFill>
          <a:ln>
            <a:solidFill>
              <a:sysClr val="windowText" lastClr="000000"/>
            </a:solidFill>
          </a:ln>
        </p:spPr>
        <p:txBody>
          <a:bodyPr wrap="square" rtlCol="0">
            <a:noAutofit/>
          </a:bodyPr>
          <a:lstStyle/>
          <a:p>
            <a:r>
              <a:rPr lang="en-AU" sz="900" b="1" dirty="0">
                <a:solidFill>
                  <a:srgbClr val="005E96"/>
                </a:solidFill>
                <a:latin typeface="+mj-lt"/>
                <a:cs typeface="Times New Roman" panose="02020603050405020304" pitchFamily="18" charset="0"/>
              </a:rPr>
              <a:t>5-Mar-02</a:t>
            </a:r>
          </a:p>
          <a:p>
            <a:r>
              <a:rPr lang="en-AU" sz="900" b="1" dirty="0">
                <a:latin typeface="+mj-lt"/>
                <a:cs typeface="Times New Roman" panose="02020603050405020304" pitchFamily="18" charset="0"/>
              </a:rPr>
              <a:t>FDA approval for SIR-spheres achieved</a:t>
            </a:r>
          </a:p>
          <a:p>
            <a:pPr>
              <a:spcAft>
                <a:spcPts val="0"/>
              </a:spcAft>
            </a:pPr>
            <a:endParaRPr lang="en-AU" sz="900" dirty="0">
              <a:solidFill>
                <a:srgbClr val="FF0000"/>
              </a:solidFill>
              <a:ea typeface="Times New Roman" panose="02020603050405020304" pitchFamily="18" charset="0"/>
            </a:endParaRPr>
          </a:p>
          <a:p>
            <a:pPr>
              <a:spcAft>
                <a:spcPts val="0"/>
              </a:spcAft>
            </a:pPr>
            <a:endParaRPr lang="en-AU" sz="900" dirty="0">
              <a:effectLst/>
              <a:latin typeface="+mj-lt"/>
              <a:ea typeface="Times New Roman" panose="02020603050405020304" pitchFamily="18" charset="0"/>
              <a:cs typeface="Times New Roman" panose="02020603050405020304" pitchFamily="18" charset="0"/>
            </a:endParaRPr>
          </a:p>
          <a:p>
            <a:r>
              <a:rPr lang="en-AU" sz="900" b="1" dirty="0">
                <a:solidFill>
                  <a:srgbClr val="005E96"/>
                </a:solidFill>
                <a:latin typeface="+mj-lt"/>
                <a:cs typeface="Times New Roman" panose="02020603050405020304" pitchFamily="18" charset="0"/>
              </a:rPr>
              <a:t>23-Oct-02</a:t>
            </a:r>
          </a:p>
          <a:p>
            <a:pPr>
              <a:spcAft>
                <a:spcPts val="0"/>
              </a:spcAft>
            </a:pPr>
            <a:r>
              <a:rPr lang="en-AU" sz="900" b="1" dirty="0">
                <a:effectLst/>
                <a:latin typeface="+mj-lt"/>
                <a:ea typeface="Times New Roman" panose="02020603050405020304" pitchFamily="18" charset="0"/>
                <a:cs typeface="Times New Roman" panose="02020603050405020304" pitchFamily="18" charset="0"/>
              </a:rPr>
              <a:t>European approval granted</a:t>
            </a:r>
          </a:p>
          <a:p>
            <a:pPr>
              <a:spcAft>
                <a:spcPts val="0"/>
              </a:spcAft>
            </a:pPr>
            <a:endParaRPr lang="en-AU" sz="900" dirty="0">
              <a:latin typeface="+mj-lt"/>
              <a:ea typeface="Times New Roman" panose="02020603050405020304" pitchFamily="18" charset="0"/>
              <a:cs typeface="Times New Roman" panose="02020603050405020304" pitchFamily="18" charset="0"/>
            </a:endParaRPr>
          </a:p>
          <a:p>
            <a:pPr>
              <a:spcAft>
                <a:spcPts val="0"/>
              </a:spcAft>
            </a:pPr>
            <a:r>
              <a:rPr lang="en-AU" sz="900" b="1" dirty="0">
                <a:solidFill>
                  <a:srgbClr val="005E96"/>
                </a:solidFill>
                <a:latin typeface="+mj-lt"/>
                <a:cs typeface="Times New Roman" panose="02020603050405020304" pitchFamily="18" charset="0"/>
              </a:rPr>
              <a:t>9-Dec-02</a:t>
            </a:r>
          </a:p>
          <a:p>
            <a:pPr>
              <a:spcAft>
                <a:spcPts val="0"/>
              </a:spcAft>
            </a:pPr>
            <a:r>
              <a:rPr lang="en-AU" sz="900" b="1" dirty="0">
                <a:latin typeface="+mj-lt"/>
                <a:ea typeface="Times New Roman" panose="02020603050405020304" pitchFamily="18" charset="0"/>
                <a:cs typeface="Times New Roman" panose="02020603050405020304" pitchFamily="18" charset="0"/>
              </a:rPr>
              <a:t>First patient treated in the EU</a:t>
            </a:r>
            <a:endParaRPr lang="en-AU" sz="900" b="1" dirty="0">
              <a:effectLst/>
              <a:latin typeface="+mj-lt"/>
              <a:ea typeface="Times New Roman" panose="02020603050405020304" pitchFamily="18" charset="0"/>
            </a:endParaRPr>
          </a:p>
        </p:txBody>
      </p:sp>
      <p:cxnSp>
        <p:nvCxnSpPr>
          <p:cNvPr id="14" name="Straight Connector 13">
            <a:extLst>
              <a:ext uri="{FF2B5EF4-FFF2-40B4-BE49-F238E27FC236}">
                <a16:creationId xmlns:a16="http://schemas.microsoft.com/office/drawing/2014/main" xmlns="" id="{CB02A337-15E9-4DF4-9D99-87C4679B7135}"/>
              </a:ext>
            </a:extLst>
          </p:cNvPr>
          <p:cNvCxnSpPr>
            <a:cxnSpLocks/>
            <a:stCxn id="13" idx="2"/>
          </p:cNvCxnSpPr>
          <p:nvPr/>
        </p:nvCxnSpPr>
        <p:spPr>
          <a:xfrm>
            <a:off x="4554073" y="3187887"/>
            <a:ext cx="1173332" cy="407085"/>
          </a:xfrm>
          <a:prstGeom prst="line">
            <a:avLst/>
          </a:prstGeom>
          <a:ln>
            <a:solidFill>
              <a:srgbClr val="404596"/>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513A245B-7F04-459A-9F61-EB1DBD34860E}"/>
              </a:ext>
            </a:extLst>
          </p:cNvPr>
          <p:cNvCxnSpPr>
            <a:cxnSpLocks/>
          </p:cNvCxnSpPr>
          <p:nvPr/>
        </p:nvCxnSpPr>
        <p:spPr>
          <a:xfrm flipV="1">
            <a:off x="5820282" y="2434155"/>
            <a:ext cx="1041418" cy="9508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75B27FE5-A5A1-486C-926B-0477F5D41592}"/>
              </a:ext>
            </a:extLst>
          </p:cNvPr>
          <p:cNvSpPr txBox="1"/>
          <p:nvPr/>
        </p:nvSpPr>
        <p:spPr>
          <a:xfrm>
            <a:off x="5982516" y="1889496"/>
            <a:ext cx="1691640" cy="507831"/>
          </a:xfrm>
          <a:prstGeom prst="rect">
            <a:avLst/>
          </a:prstGeom>
          <a:noFill/>
        </p:spPr>
        <p:txBody>
          <a:bodyPr wrap="square" rtlCol="0">
            <a:spAutoFit/>
          </a:bodyPr>
          <a:lstStyle/>
          <a:p>
            <a:pPr>
              <a:lnSpc>
                <a:spcPct val="90000"/>
              </a:lnSpc>
            </a:pPr>
            <a:r>
              <a:rPr lang="en-AU" sz="1000" i="1" dirty="0">
                <a:solidFill>
                  <a:srgbClr val="C00000"/>
                </a:solidFill>
              </a:rPr>
              <a:t>Ramp up in SIR sales and market capitalisation post European approval </a:t>
            </a:r>
          </a:p>
        </p:txBody>
      </p:sp>
      <p:sp>
        <p:nvSpPr>
          <p:cNvPr id="3" name="Slide Number Placeholder 2">
            <a:extLst>
              <a:ext uri="{FF2B5EF4-FFF2-40B4-BE49-F238E27FC236}">
                <a16:creationId xmlns:a16="http://schemas.microsoft.com/office/drawing/2014/main" xmlns="" id="{7795AAFE-73A9-4038-90E9-0ECB7C77016A}"/>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14</a:t>
            </a:fld>
            <a:endParaRPr lang="en-AU" sz="900" dirty="0"/>
          </a:p>
        </p:txBody>
      </p:sp>
      <p:sp>
        <p:nvSpPr>
          <p:cNvPr id="17" name="Rectangle 16">
            <a:extLst>
              <a:ext uri="{FF2B5EF4-FFF2-40B4-BE49-F238E27FC236}">
                <a16:creationId xmlns:a16="http://schemas.microsoft.com/office/drawing/2014/main" xmlns="" id="{CBB2B9C2-A9AC-4566-A347-63E0CA0AD93B}"/>
              </a:ext>
            </a:extLst>
          </p:cNvPr>
          <p:cNvSpPr/>
          <p:nvPr/>
        </p:nvSpPr>
        <p:spPr>
          <a:xfrm>
            <a:off x="599473" y="1951874"/>
            <a:ext cx="535955" cy="246221"/>
          </a:xfrm>
          <a:prstGeom prst="rect">
            <a:avLst/>
          </a:prstGeom>
        </p:spPr>
        <p:txBody>
          <a:bodyPr wrap="square">
            <a:spAutoFit/>
          </a:bodyPr>
          <a:lstStyle/>
          <a:p>
            <a:pPr defTabSz="914400">
              <a:spcAft>
                <a:spcPts val="600"/>
              </a:spcAft>
              <a:defRPr/>
            </a:pPr>
            <a:r>
              <a:rPr lang="en-AU" sz="1000" b="1" kern="0" dirty="0">
                <a:solidFill>
                  <a:srgbClr val="595959"/>
                </a:solidFill>
              </a:rPr>
              <a:t>A$m</a:t>
            </a:r>
            <a:endParaRPr lang="en-AU" sz="1000" b="1" kern="0" baseline="30000" dirty="0">
              <a:solidFill>
                <a:srgbClr val="595959"/>
              </a:solidFill>
            </a:endParaRPr>
          </a:p>
        </p:txBody>
      </p:sp>
      <p:sp>
        <p:nvSpPr>
          <p:cNvPr id="19" name="Rectangle 18">
            <a:extLst>
              <a:ext uri="{FF2B5EF4-FFF2-40B4-BE49-F238E27FC236}">
                <a16:creationId xmlns:a16="http://schemas.microsoft.com/office/drawing/2014/main" xmlns="" id="{B6085E34-77FD-4CC9-AD79-A365BED2887E}"/>
              </a:ext>
            </a:extLst>
          </p:cNvPr>
          <p:cNvSpPr/>
          <p:nvPr/>
        </p:nvSpPr>
        <p:spPr>
          <a:xfrm>
            <a:off x="8496300" y="1951874"/>
            <a:ext cx="535955" cy="246221"/>
          </a:xfrm>
          <a:prstGeom prst="rect">
            <a:avLst/>
          </a:prstGeom>
        </p:spPr>
        <p:txBody>
          <a:bodyPr wrap="square">
            <a:spAutoFit/>
          </a:bodyPr>
          <a:lstStyle/>
          <a:p>
            <a:pPr defTabSz="914400">
              <a:spcAft>
                <a:spcPts val="600"/>
              </a:spcAft>
              <a:defRPr/>
            </a:pPr>
            <a:r>
              <a:rPr lang="en-AU" sz="1000" b="1" kern="0" dirty="0">
                <a:solidFill>
                  <a:srgbClr val="595959"/>
                </a:solidFill>
              </a:rPr>
              <a:t>A$m</a:t>
            </a:r>
            <a:endParaRPr lang="en-AU" sz="1000" b="1" kern="0" baseline="30000" dirty="0">
              <a:solidFill>
                <a:srgbClr val="595959"/>
              </a:solidFill>
            </a:endParaRPr>
          </a:p>
        </p:txBody>
      </p:sp>
    </p:spTree>
    <p:extLst>
      <p:ext uri="{BB962C8B-B14F-4D97-AF65-F5344CB8AC3E}">
        <p14:creationId xmlns:p14="http://schemas.microsoft.com/office/powerpoint/2010/main" val="15795367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385FFF7-6223-499A-9A07-B978EB8B051F}"/>
              </a:ext>
            </a:extLst>
          </p:cNvPr>
          <p:cNvSpPr/>
          <p:nvPr/>
        </p:nvSpPr>
        <p:spPr>
          <a:xfrm>
            <a:off x="539630" y="297088"/>
            <a:ext cx="7956670" cy="523220"/>
          </a:xfrm>
          <a:prstGeom prst="rect">
            <a:avLst/>
          </a:prstGeom>
        </p:spPr>
        <p:txBody>
          <a:bodyPr wrap="square">
            <a:spAutoFit/>
          </a:bodyPr>
          <a:lstStyle/>
          <a:p>
            <a:r>
              <a:rPr lang="en-US" altLang="zh-CN" sz="2800" b="1" kern="0" dirty="0">
                <a:solidFill>
                  <a:srgbClr val="595959"/>
                </a:solidFill>
                <a:cs typeface="Segoe UI" panose="020B0502040204020203" pitchFamily="34" charset="0"/>
              </a:rPr>
              <a:t>Sector M&amp;A trends</a:t>
            </a:r>
          </a:p>
        </p:txBody>
      </p:sp>
      <p:sp>
        <p:nvSpPr>
          <p:cNvPr id="11" name="Rectangle 10">
            <a:extLst>
              <a:ext uri="{FF2B5EF4-FFF2-40B4-BE49-F238E27FC236}">
                <a16:creationId xmlns:a16="http://schemas.microsoft.com/office/drawing/2014/main" xmlns="" id="{0008D700-1E56-43AE-A0A8-DFFC41F80641}"/>
              </a:ext>
            </a:extLst>
          </p:cNvPr>
          <p:cNvSpPr/>
          <p:nvPr/>
        </p:nvSpPr>
        <p:spPr>
          <a:xfrm>
            <a:off x="552068" y="784595"/>
            <a:ext cx="8306182" cy="584775"/>
          </a:xfrm>
          <a:prstGeom prst="rect">
            <a:avLst/>
          </a:prstGeom>
        </p:spPr>
        <p:txBody>
          <a:bodyPr wrap="square">
            <a:spAutoFit/>
          </a:bodyPr>
          <a:lstStyle/>
          <a:p>
            <a:pPr defTabSz="914400">
              <a:spcAft>
                <a:spcPts val="600"/>
              </a:spcAft>
              <a:defRPr/>
            </a:pPr>
            <a:r>
              <a:rPr lang="en-AU" sz="1600" b="1" kern="0" dirty="0">
                <a:solidFill>
                  <a:srgbClr val="595959"/>
                </a:solidFill>
              </a:rPr>
              <a:t>Over A$2bn of acquisitions in February 2018 highlights attraction of early-stage Australian biotech to global pharmaceutical players</a:t>
            </a:r>
          </a:p>
        </p:txBody>
      </p:sp>
      <p:sp>
        <p:nvSpPr>
          <p:cNvPr id="3" name="Slide Number Placeholder 2">
            <a:extLst>
              <a:ext uri="{FF2B5EF4-FFF2-40B4-BE49-F238E27FC236}">
                <a16:creationId xmlns:a16="http://schemas.microsoft.com/office/drawing/2014/main" xmlns="" id="{7795AAFE-73A9-4038-90E9-0ECB7C77016A}"/>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15</a:t>
            </a:fld>
            <a:endParaRPr lang="en-AU" sz="900" dirty="0"/>
          </a:p>
        </p:txBody>
      </p:sp>
      <p:sp>
        <p:nvSpPr>
          <p:cNvPr id="2" name="Rectangle 1">
            <a:extLst>
              <a:ext uri="{FF2B5EF4-FFF2-40B4-BE49-F238E27FC236}">
                <a16:creationId xmlns:a16="http://schemas.microsoft.com/office/drawing/2014/main" xmlns="" id="{3B885389-CFA6-495C-99F6-16CBEB4CA8FB}"/>
              </a:ext>
            </a:extLst>
          </p:cNvPr>
          <p:cNvSpPr/>
          <p:nvPr/>
        </p:nvSpPr>
        <p:spPr>
          <a:xfrm>
            <a:off x="1721092" y="1535344"/>
            <a:ext cx="1978270" cy="3085444"/>
          </a:xfrm>
          <a:prstGeom prst="rect">
            <a:avLst/>
          </a:prstGeom>
          <a:solidFill>
            <a:schemeClr val="bg1"/>
          </a:solidFill>
          <a:ln w="38100">
            <a:solidFill>
              <a:srgbClr val="4FC3F4"/>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pic>
        <p:nvPicPr>
          <p:cNvPr id="6" name="Picture 5">
            <a:extLst>
              <a:ext uri="{FF2B5EF4-FFF2-40B4-BE49-F238E27FC236}">
                <a16:creationId xmlns:a16="http://schemas.microsoft.com/office/drawing/2014/main" xmlns="" id="{C16E352E-6A26-48A7-A007-894B769E2D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2695" y="1661687"/>
            <a:ext cx="1035353" cy="390379"/>
          </a:xfrm>
          <a:prstGeom prst="rect">
            <a:avLst/>
          </a:prstGeom>
        </p:spPr>
      </p:pic>
      <p:sp>
        <p:nvSpPr>
          <p:cNvPr id="7" name="TextBox 6">
            <a:extLst>
              <a:ext uri="{FF2B5EF4-FFF2-40B4-BE49-F238E27FC236}">
                <a16:creationId xmlns:a16="http://schemas.microsoft.com/office/drawing/2014/main" xmlns="" id="{C939912F-739E-4B4B-864F-39B423B23F87}"/>
              </a:ext>
            </a:extLst>
          </p:cNvPr>
          <p:cNvSpPr txBox="1"/>
          <p:nvPr/>
        </p:nvSpPr>
        <p:spPr>
          <a:xfrm>
            <a:off x="1663824" y="2579466"/>
            <a:ext cx="2084605" cy="2103140"/>
          </a:xfrm>
          <a:prstGeom prst="rect">
            <a:avLst/>
          </a:prstGeom>
          <a:noFill/>
        </p:spPr>
        <p:txBody>
          <a:bodyPr wrap="square" rtlCol="0">
            <a:spAutoFit/>
          </a:bodyPr>
          <a:lstStyle/>
          <a:p>
            <a:pPr algn="ctr"/>
            <a:r>
              <a:rPr lang="en-AU" b="1" dirty="0"/>
              <a:t>A$1.6 billion</a:t>
            </a:r>
            <a:r>
              <a:rPr lang="en-AU" baseline="30000" dirty="0">
                <a:solidFill>
                  <a:schemeClr val="tx1">
                    <a:lumMod val="65000"/>
                    <a:lumOff val="35000"/>
                  </a:schemeClr>
                </a:solidFill>
                <a:cs typeface="Arial" panose="020B0604020202020204" pitchFamily="34" charset="0"/>
              </a:rPr>
              <a:t>1</a:t>
            </a:r>
            <a:endParaRPr lang="en-AU" b="1" dirty="0"/>
          </a:p>
          <a:p>
            <a:pPr algn="ctr"/>
            <a:endParaRPr lang="en-AU" sz="1300" b="1" dirty="0"/>
          </a:p>
          <a:p>
            <a:pPr algn="ctr"/>
            <a:r>
              <a:rPr lang="en-AU" sz="1300" dirty="0"/>
              <a:t>30 Jan 2018 </a:t>
            </a:r>
          </a:p>
          <a:p>
            <a:pPr algn="ctr"/>
            <a:r>
              <a:rPr lang="en-AU" sz="1300" i="1" dirty="0"/>
              <a:t> </a:t>
            </a:r>
          </a:p>
          <a:p>
            <a:pPr algn="ctr"/>
            <a:r>
              <a:rPr lang="en-AU" sz="1300" dirty="0"/>
              <a:t>60% (1 month VWAP)</a:t>
            </a:r>
            <a:r>
              <a:rPr lang="en-AU" sz="1300" baseline="30000" dirty="0">
                <a:cs typeface="Arial" panose="020B0604020202020204" pitchFamily="34" charset="0"/>
              </a:rPr>
              <a:t>2</a:t>
            </a:r>
          </a:p>
          <a:p>
            <a:pPr algn="ctr"/>
            <a:endParaRPr lang="en-AU" sz="1300" baseline="30000" dirty="0">
              <a:cs typeface="Arial" panose="020B0604020202020204" pitchFamily="34" charset="0"/>
            </a:endParaRPr>
          </a:p>
          <a:p>
            <a:pPr algn="ctr"/>
            <a:r>
              <a:rPr lang="en-AU" sz="1300" dirty="0" err="1"/>
              <a:t>Brachytheraphy</a:t>
            </a:r>
            <a:r>
              <a:rPr lang="en-AU" sz="1300" dirty="0"/>
              <a:t> </a:t>
            </a:r>
          </a:p>
          <a:p>
            <a:pPr algn="ctr"/>
            <a:endParaRPr lang="en-AU" sz="1300" dirty="0"/>
          </a:p>
          <a:p>
            <a:pPr algn="ctr"/>
            <a:r>
              <a:rPr lang="en-AU" sz="1300" b="1" i="1" dirty="0"/>
              <a:t>Complete </a:t>
            </a:r>
          </a:p>
          <a:p>
            <a:pPr algn="ctr"/>
            <a:r>
              <a:rPr lang="en-AU" sz="1300" dirty="0"/>
              <a:t> </a:t>
            </a:r>
          </a:p>
        </p:txBody>
      </p:sp>
      <p:sp>
        <p:nvSpPr>
          <p:cNvPr id="37" name="TextBox 36">
            <a:extLst>
              <a:ext uri="{FF2B5EF4-FFF2-40B4-BE49-F238E27FC236}">
                <a16:creationId xmlns:a16="http://schemas.microsoft.com/office/drawing/2014/main" xmlns="" id="{0743F643-91A0-4036-81E6-4FD8FF0905D1}"/>
              </a:ext>
            </a:extLst>
          </p:cNvPr>
          <p:cNvSpPr txBox="1"/>
          <p:nvPr/>
        </p:nvSpPr>
        <p:spPr>
          <a:xfrm>
            <a:off x="0" y="4677510"/>
            <a:ext cx="5433646" cy="461665"/>
          </a:xfrm>
          <a:prstGeom prst="rect">
            <a:avLst/>
          </a:prstGeom>
          <a:noFill/>
        </p:spPr>
        <p:txBody>
          <a:bodyPr wrap="square" rtlCol="0">
            <a:spAutoFit/>
          </a:bodyPr>
          <a:lstStyle/>
          <a:p>
            <a:r>
              <a:rPr lang="en-AU" sz="800" i="1" dirty="0"/>
              <a:t>Note: </a:t>
            </a:r>
          </a:p>
          <a:p>
            <a:pPr marL="342900" indent="-342900">
              <a:buAutoNum type="arabicPeriod"/>
            </a:pPr>
            <a:r>
              <a:rPr lang="en-AU" sz="800" i="1" dirty="0"/>
              <a:t>Based on disclosed consideration </a:t>
            </a:r>
          </a:p>
          <a:p>
            <a:pPr marL="342900" indent="-342900">
              <a:buAutoNum type="arabicPeriod"/>
            </a:pPr>
            <a:r>
              <a:rPr lang="en-AU" sz="800" i="1" dirty="0"/>
              <a:t>Based on disclosed premium to target’s volume weighted average price prior to announcement </a:t>
            </a:r>
          </a:p>
        </p:txBody>
      </p:sp>
      <p:sp>
        <p:nvSpPr>
          <p:cNvPr id="18" name="Rectangle 17">
            <a:extLst>
              <a:ext uri="{FF2B5EF4-FFF2-40B4-BE49-F238E27FC236}">
                <a16:creationId xmlns:a16="http://schemas.microsoft.com/office/drawing/2014/main" xmlns="" id="{9948EF7C-EB90-486F-9F22-E0C73A2C3F2E}"/>
              </a:ext>
            </a:extLst>
          </p:cNvPr>
          <p:cNvSpPr/>
          <p:nvPr/>
        </p:nvSpPr>
        <p:spPr>
          <a:xfrm>
            <a:off x="4119076" y="1535343"/>
            <a:ext cx="1978270" cy="3030718"/>
          </a:xfrm>
          <a:prstGeom prst="rect">
            <a:avLst/>
          </a:prstGeom>
          <a:solidFill>
            <a:schemeClr val="bg1"/>
          </a:solidFill>
          <a:ln w="38100">
            <a:solidFill>
              <a:srgbClr val="4FC3F4"/>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19" name="Rectangle 18">
            <a:extLst>
              <a:ext uri="{FF2B5EF4-FFF2-40B4-BE49-F238E27FC236}">
                <a16:creationId xmlns:a16="http://schemas.microsoft.com/office/drawing/2014/main" xmlns="" id="{43617E7A-8C61-4CA7-9DAB-B7F3601AE329}"/>
              </a:ext>
            </a:extLst>
          </p:cNvPr>
          <p:cNvSpPr/>
          <p:nvPr/>
        </p:nvSpPr>
        <p:spPr>
          <a:xfrm>
            <a:off x="6517060" y="1535343"/>
            <a:ext cx="1978270" cy="3030718"/>
          </a:xfrm>
          <a:prstGeom prst="rect">
            <a:avLst/>
          </a:prstGeom>
          <a:solidFill>
            <a:schemeClr val="bg1"/>
          </a:solidFill>
          <a:ln w="38100">
            <a:solidFill>
              <a:srgbClr val="4FC3F4"/>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pic>
        <p:nvPicPr>
          <p:cNvPr id="8" name="Picture 7">
            <a:extLst>
              <a:ext uri="{FF2B5EF4-FFF2-40B4-BE49-F238E27FC236}">
                <a16:creationId xmlns:a16="http://schemas.microsoft.com/office/drawing/2014/main" xmlns="" id="{CDE37FCA-E023-4504-AD46-329223418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180" y="2079420"/>
            <a:ext cx="1128347" cy="440024"/>
          </a:xfrm>
          <a:prstGeom prst="rect">
            <a:avLst/>
          </a:prstGeom>
        </p:spPr>
      </p:pic>
      <p:pic>
        <p:nvPicPr>
          <p:cNvPr id="12" name="Picture 11">
            <a:extLst>
              <a:ext uri="{FF2B5EF4-FFF2-40B4-BE49-F238E27FC236}">
                <a16:creationId xmlns:a16="http://schemas.microsoft.com/office/drawing/2014/main" xmlns="" id="{40304AD2-22B7-4BF3-9E4C-C06B1F533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8207" y="1620866"/>
            <a:ext cx="1405504" cy="410482"/>
          </a:xfrm>
          <a:prstGeom prst="rect">
            <a:avLst/>
          </a:prstGeom>
        </p:spPr>
      </p:pic>
      <p:pic>
        <p:nvPicPr>
          <p:cNvPr id="14" name="Picture 13">
            <a:extLst>
              <a:ext uri="{FF2B5EF4-FFF2-40B4-BE49-F238E27FC236}">
                <a16:creationId xmlns:a16="http://schemas.microsoft.com/office/drawing/2014/main" xmlns="" id="{7A7543CE-5CEB-4932-B208-EC2DCDF9F9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0715" y="2030257"/>
            <a:ext cx="994992" cy="662122"/>
          </a:xfrm>
          <a:prstGeom prst="rect">
            <a:avLst/>
          </a:prstGeom>
        </p:spPr>
      </p:pic>
      <p:pic>
        <p:nvPicPr>
          <p:cNvPr id="16" name="Picture 15">
            <a:extLst>
              <a:ext uri="{FF2B5EF4-FFF2-40B4-BE49-F238E27FC236}">
                <a16:creationId xmlns:a16="http://schemas.microsoft.com/office/drawing/2014/main" xmlns="" id="{5B47A3B1-73C6-4504-95BC-C8B676C72D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9324" y="1620866"/>
            <a:ext cx="1433742" cy="461665"/>
          </a:xfrm>
          <a:prstGeom prst="rect">
            <a:avLst/>
          </a:prstGeom>
        </p:spPr>
      </p:pic>
      <p:pic>
        <p:nvPicPr>
          <p:cNvPr id="20" name="Picture 19">
            <a:extLst>
              <a:ext uri="{FF2B5EF4-FFF2-40B4-BE49-F238E27FC236}">
                <a16:creationId xmlns:a16="http://schemas.microsoft.com/office/drawing/2014/main" xmlns="" id="{3FACBDF1-7304-44FF-A3C1-BBD7080C5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4059" y="2079420"/>
            <a:ext cx="1004271" cy="541519"/>
          </a:xfrm>
          <a:prstGeom prst="rect">
            <a:avLst/>
          </a:prstGeom>
        </p:spPr>
      </p:pic>
      <p:sp>
        <p:nvSpPr>
          <p:cNvPr id="5" name="Rectangle 4">
            <a:extLst>
              <a:ext uri="{FF2B5EF4-FFF2-40B4-BE49-F238E27FC236}">
                <a16:creationId xmlns:a16="http://schemas.microsoft.com/office/drawing/2014/main" xmlns="" id="{CADEC9E6-9A04-44A7-880E-75EC7F5AA73B}"/>
              </a:ext>
            </a:extLst>
          </p:cNvPr>
          <p:cNvSpPr/>
          <p:nvPr/>
        </p:nvSpPr>
        <p:spPr>
          <a:xfrm>
            <a:off x="283157" y="1535343"/>
            <a:ext cx="1320011" cy="461664"/>
          </a:xfrm>
          <a:prstGeom prst="rect">
            <a:avLst/>
          </a:prstGeom>
          <a:solidFill>
            <a:schemeClr val="bg1">
              <a:lumMod val="95000"/>
            </a:schemeClr>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200" b="1" i="1" u="none" strike="noStrike" kern="0" cap="none" spc="0" normalizeH="0" baseline="0" noProof="0" dirty="0" err="1">
                <a:ln>
                  <a:noFill/>
                </a:ln>
                <a:solidFill>
                  <a:srgbClr val="4567B5"/>
                </a:solidFill>
                <a:effectLst/>
                <a:uLnTx/>
                <a:uFillTx/>
                <a:latin typeface="+mj-lt"/>
              </a:rPr>
              <a:t>Acquiree</a:t>
            </a:r>
            <a:endParaRPr kumimoji="0" lang="en-AU" sz="1200" b="1" i="1" u="none" strike="noStrike" kern="0" cap="none" spc="0" normalizeH="0" baseline="0" noProof="0" dirty="0">
              <a:ln>
                <a:noFill/>
              </a:ln>
              <a:solidFill>
                <a:srgbClr val="4567B5"/>
              </a:solidFill>
              <a:effectLst/>
              <a:uLnTx/>
              <a:uFillTx/>
              <a:latin typeface="+mj-lt"/>
            </a:endParaRPr>
          </a:p>
        </p:txBody>
      </p:sp>
      <p:sp>
        <p:nvSpPr>
          <p:cNvPr id="21" name="Rectangle 20">
            <a:extLst>
              <a:ext uri="{FF2B5EF4-FFF2-40B4-BE49-F238E27FC236}">
                <a16:creationId xmlns:a16="http://schemas.microsoft.com/office/drawing/2014/main" xmlns="" id="{3DBB2A39-1F18-4EAA-8345-79547EB090BE}"/>
              </a:ext>
            </a:extLst>
          </p:cNvPr>
          <p:cNvSpPr/>
          <p:nvPr/>
        </p:nvSpPr>
        <p:spPr>
          <a:xfrm>
            <a:off x="281527" y="2079420"/>
            <a:ext cx="1320011" cy="461664"/>
          </a:xfrm>
          <a:prstGeom prst="rect">
            <a:avLst/>
          </a:prstGeom>
          <a:solidFill>
            <a:schemeClr val="bg1">
              <a:lumMod val="95000"/>
            </a:schemeClr>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200" b="1" i="1" u="none" strike="noStrike" kern="0" cap="none" spc="0" normalizeH="0" baseline="0" noProof="0" dirty="0">
                <a:ln>
                  <a:noFill/>
                </a:ln>
                <a:solidFill>
                  <a:srgbClr val="4567B5"/>
                </a:solidFill>
                <a:effectLst/>
                <a:uLnTx/>
                <a:uFillTx/>
                <a:latin typeface="+mj-lt"/>
              </a:rPr>
              <a:t>Acquirer</a:t>
            </a:r>
          </a:p>
        </p:txBody>
      </p:sp>
      <p:sp>
        <p:nvSpPr>
          <p:cNvPr id="22" name="Rectangle 21">
            <a:extLst>
              <a:ext uri="{FF2B5EF4-FFF2-40B4-BE49-F238E27FC236}">
                <a16:creationId xmlns:a16="http://schemas.microsoft.com/office/drawing/2014/main" xmlns="" id="{02B2A8EE-E6CF-4C61-89BF-B0C6075295D9}"/>
              </a:ext>
            </a:extLst>
          </p:cNvPr>
          <p:cNvSpPr/>
          <p:nvPr/>
        </p:nvSpPr>
        <p:spPr>
          <a:xfrm>
            <a:off x="281526" y="2609565"/>
            <a:ext cx="1320011" cy="400830"/>
          </a:xfrm>
          <a:prstGeom prst="rect">
            <a:avLst/>
          </a:prstGeom>
          <a:solidFill>
            <a:schemeClr val="bg1">
              <a:lumMod val="95000"/>
            </a:schemeClr>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200" b="1" i="1" u="none" strike="noStrike" kern="0" cap="none" spc="0" normalizeH="0" baseline="0" noProof="0" dirty="0">
                <a:ln>
                  <a:noFill/>
                </a:ln>
                <a:solidFill>
                  <a:srgbClr val="4567B5"/>
                </a:solidFill>
                <a:effectLst/>
                <a:uLnTx/>
                <a:uFillTx/>
                <a:latin typeface="+mj-lt"/>
              </a:rPr>
              <a:t>Consideration</a:t>
            </a:r>
          </a:p>
        </p:txBody>
      </p:sp>
      <p:sp>
        <p:nvSpPr>
          <p:cNvPr id="23" name="Rectangle 22">
            <a:extLst>
              <a:ext uri="{FF2B5EF4-FFF2-40B4-BE49-F238E27FC236}">
                <a16:creationId xmlns:a16="http://schemas.microsoft.com/office/drawing/2014/main" xmlns="" id="{EEF4B30D-A148-44D5-AEF3-1B273994E1A0}"/>
              </a:ext>
            </a:extLst>
          </p:cNvPr>
          <p:cNvSpPr/>
          <p:nvPr/>
        </p:nvSpPr>
        <p:spPr>
          <a:xfrm>
            <a:off x="281525" y="3078876"/>
            <a:ext cx="1320011" cy="303988"/>
          </a:xfrm>
          <a:prstGeom prst="rect">
            <a:avLst/>
          </a:prstGeom>
          <a:solidFill>
            <a:schemeClr val="bg1">
              <a:lumMod val="95000"/>
            </a:schemeClr>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200" b="1" i="1" u="none" strike="noStrike" kern="0" cap="none" spc="0" normalizeH="0" baseline="0" noProof="0" dirty="0">
                <a:ln>
                  <a:noFill/>
                </a:ln>
                <a:solidFill>
                  <a:srgbClr val="4567B5"/>
                </a:solidFill>
                <a:effectLst/>
                <a:uLnTx/>
                <a:uFillTx/>
                <a:latin typeface="+mj-lt"/>
              </a:rPr>
              <a:t>Date</a:t>
            </a:r>
          </a:p>
        </p:txBody>
      </p:sp>
      <p:sp>
        <p:nvSpPr>
          <p:cNvPr id="24" name="Rectangle 23">
            <a:extLst>
              <a:ext uri="{FF2B5EF4-FFF2-40B4-BE49-F238E27FC236}">
                <a16:creationId xmlns:a16="http://schemas.microsoft.com/office/drawing/2014/main" xmlns="" id="{C14579EB-AF4B-4F30-A377-436EA9399237}"/>
              </a:ext>
            </a:extLst>
          </p:cNvPr>
          <p:cNvSpPr/>
          <p:nvPr/>
        </p:nvSpPr>
        <p:spPr>
          <a:xfrm>
            <a:off x="281523" y="3451345"/>
            <a:ext cx="1320011" cy="287543"/>
          </a:xfrm>
          <a:prstGeom prst="rect">
            <a:avLst/>
          </a:prstGeom>
          <a:solidFill>
            <a:schemeClr val="bg1">
              <a:lumMod val="95000"/>
            </a:schemeClr>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200" b="1" i="1" u="none" strike="noStrike" kern="0" cap="none" spc="0" normalizeH="0" baseline="0" noProof="0" dirty="0">
                <a:ln>
                  <a:noFill/>
                </a:ln>
                <a:solidFill>
                  <a:srgbClr val="4567B5"/>
                </a:solidFill>
                <a:effectLst/>
                <a:uLnTx/>
                <a:uFillTx/>
                <a:latin typeface="+mj-lt"/>
              </a:rPr>
              <a:t>Premium</a:t>
            </a:r>
          </a:p>
        </p:txBody>
      </p:sp>
      <p:sp>
        <p:nvSpPr>
          <p:cNvPr id="25" name="Rectangle 24">
            <a:extLst>
              <a:ext uri="{FF2B5EF4-FFF2-40B4-BE49-F238E27FC236}">
                <a16:creationId xmlns:a16="http://schemas.microsoft.com/office/drawing/2014/main" xmlns="" id="{F577FA8B-ADEA-47B3-B513-4F9C55936B60}"/>
              </a:ext>
            </a:extLst>
          </p:cNvPr>
          <p:cNvSpPr/>
          <p:nvPr/>
        </p:nvSpPr>
        <p:spPr>
          <a:xfrm>
            <a:off x="283400" y="3787332"/>
            <a:ext cx="1320011" cy="392506"/>
          </a:xfrm>
          <a:prstGeom prst="rect">
            <a:avLst/>
          </a:prstGeom>
          <a:solidFill>
            <a:schemeClr val="bg1">
              <a:lumMod val="95000"/>
            </a:schemeClr>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200" b="1" i="1" u="none" strike="noStrike" kern="0" cap="none" spc="0" normalizeH="0" baseline="0" noProof="0" dirty="0">
                <a:ln>
                  <a:noFill/>
                </a:ln>
                <a:solidFill>
                  <a:srgbClr val="4567B5"/>
                </a:solidFill>
                <a:effectLst/>
                <a:uLnTx/>
                <a:uFillTx/>
                <a:latin typeface="+mj-lt"/>
              </a:rPr>
              <a:t>Technology </a:t>
            </a:r>
          </a:p>
        </p:txBody>
      </p:sp>
      <p:sp>
        <p:nvSpPr>
          <p:cNvPr id="27" name="Rectangle 26">
            <a:extLst>
              <a:ext uri="{FF2B5EF4-FFF2-40B4-BE49-F238E27FC236}">
                <a16:creationId xmlns:a16="http://schemas.microsoft.com/office/drawing/2014/main" xmlns="" id="{49422A89-43B0-40F0-9617-4A07C54BD790}"/>
              </a:ext>
            </a:extLst>
          </p:cNvPr>
          <p:cNvSpPr/>
          <p:nvPr/>
        </p:nvSpPr>
        <p:spPr>
          <a:xfrm>
            <a:off x="281523" y="4228282"/>
            <a:ext cx="1320011" cy="392506"/>
          </a:xfrm>
          <a:prstGeom prst="rect">
            <a:avLst/>
          </a:prstGeom>
          <a:solidFill>
            <a:schemeClr val="bg1">
              <a:lumMod val="95000"/>
            </a:schemeClr>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200" b="1" i="1" u="none" strike="noStrike" kern="0" cap="none" spc="0" normalizeH="0" baseline="0" noProof="0" dirty="0">
                <a:ln>
                  <a:noFill/>
                </a:ln>
                <a:solidFill>
                  <a:srgbClr val="4567B5"/>
                </a:solidFill>
                <a:effectLst/>
                <a:uLnTx/>
                <a:uFillTx/>
                <a:latin typeface="+mj-lt"/>
              </a:rPr>
              <a:t>Deal status </a:t>
            </a:r>
          </a:p>
        </p:txBody>
      </p:sp>
      <p:sp>
        <p:nvSpPr>
          <p:cNvPr id="28" name="TextBox 27">
            <a:extLst>
              <a:ext uri="{FF2B5EF4-FFF2-40B4-BE49-F238E27FC236}">
                <a16:creationId xmlns:a16="http://schemas.microsoft.com/office/drawing/2014/main" xmlns="" id="{C40F880F-8755-4282-AD78-ECBE318E69E8}"/>
              </a:ext>
            </a:extLst>
          </p:cNvPr>
          <p:cNvSpPr txBox="1"/>
          <p:nvPr/>
        </p:nvSpPr>
        <p:spPr>
          <a:xfrm>
            <a:off x="4066041" y="2580472"/>
            <a:ext cx="2084605" cy="1903085"/>
          </a:xfrm>
          <a:prstGeom prst="rect">
            <a:avLst/>
          </a:prstGeom>
          <a:noFill/>
        </p:spPr>
        <p:txBody>
          <a:bodyPr wrap="square" rtlCol="0">
            <a:spAutoFit/>
          </a:bodyPr>
          <a:lstStyle/>
          <a:p>
            <a:pPr algn="ctr"/>
            <a:r>
              <a:rPr lang="en-AU" b="1" dirty="0"/>
              <a:t>A$502 million</a:t>
            </a:r>
            <a:r>
              <a:rPr lang="en-AU" baseline="30000" dirty="0">
                <a:solidFill>
                  <a:schemeClr val="tx1">
                    <a:lumMod val="65000"/>
                    <a:lumOff val="35000"/>
                  </a:schemeClr>
                </a:solidFill>
                <a:cs typeface="Arial" panose="020B0604020202020204" pitchFamily="34" charset="0"/>
              </a:rPr>
              <a:t>1</a:t>
            </a:r>
            <a:endParaRPr lang="en-AU" b="1" dirty="0"/>
          </a:p>
          <a:p>
            <a:pPr algn="ctr"/>
            <a:endParaRPr lang="en-AU" sz="1300" b="1" dirty="0"/>
          </a:p>
          <a:p>
            <a:pPr algn="ctr"/>
            <a:r>
              <a:rPr lang="en-AU" sz="1300" dirty="0"/>
              <a:t>22 Feb 2018</a:t>
            </a:r>
          </a:p>
          <a:p>
            <a:pPr algn="ctr"/>
            <a:r>
              <a:rPr lang="en-AU" sz="1300" i="1" dirty="0"/>
              <a:t> </a:t>
            </a:r>
          </a:p>
          <a:p>
            <a:pPr algn="ctr"/>
            <a:r>
              <a:rPr lang="en-AU" sz="1300" dirty="0"/>
              <a:t>160% (1 month VWAP)</a:t>
            </a:r>
            <a:r>
              <a:rPr lang="en-AU" sz="1300" baseline="30000" dirty="0">
                <a:cs typeface="Arial" panose="020B0604020202020204" pitchFamily="34" charset="0"/>
              </a:rPr>
              <a:t>2</a:t>
            </a:r>
          </a:p>
          <a:p>
            <a:pPr algn="ctr"/>
            <a:endParaRPr lang="en-AU" sz="1300" baseline="30000" dirty="0">
              <a:cs typeface="Arial" panose="020B0604020202020204" pitchFamily="34" charset="0"/>
            </a:endParaRPr>
          </a:p>
          <a:p>
            <a:pPr algn="ctr"/>
            <a:r>
              <a:rPr lang="en-AU" sz="1300" dirty="0"/>
              <a:t>Oncolytic immunotherapy</a:t>
            </a:r>
          </a:p>
          <a:p>
            <a:pPr algn="ctr"/>
            <a:endParaRPr lang="en-AU" sz="1300" dirty="0"/>
          </a:p>
          <a:p>
            <a:pPr algn="ctr"/>
            <a:r>
              <a:rPr lang="en-AU" sz="1300" b="1" i="1" dirty="0"/>
              <a:t>Currently under offer </a:t>
            </a:r>
            <a:endParaRPr lang="en-AU" sz="1300" dirty="0"/>
          </a:p>
        </p:txBody>
      </p:sp>
      <p:sp>
        <p:nvSpPr>
          <p:cNvPr id="29" name="TextBox 28">
            <a:extLst>
              <a:ext uri="{FF2B5EF4-FFF2-40B4-BE49-F238E27FC236}">
                <a16:creationId xmlns:a16="http://schemas.microsoft.com/office/drawing/2014/main" xmlns="" id="{F06A7D5D-FA32-4A6B-B53F-2BD9EBEE9FB8}"/>
              </a:ext>
            </a:extLst>
          </p:cNvPr>
          <p:cNvSpPr txBox="1"/>
          <p:nvPr/>
        </p:nvSpPr>
        <p:spPr>
          <a:xfrm>
            <a:off x="6463891" y="2580472"/>
            <a:ext cx="2084605" cy="1903085"/>
          </a:xfrm>
          <a:prstGeom prst="rect">
            <a:avLst/>
          </a:prstGeom>
          <a:noFill/>
        </p:spPr>
        <p:txBody>
          <a:bodyPr wrap="square" rtlCol="0">
            <a:spAutoFit/>
          </a:bodyPr>
          <a:lstStyle/>
          <a:p>
            <a:pPr algn="ctr"/>
            <a:r>
              <a:rPr lang="en-AU" b="1" dirty="0"/>
              <a:t>A$120 million</a:t>
            </a:r>
            <a:r>
              <a:rPr lang="en-AU" baseline="30000" dirty="0">
                <a:solidFill>
                  <a:schemeClr val="tx1">
                    <a:lumMod val="65000"/>
                    <a:lumOff val="35000"/>
                  </a:schemeClr>
                </a:solidFill>
                <a:cs typeface="Arial" panose="020B0604020202020204" pitchFamily="34" charset="0"/>
              </a:rPr>
              <a:t>1</a:t>
            </a:r>
            <a:endParaRPr lang="en-AU" b="1" dirty="0"/>
          </a:p>
          <a:p>
            <a:pPr algn="ctr"/>
            <a:endParaRPr lang="en-AU" sz="1300" b="1" dirty="0"/>
          </a:p>
          <a:p>
            <a:pPr algn="ctr"/>
            <a:r>
              <a:rPr lang="en-AU" sz="1300" dirty="0"/>
              <a:t>6 Feb 2018</a:t>
            </a:r>
          </a:p>
          <a:p>
            <a:pPr algn="ctr"/>
            <a:r>
              <a:rPr lang="en-AU" sz="1300" i="1" dirty="0"/>
              <a:t> </a:t>
            </a:r>
          </a:p>
          <a:p>
            <a:pPr algn="ctr"/>
            <a:r>
              <a:rPr lang="en-AU" sz="1300" dirty="0"/>
              <a:t>Private company </a:t>
            </a:r>
            <a:endParaRPr lang="en-AU" sz="1300" baseline="30000" dirty="0">
              <a:cs typeface="Arial" panose="020B0604020202020204" pitchFamily="34" charset="0"/>
            </a:endParaRPr>
          </a:p>
          <a:p>
            <a:pPr algn="ctr"/>
            <a:endParaRPr lang="en-AU" sz="1300" baseline="30000" dirty="0">
              <a:cs typeface="Arial" panose="020B0604020202020204" pitchFamily="34" charset="0"/>
            </a:endParaRPr>
          </a:p>
          <a:p>
            <a:pPr algn="ctr"/>
            <a:r>
              <a:rPr lang="en-AU" sz="1300" dirty="0"/>
              <a:t>Injectable </a:t>
            </a:r>
            <a:r>
              <a:rPr lang="en-AU" sz="1300" dirty="0" err="1"/>
              <a:t>tropoelastin</a:t>
            </a:r>
            <a:endParaRPr lang="en-AU" sz="1300" dirty="0"/>
          </a:p>
          <a:p>
            <a:pPr algn="ctr"/>
            <a:endParaRPr lang="en-AU" sz="1300" dirty="0"/>
          </a:p>
          <a:p>
            <a:pPr algn="ctr"/>
            <a:r>
              <a:rPr lang="en-AU" sz="1300" b="1" i="1" dirty="0"/>
              <a:t>Subject to FIRB approval</a:t>
            </a:r>
            <a:endParaRPr lang="en-AU" sz="1300" dirty="0"/>
          </a:p>
        </p:txBody>
      </p:sp>
    </p:spTree>
    <p:extLst>
      <p:ext uri="{BB962C8B-B14F-4D97-AF65-F5344CB8AC3E}">
        <p14:creationId xmlns:p14="http://schemas.microsoft.com/office/powerpoint/2010/main" val="32396347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xmlns="" id="{A554AA75-0BA9-4FA7-8C44-BD946C02B8BC}"/>
              </a:ext>
            </a:extLst>
          </p:cNvPr>
          <p:cNvSpPr/>
          <p:nvPr/>
        </p:nvSpPr>
        <p:spPr>
          <a:xfrm>
            <a:off x="5132443" y="2146366"/>
            <a:ext cx="1080000" cy="1080000"/>
          </a:xfrm>
          <a:prstGeom prst="ellipse">
            <a:avLst/>
          </a:prstGeom>
          <a:solidFill>
            <a:srgbClr val="5A6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grpSp>
        <p:nvGrpSpPr>
          <p:cNvPr id="10" name="Group 9"/>
          <p:cNvGrpSpPr/>
          <p:nvPr/>
        </p:nvGrpSpPr>
        <p:grpSpPr>
          <a:xfrm>
            <a:off x="2982608" y="2145977"/>
            <a:ext cx="1080000" cy="1080000"/>
            <a:chOff x="5609083" y="369741"/>
            <a:chExt cx="1291898" cy="1291898"/>
          </a:xfrm>
          <a:solidFill>
            <a:srgbClr val="5A6F8C"/>
          </a:solidFill>
        </p:grpSpPr>
        <p:sp>
          <p:nvSpPr>
            <p:cNvPr id="11" name="Oval 10"/>
            <p:cNvSpPr/>
            <p:nvPr/>
          </p:nvSpPr>
          <p:spPr>
            <a:xfrm>
              <a:off x="5609083" y="369741"/>
              <a:ext cx="1291898" cy="12918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val="0"/>
                </a:ext>
              </a:extLst>
            </a:blip>
            <a:srcRect l="14861" t="353" r="20281" b="18576"/>
            <a:stretch/>
          </p:blipFill>
          <p:spPr>
            <a:xfrm>
              <a:off x="5756593" y="517251"/>
              <a:ext cx="996879" cy="996879"/>
            </a:xfrm>
            <a:prstGeom prst="ellipse">
              <a:avLst/>
            </a:prstGeom>
            <a:grpFill/>
          </p:spPr>
        </p:pic>
      </p:grpSp>
      <p:sp>
        <p:nvSpPr>
          <p:cNvPr id="20" name="Rectangle 19"/>
          <p:cNvSpPr/>
          <p:nvPr/>
        </p:nvSpPr>
        <p:spPr>
          <a:xfrm>
            <a:off x="2482238" y="3277407"/>
            <a:ext cx="2138254" cy="1293206"/>
          </a:xfrm>
          <a:prstGeom prst="rect">
            <a:avLst/>
          </a:prstGeom>
        </p:spPr>
        <p:txBody>
          <a:bodyPr wrap="square" lIns="0" tIns="0" rIns="0" bIns="0">
            <a:noAutofit/>
          </a:bodyPr>
          <a:lstStyle/>
          <a:p>
            <a:pPr algn="ctr" defTabSz="914400">
              <a:lnSpc>
                <a:spcPct val="85000"/>
              </a:lnSpc>
              <a:spcAft>
                <a:spcPts val="600"/>
              </a:spcAft>
            </a:pPr>
            <a:r>
              <a:rPr lang="en-AU" sz="1200" b="1" kern="0" dirty="0">
                <a:solidFill>
                  <a:schemeClr val="tx1">
                    <a:lumMod val="65000"/>
                    <a:lumOff val="35000"/>
                  </a:schemeClr>
                </a:solidFill>
              </a:rPr>
              <a:t>Mr Daniel Kenny</a:t>
            </a:r>
            <a:br>
              <a:rPr lang="en-AU" sz="1200" b="1" kern="0" dirty="0">
                <a:solidFill>
                  <a:schemeClr val="tx1">
                    <a:lumMod val="65000"/>
                    <a:lumOff val="35000"/>
                  </a:schemeClr>
                </a:solidFill>
              </a:rPr>
            </a:br>
            <a:r>
              <a:rPr lang="en-US" sz="1050" kern="0" dirty="0">
                <a:solidFill>
                  <a:schemeClr val="tx1">
                    <a:lumMod val="65000"/>
                    <a:lumOff val="35000"/>
                  </a:schemeClr>
                </a:solidFill>
              </a:rPr>
              <a:t>CEO &amp; MD</a:t>
            </a:r>
            <a:endParaRPr lang="en-AU" sz="1050" kern="0" dirty="0">
              <a:solidFill>
                <a:schemeClr val="tx1">
                  <a:lumMod val="65000"/>
                  <a:lumOff val="35000"/>
                </a:schemeClr>
              </a:solidFill>
            </a:endParaRPr>
          </a:p>
          <a:p>
            <a:pPr marL="17145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latin typeface="+mj-lt"/>
              </a:rPr>
              <a:t>Proven biopharma professional, l</a:t>
            </a:r>
            <a:r>
              <a:rPr lang="en-AU" sz="1000" kern="0" dirty="0">
                <a:solidFill>
                  <a:schemeClr val="tx1">
                    <a:lumMod val="65000"/>
                    <a:lumOff val="35000"/>
                  </a:schemeClr>
                </a:solidFill>
              </a:rPr>
              <a:t>eading multiple $1bn+ franchises </a:t>
            </a:r>
          </a:p>
          <a:p>
            <a:pPr marL="17145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latin typeface="+mj-lt"/>
              </a:rPr>
              <a:t>30+ years industry experience</a:t>
            </a:r>
          </a:p>
          <a:p>
            <a:pPr marL="17145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rPr>
              <a:t>Commercial development</a:t>
            </a:r>
            <a:r>
              <a:rPr lang="en-AU" sz="1000" kern="0" dirty="0">
                <a:solidFill>
                  <a:schemeClr val="tx1">
                    <a:lumMod val="65000"/>
                    <a:lumOff val="35000"/>
                  </a:schemeClr>
                </a:solidFill>
                <a:latin typeface="+mj-lt"/>
              </a:rPr>
              <a:t> a</a:t>
            </a:r>
            <a:r>
              <a:rPr lang="en-AU" sz="1000" kern="0" dirty="0">
                <a:solidFill>
                  <a:schemeClr val="tx1">
                    <a:lumMod val="65000"/>
                    <a:lumOff val="35000"/>
                  </a:schemeClr>
                </a:solidFill>
              </a:rPr>
              <a:t>t ABIVAX &amp;</a:t>
            </a:r>
            <a:r>
              <a:rPr lang="en-AU" sz="1000" kern="0" dirty="0">
                <a:solidFill>
                  <a:schemeClr val="tx1">
                    <a:lumMod val="65000"/>
                    <a:lumOff val="35000"/>
                  </a:schemeClr>
                </a:solidFill>
                <a:latin typeface="+mj-lt"/>
              </a:rPr>
              <a:t> global strategic marketing &amp; business development at Roche</a:t>
            </a:r>
          </a:p>
        </p:txBody>
      </p:sp>
      <p:sp>
        <p:nvSpPr>
          <p:cNvPr id="22" name="Rectangle 21"/>
          <p:cNvSpPr/>
          <p:nvPr/>
        </p:nvSpPr>
        <p:spPr>
          <a:xfrm>
            <a:off x="6809106" y="3263548"/>
            <a:ext cx="1980000" cy="1050930"/>
          </a:xfrm>
          <a:prstGeom prst="rect">
            <a:avLst/>
          </a:prstGeom>
        </p:spPr>
        <p:txBody>
          <a:bodyPr wrap="square" lIns="0" tIns="0" rIns="0" bIns="0">
            <a:noAutofit/>
          </a:bodyPr>
          <a:lstStyle/>
          <a:p>
            <a:pPr algn="ctr" defTabSz="914400">
              <a:lnSpc>
                <a:spcPct val="85000"/>
              </a:lnSpc>
              <a:spcAft>
                <a:spcPts val="600"/>
              </a:spcAft>
            </a:pPr>
            <a:r>
              <a:rPr lang="en-AU" sz="1200" b="1" kern="0" dirty="0">
                <a:solidFill>
                  <a:schemeClr val="tx1">
                    <a:lumMod val="65000"/>
                    <a:lumOff val="35000"/>
                  </a:schemeClr>
                </a:solidFill>
                <a:latin typeface="+mj-lt"/>
              </a:rPr>
              <a:t>Martin Cross </a:t>
            </a:r>
            <a:br>
              <a:rPr lang="en-AU" sz="1200" b="1" kern="0" dirty="0">
                <a:solidFill>
                  <a:schemeClr val="tx1">
                    <a:lumMod val="65000"/>
                    <a:lumOff val="35000"/>
                  </a:schemeClr>
                </a:solidFill>
                <a:latin typeface="+mj-lt"/>
              </a:rPr>
            </a:br>
            <a:r>
              <a:rPr lang="en-AU" sz="1050" kern="0" dirty="0">
                <a:solidFill>
                  <a:schemeClr val="tx1">
                    <a:lumMod val="65000"/>
                    <a:lumOff val="35000"/>
                  </a:schemeClr>
                </a:solidFill>
              </a:rPr>
              <a:t>Non Executive Director</a:t>
            </a:r>
          </a:p>
          <a:p>
            <a:pPr marL="17145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latin typeface="+mj-lt"/>
              </a:rPr>
              <a:t>Former Chairman of Medicines Australia </a:t>
            </a:r>
          </a:p>
          <a:p>
            <a:pPr marL="17145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latin typeface="+mj-lt"/>
              </a:rPr>
              <a:t>Highly regarded pharmaceutical executive with 30+ years experience in corporate &amp; industry leadership roles</a:t>
            </a:r>
          </a:p>
        </p:txBody>
      </p:sp>
      <p:sp>
        <p:nvSpPr>
          <p:cNvPr id="19" name="Rectangle 18"/>
          <p:cNvSpPr/>
          <p:nvPr/>
        </p:nvSpPr>
        <p:spPr>
          <a:xfrm>
            <a:off x="392968" y="3263548"/>
            <a:ext cx="1980000" cy="1203416"/>
          </a:xfrm>
          <a:prstGeom prst="rect">
            <a:avLst/>
          </a:prstGeom>
        </p:spPr>
        <p:txBody>
          <a:bodyPr wrap="square" lIns="0" tIns="0" rIns="0" bIns="0">
            <a:noAutofit/>
          </a:bodyPr>
          <a:lstStyle/>
          <a:p>
            <a:pPr algn="ctr" defTabSz="914400">
              <a:lnSpc>
                <a:spcPct val="85000"/>
              </a:lnSpc>
              <a:spcAft>
                <a:spcPts val="600"/>
              </a:spcAft>
            </a:pPr>
            <a:r>
              <a:rPr lang="en-AU" sz="1200" b="1" kern="0" dirty="0">
                <a:solidFill>
                  <a:schemeClr val="tx1">
                    <a:lumMod val="65000"/>
                    <a:lumOff val="35000"/>
                  </a:schemeClr>
                </a:solidFill>
              </a:rPr>
              <a:t>Dr Chris Roberts</a:t>
            </a:r>
            <a:br>
              <a:rPr lang="en-AU" sz="1200" b="1" kern="0" dirty="0">
                <a:solidFill>
                  <a:schemeClr val="tx1">
                    <a:lumMod val="65000"/>
                    <a:lumOff val="35000"/>
                  </a:schemeClr>
                </a:solidFill>
              </a:rPr>
            </a:br>
            <a:r>
              <a:rPr lang="en-AU" sz="1050" kern="0" dirty="0">
                <a:solidFill>
                  <a:schemeClr val="tx1">
                    <a:lumMod val="65000"/>
                    <a:lumOff val="35000"/>
                  </a:schemeClr>
                </a:solidFill>
              </a:rPr>
              <a:t>Chairman</a:t>
            </a:r>
          </a:p>
          <a:p>
            <a:pPr marL="17145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latin typeface="+mj-lt"/>
              </a:rPr>
              <a:t>Former CEO/President of Cochlear (ASX:COH)</a:t>
            </a:r>
          </a:p>
          <a:p>
            <a:pPr marL="17145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latin typeface="+mj-lt"/>
              </a:rPr>
              <a:t>40+ years’ industry experience</a:t>
            </a:r>
          </a:p>
          <a:p>
            <a:pPr marL="17145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latin typeface="+mj-lt"/>
              </a:rPr>
              <a:t>Former Chairman of </a:t>
            </a:r>
            <a:r>
              <a:rPr lang="en-AU" sz="1000" kern="0" dirty="0" err="1">
                <a:solidFill>
                  <a:schemeClr val="tx1">
                    <a:lumMod val="65000"/>
                    <a:lumOff val="35000"/>
                  </a:schemeClr>
                </a:solidFill>
                <a:latin typeface="+mj-lt"/>
              </a:rPr>
              <a:t>Sirtex</a:t>
            </a:r>
            <a:r>
              <a:rPr lang="en-AU" sz="1000" kern="0" dirty="0">
                <a:solidFill>
                  <a:schemeClr val="tx1">
                    <a:lumMod val="65000"/>
                    <a:lumOff val="35000"/>
                  </a:schemeClr>
                </a:solidFill>
                <a:latin typeface="+mj-lt"/>
              </a:rPr>
              <a:t> (ASX: SRX) &amp; Executive Vice-President of ResMed (ASX: RMD)</a:t>
            </a:r>
          </a:p>
        </p:txBody>
      </p:sp>
      <p:sp>
        <p:nvSpPr>
          <p:cNvPr id="5" name="Oval 4"/>
          <p:cNvSpPr/>
          <p:nvPr/>
        </p:nvSpPr>
        <p:spPr>
          <a:xfrm>
            <a:off x="842968" y="2145977"/>
            <a:ext cx="1080000" cy="1080000"/>
          </a:xfrm>
          <a:prstGeom prst="ellipse">
            <a:avLst/>
          </a:prstGeom>
          <a:solidFill>
            <a:srgbClr val="5A6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25" name="Rectangle 24"/>
          <p:cNvSpPr/>
          <p:nvPr/>
        </p:nvSpPr>
        <p:spPr>
          <a:xfrm>
            <a:off x="4589727" y="3259168"/>
            <a:ext cx="2167228" cy="1494640"/>
          </a:xfrm>
          <a:prstGeom prst="rect">
            <a:avLst/>
          </a:prstGeom>
        </p:spPr>
        <p:txBody>
          <a:bodyPr wrap="square">
            <a:spAutoFit/>
          </a:bodyPr>
          <a:lstStyle/>
          <a:p>
            <a:pPr lvl="0" algn="ctr" defTabSz="914400">
              <a:lnSpc>
                <a:spcPct val="85000"/>
              </a:lnSpc>
              <a:spcAft>
                <a:spcPts val="600"/>
              </a:spcAft>
            </a:pPr>
            <a:r>
              <a:rPr lang="en-AU" sz="1200" b="1" kern="0" dirty="0">
                <a:solidFill>
                  <a:prstClr val="black">
                    <a:lumMod val="65000"/>
                    <a:lumOff val="35000"/>
                  </a:prstClr>
                </a:solidFill>
              </a:rPr>
              <a:t>Dr Roger Aston </a:t>
            </a:r>
            <a:br>
              <a:rPr lang="en-AU" sz="1200" b="1" kern="0" dirty="0">
                <a:solidFill>
                  <a:prstClr val="black">
                    <a:lumMod val="65000"/>
                    <a:lumOff val="35000"/>
                  </a:prstClr>
                </a:solidFill>
              </a:rPr>
            </a:br>
            <a:r>
              <a:rPr lang="en-AU" sz="1050" kern="0" dirty="0">
                <a:solidFill>
                  <a:schemeClr val="tx1">
                    <a:lumMod val="65000"/>
                    <a:lumOff val="35000"/>
                  </a:schemeClr>
                </a:solidFill>
              </a:rPr>
              <a:t>Non Executive Director </a:t>
            </a:r>
          </a:p>
          <a:p>
            <a:pPr marL="17145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latin typeface="+mj-lt"/>
              </a:rPr>
              <a:t>Biotech &amp; pharma entrepreneur</a:t>
            </a:r>
          </a:p>
          <a:p>
            <a:pPr marL="17145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latin typeface="+mj-lt"/>
              </a:rPr>
              <a:t>20+ years industry experience </a:t>
            </a:r>
          </a:p>
          <a:p>
            <a:pPr marL="17145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latin typeface="+mj-lt"/>
              </a:rPr>
              <a:t>Founder &amp; former CEO of </a:t>
            </a:r>
            <a:r>
              <a:rPr lang="en-AU" sz="1000" kern="0" dirty="0" err="1">
                <a:solidFill>
                  <a:schemeClr val="tx1">
                    <a:lumMod val="65000"/>
                    <a:lumOff val="35000"/>
                  </a:schemeClr>
                </a:solidFill>
                <a:latin typeface="+mj-lt"/>
              </a:rPr>
              <a:t>pSiMedica</a:t>
            </a:r>
            <a:r>
              <a:rPr lang="en-AU" sz="1000" kern="0" dirty="0">
                <a:solidFill>
                  <a:schemeClr val="tx1">
                    <a:lumMod val="65000"/>
                    <a:lumOff val="35000"/>
                  </a:schemeClr>
                </a:solidFill>
                <a:latin typeface="+mj-lt"/>
              </a:rPr>
              <a:t> &amp; </a:t>
            </a:r>
            <a:r>
              <a:rPr lang="en-AU" sz="1000" kern="0" dirty="0" err="1">
                <a:solidFill>
                  <a:schemeClr val="tx1">
                    <a:lumMod val="65000"/>
                    <a:lumOff val="35000"/>
                  </a:schemeClr>
                </a:solidFill>
                <a:latin typeface="+mj-lt"/>
              </a:rPr>
              <a:t>pSiOncology</a:t>
            </a:r>
            <a:endParaRPr lang="en-AU" sz="1000" kern="0" dirty="0">
              <a:solidFill>
                <a:schemeClr val="tx1">
                  <a:lumMod val="65000"/>
                  <a:lumOff val="35000"/>
                </a:schemeClr>
              </a:solidFill>
              <a:latin typeface="+mj-lt"/>
            </a:endParaRPr>
          </a:p>
          <a:p>
            <a:pPr marL="171450" lvl="0" indent="-171450" defTabSz="914400">
              <a:lnSpc>
                <a:spcPct val="85000"/>
              </a:lnSpc>
              <a:spcAft>
                <a:spcPts val="300"/>
              </a:spcAft>
              <a:buFont typeface="Arial" panose="020B0604020202020204" pitchFamily="34" charset="0"/>
              <a:buChar char="•"/>
            </a:pPr>
            <a:r>
              <a:rPr lang="en-AU" sz="1000" kern="0" dirty="0">
                <a:solidFill>
                  <a:schemeClr val="tx1">
                    <a:lumMod val="65000"/>
                    <a:lumOff val="35000"/>
                  </a:schemeClr>
                </a:solidFill>
                <a:latin typeface="+mj-lt"/>
              </a:rPr>
              <a:t>FDA &amp; EU registration, global licensing &amp; equity capital raisings experience</a:t>
            </a:r>
          </a:p>
        </p:txBody>
      </p:sp>
      <p:sp>
        <p:nvSpPr>
          <p:cNvPr id="37" name="Oval 36"/>
          <p:cNvSpPr/>
          <p:nvPr/>
        </p:nvSpPr>
        <p:spPr>
          <a:xfrm>
            <a:off x="7240829" y="2138026"/>
            <a:ext cx="1080000" cy="1080000"/>
          </a:xfrm>
          <a:prstGeom prst="ellipse">
            <a:avLst/>
          </a:prstGeom>
          <a:solidFill>
            <a:srgbClr val="5A6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8" name="Freeform: Shape 7">
            <a:extLst>
              <a:ext uri="{FF2B5EF4-FFF2-40B4-BE49-F238E27FC236}">
                <a16:creationId xmlns:a16="http://schemas.microsoft.com/office/drawing/2014/main" xmlns="" id="{79635E7D-63F2-42FB-911C-D1211750A751}"/>
              </a:ext>
            </a:extLst>
          </p:cNvPr>
          <p:cNvSpPr/>
          <p:nvPr/>
        </p:nvSpPr>
        <p:spPr>
          <a:xfrm>
            <a:off x="6983959" y="3625678"/>
            <a:ext cx="1048658" cy="540714"/>
          </a:xfrm>
          <a:custGeom>
            <a:avLst/>
            <a:gdLst>
              <a:gd name="connsiteX0" fmla="*/ 0 w 1048658"/>
              <a:gd name="connsiteY0" fmla="*/ 0 h 540714"/>
              <a:gd name="connsiteX1" fmla="*/ 1048658 w 1048658"/>
              <a:gd name="connsiteY1" fmla="*/ 0 h 540714"/>
              <a:gd name="connsiteX2" fmla="*/ 1048658 w 1048658"/>
              <a:gd name="connsiteY2" fmla="*/ 540714 h 540714"/>
              <a:gd name="connsiteX3" fmla="*/ 0 w 1048658"/>
              <a:gd name="connsiteY3" fmla="*/ 540714 h 540714"/>
              <a:gd name="connsiteX4" fmla="*/ 0 w 1048658"/>
              <a:gd name="connsiteY4" fmla="*/ 0 h 54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58" h="540714">
                <a:moveTo>
                  <a:pt x="0" y="0"/>
                </a:moveTo>
                <a:lnTo>
                  <a:pt x="1048658" y="0"/>
                </a:lnTo>
                <a:lnTo>
                  <a:pt x="1048658" y="540714"/>
                </a:lnTo>
                <a:lnTo>
                  <a:pt x="0" y="540714"/>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1555750">
              <a:lnSpc>
                <a:spcPct val="90000"/>
              </a:lnSpc>
              <a:spcBef>
                <a:spcPct val="0"/>
              </a:spcBef>
              <a:spcAft>
                <a:spcPct val="35000"/>
              </a:spcAft>
              <a:buNone/>
            </a:pPr>
            <a:r>
              <a:rPr lang="en-AU" sz="3500" kern="1200" dirty="0"/>
              <a:t> </a:t>
            </a:r>
          </a:p>
        </p:txBody>
      </p:sp>
      <p:sp>
        <p:nvSpPr>
          <p:cNvPr id="27" name="Rectangle 26">
            <a:extLst>
              <a:ext uri="{FF2B5EF4-FFF2-40B4-BE49-F238E27FC236}">
                <a16:creationId xmlns:a16="http://schemas.microsoft.com/office/drawing/2014/main" xmlns="" id="{C82A370A-E12D-4BA1-9011-2ADCBD91CE7A}"/>
              </a:ext>
            </a:extLst>
          </p:cNvPr>
          <p:cNvSpPr/>
          <p:nvPr/>
        </p:nvSpPr>
        <p:spPr>
          <a:xfrm>
            <a:off x="552330" y="303438"/>
            <a:ext cx="8413870" cy="523220"/>
          </a:xfrm>
          <a:prstGeom prst="rect">
            <a:avLst/>
          </a:prstGeom>
        </p:spPr>
        <p:txBody>
          <a:bodyPr wrap="square">
            <a:spAutoFit/>
          </a:bodyPr>
          <a:lstStyle/>
          <a:p>
            <a:r>
              <a:rPr lang="en-US" altLang="zh-CN" sz="2800" b="1" kern="0" dirty="0" smtClean="0">
                <a:solidFill>
                  <a:srgbClr val="595959"/>
                </a:solidFill>
                <a:cs typeface="Segoe UI" panose="020B0502040204020203" pitchFamily="34" charset="0"/>
              </a:rPr>
              <a:t>Board </a:t>
            </a:r>
            <a:r>
              <a:rPr lang="en-US" altLang="zh-CN" sz="2800" b="1" kern="0" dirty="0">
                <a:solidFill>
                  <a:srgbClr val="595959"/>
                </a:solidFill>
                <a:cs typeface="Segoe UI" panose="020B0502040204020203" pitchFamily="34" charset="0"/>
              </a:rPr>
              <a:t>of Directors</a:t>
            </a:r>
          </a:p>
        </p:txBody>
      </p:sp>
      <p:sp>
        <p:nvSpPr>
          <p:cNvPr id="31" name="Rectangle 30">
            <a:extLst>
              <a:ext uri="{FF2B5EF4-FFF2-40B4-BE49-F238E27FC236}">
                <a16:creationId xmlns:a16="http://schemas.microsoft.com/office/drawing/2014/main" xmlns="" id="{8130B894-1654-41A4-86DB-488B9DC6DF35}"/>
              </a:ext>
            </a:extLst>
          </p:cNvPr>
          <p:cNvSpPr/>
          <p:nvPr/>
        </p:nvSpPr>
        <p:spPr>
          <a:xfrm>
            <a:off x="647700" y="1023778"/>
            <a:ext cx="7843797" cy="981734"/>
          </a:xfrm>
          <a:prstGeom prst="rect">
            <a:avLst/>
          </a:prstGeom>
          <a:noFill/>
        </p:spPr>
        <p:txBody>
          <a:bodyPr wrap="square" lIns="0" tIns="0" rIns="0" bIns="0" rtlCol="0" anchor="t" anchorCtr="0">
            <a:noAutofit/>
          </a:bodyPr>
          <a:lstStyle/>
          <a:p>
            <a:pPr marL="171450" indent="-171450" defTabSz="914400">
              <a:spcBef>
                <a:spcPts val="300"/>
              </a:spcBef>
              <a:buSzPct val="120000"/>
              <a:buFont typeface="Arial" panose="020B0604020202020204" pitchFamily="34" charset="0"/>
              <a:buChar char="•"/>
            </a:pPr>
            <a:r>
              <a:rPr lang="en-US" sz="1200" kern="0" dirty="0">
                <a:solidFill>
                  <a:schemeClr val="tx1">
                    <a:lumMod val="65000"/>
                    <a:lumOff val="35000"/>
                  </a:schemeClr>
                </a:solidFill>
                <a:latin typeface="+mj-lt"/>
              </a:rPr>
              <a:t>Board and management are experienced leaders in the pharmaceutical and medical device space, </a:t>
            </a:r>
            <a:r>
              <a:rPr lang="en-AU" sz="1200" kern="0" dirty="0">
                <a:solidFill>
                  <a:schemeClr val="tx1">
                    <a:lumMod val="65000"/>
                    <a:lumOff val="35000"/>
                  </a:schemeClr>
                </a:solidFill>
                <a:latin typeface="+mj-lt"/>
              </a:rPr>
              <a:t>having held senior positions at </a:t>
            </a:r>
            <a:r>
              <a:rPr lang="en-AU" sz="1200" b="1" kern="0" dirty="0">
                <a:solidFill>
                  <a:srgbClr val="404596"/>
                </a:solidFill>
                <a:latin typeface="+mj-lt"/>
              </a:rPr>
              <a:t>Cochlear</a:t>
            </a:r>
            <a:r>
              <a:rPr lang="en-AU" sz="1200" b="1" kern="0" dirty="0">
                <a:solidFill>
                  <a:schemeClr val="accent1"/>
                </a:solidFill>
                <a:latin typeface="+mj-lt"/>
              </a:rPr>
              <a:t> </a:t>
            </a:r>
            <a:r>
              <a:rPr lang="en-AU" sz="1200" kern="0" dirty="0">
                <a:solidFill>
                  <a:schemeClr val="tx1">
                    <a:lumMod val="65000"/>
                    <a:lumOff val="35000"/>
                  </a:schemeClr>
                </a:solidFill>
                <a:latin typeface="+mj-lt"/>
              </a:rPr>
              <a:t>(ASX:COH), </a:t>
            </a:r>
            <a:r>
              <a:rPr lang="en-AU" sz="1200" b="1" kern="0" dirty="0" err="1">
                <a:solidFill>
                  <a:srgbClr val="404596"/>
                </a:solidFill>
                <a:latin typeface="+mj-lt"/>
              </a:rPr>
              <a:t>Sirtex</a:t>
            </a:r>
            <a:r>
              <a:rPr lang="en-AU" sz="1200" b="1" kern="0" dirty="0">
                <a:solidFill>
                  <a:srgbClr val="404596"/>
                </a:solidFill>
                <a:latin typeface="+mj-lt"/>
              </a:rPr>
              <a:t> Medical </a:t>
            </a:r>
            <a:r>
              <a:rPr lang="en-AU" sz="1200" kern="0" dirty="0">
                <a:solidFill>
                  <a:schemeClr val="tx1">
                    <a:lumMod val="65000"/>
                    <a:lumOff val="35000"/>
                  </a:schemeClr>
                </a:solidFill>
                <a:latin typeface="+mj-lt"/>
              </a:rPr>
              <a:t>(ASX:SRX), ABIVAX, Baxter International, Roche and more</a:t>
            </a:r>
          </a:p>
          <a:p>
            <a:pPr marL="171450" indent="-171450" defTabSz="914400">
              <a:spcBef>
                <a:spcPts val="300"/>
              </a:spcBef>
              <a:buSzPct val="120000"/>
              <a:buFont typeface="Arial" panose="020B0604020202020204" pitchFamily="34" charset="0"/>
              <a:buChar char="•"/>
            </a:pPr>
            <a:r>
              <a:rPr lang="en-AU" sz="1200" kern="0" dirty="0">
                <a:solidFill>
                  <a:schemeClr val="tx1">
                    <a:lumMod val="65000"/>
                    <a:lumOff val="35000"/>
                  </a:schemeClr>
                </a:solidFill>
                <a:latin typeface="+mj-lt"/>
              </a:rPr>
              <a:t>Extensive leadership experience guiding products from clinical development to commercialisation </a:t>
            </a:r>
          </a:p>
          <a:p>
            <a:pPr marL="171450" indent="-171450" defTabSz="914400">
              <a:spcBef>
                <a:spcPts val="300"/>
              </a:spcBef>
              <a:buSzPct val="120000"/>
              <a:buFont typeface="Arial" panose="020B0604020202020204" pitchFamily="34" charset="0"/>
              <a:buChar char="•"/>
            </a:pPr>
            <a:r>
              <a:rPr lang="en-US" sz="1200" b="1" kern="0" dirty="0">
                <a:solidFill>
                  <a:srgbClr val="404596"/>
                </a:solidFill>
                <a:latin typeface="+mj-lt"/>
              </a:rPr>
              <a:t>120+ years collective experience </a:t>
            </a:r>
            <a:r>
              <a:rPr lang="en-US" sz="1200" kern="0" dirty="0">
                <a:solidFill>
                  <a:schemeClr val="tx1">
                    <a:lumMod val="65000"/>
                    <a:lumOff val="35000"/>
                  </a:schemeClr>
                </a:solidFill>
                <a:latin typeface="+mj-lt"/>
              </a:rPr>
              <a:t>in the health care industry</a:t>
            </a:r>
          </a:p>
        </p:txBody>
      </p:sp>
      <p:sp>
        <p:nvSpPr>
          <p:cNvPr id="24" name="Oval 23"/>
          <p:cNvSpPr/>
          <p:nvPr/>
        </p:nvSpPr>
        <p:spPr>
          <a:xfrm>
            <a:off x="5243030" y="2256954"/>
            <a:ext cx="858825" cy="858825"/>
          </a:xfrm>
          <a:prstGeom prst="ellipse">
            <a:avLst/>
          </a:prstGeom>
          <a:blipFill>
            <a:blip r:embed="rId4" cstate="print">
              <a:extLst>
                <a:ext uri="{28A0092B-C50C-407E-A947-70E740481C1C}">
                  <a14:useLocalDpi xmlns:a14="http://schemas.microsoft.com/office/drawing/2010/main" val="0"/>
                </a:ext>
              </a:extLst>
            </a:blip>
            <a:srcRect/>
            <a:stretch>
              <a:fillRect l="-13000" r="-13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a:p>
        </p:txBody>
      </p:sp>
      <p:graphicFrame>
        <p:nvGraphicFramePr>
          <p:cNvPr id="9" name="Diagram 8"/>
          <p:cNvGraphicFramePr/>
          <p:nvPr>
            <p:extLst>
              <p:ext uri="{D42A27DB-BD31-4B8C-83A1-F6EECF244321}">
                <p14:modId xmlns:p14="http://schemas.microsoft.com/office/powerpoint/2010/main" val="1742141453"/>
              </p:ext>
            </p:extLst>
          </p:nvPr>
        </p:nvGraphicFramePr>
        <p:xfrm>
          <a:off x="958673" y="1996657"/>
          <a:ext cx="1653736" cy="13229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a:extLst>
              <a:ext uri="{FF2B5EF4-FFF2-40B4-BE49-F238E27FC236}">
                <a16:creationId xmlns:a16="http://schemas.microsoft.com/office/drawing/2014/main" xmlns="" id="{CB020A72-9C64-47E1-9859-B1F213C5BCE1}"/>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16</a:t>
            </a:fld>
            <a:endParaRPr lang="en-AU" sz="900" dirty="0"/>
          </a:p>
        </p:txBody>
      </p:sp>
      <p:graphicFrame>
        <p:nvGraphicFramePr>
          <p:cNvPr id="23" name="Diagram 22"/>
          <p:cNvGraphicFramePr/>
          <p:nvPr>
            <p:extLst>
              <p:ext uri="{D42A27DB-BD31-4B8C-83A1-F6EECF244321}">
                <p14:modId xmlns:p14="http://schemas.microsoft.com/office/powerpoint/2010/main" val="729223984"/>
              </p:ext>
            </p:extLst>
          </p:nvPr>
        </p:nvGraphicFramePr>
        <p:xfrm>
          <a:off x="6714404" y="2005512"/>
          <a:ext cx="1807974" cy="156447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7404087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flipH="1">
            <a:off x="6110778" y="1910016"/>
            <a:ext cx="1026587" cy="1026587"/>
          </a:xfrm>
          <a:prstGeom prst="ellipse">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1470" t="200" r="18005" b="11641"/>
          <a:stretch/>
        </p:blipFill>
        <p:spPr>
          <a:xfrm>
            <a:off x="6206960" y="2006198"/>
            <a:ext cx="834223" cy="834223"/>
          </a:xfrm>
          <a:prstGeom prst="ellipse">
            <a:avLst/>
          </a:prstGeom>
        </p:spPr>
      </p:pic>
      <p:sp>
        <p:nvSpPr>
          <p:cNvPr id="22" name="Rectangle 21"/>
          <p:cNvSpPr/>
          <p:nvPr/>
        </p:nvSpPr>
        <p:spPr>
          <a:xfrm>
            <a:off x="7135310" y="1858021"/>
            <a:ext cx="1800000" cy="1050930"/>
          </a:xfrm>
          <a:prstGeom prst="rect">
            <a:avLst/>
          </a:prstGeom>
        </p:spPr>
        <p:txBody>
          <a:bodyPr wrap="square" lIns="0" tIns="0" rIns="0" bIns="0">
            <a:noAutofit/>
          </a:bodyPr>
          <a:lstStyle/>
          <a:p>
            <a:pPr defTabSz="914400">
              <a:lnSpc>
                <a:spcPct val="85000"/>
              </a:lnSpc>
              <a:spcAft>
                <a:spcPts val="600"/>
              </a:spcAft>
            </a:pPr>
            <a:r>
              <a:rPr lang="en-AU" sz="1200" b="1" kern="0" dirty="0">
                <a:solidFill>
                  <a:schemeClr val="tx1">
                    <a:lumMod val="65000"/>
                    <a:lumOff val="35000"/>
                  </a:schemeClr>
                </a:solidFill>
                <a:latin typeface="+mj-lt"/>
              </a:rPr>
              <a:t>Dr Ashish </a:t>
            </a:r>
            <a:r>
              <a:rPr lang="en-AU" sz="1200" b="1" kern="0" dirty="0" err="1">
                <a:solidFill>
                  <a:schemeClr val="tx1">
                    <a:lumMod val="65000"/>
                    <a:lumOff val="35000"/>
                  </a:schemeClr>
                </a:solidFill>
                <a:latin typeface="+mj-lt"/>
              </a:rPr>
              <a:t>Soman</a:t>
            </a:r>
            <a:r>
              <a:rPr lang="en-AU" sz="1200" b="1" kern="0" dirty="0">
                <a:solidFill>
                  <a:schemeClr val="tx1">
                    <a:lumMod val="65000"/>
                    <a:lumOff val="35000"/>
                  </a:schemeClr>
                </a:solidFill>
                <a:latin typeface="+mj-lt"/>
              </a:rPr>
              <a:t> </a:t>
            </a:r>
            <a:br>
              <a:rPr lang="en-AU" sz="1200" b="1" kern="0" dirty="0">
                <a:solidFill>
                  <a:schemeClr val="tx1">
                    <a:lumMod val="65000"/>
                    <a:lumOff val="35000"/>
                  </a:schemeClr>
                </a:solidFill>
                <a:latin typeface="+mj-lt"/>
              </a:rPr>
            </a:br>
            <a:r>
              <a:rPr lang="en-AU" sz="1050" kern="0" dirty="0">
                <a:solidFill>
                  <a:schemeClr val="tx1">
                    <a:lumMod val="65000"/>
                    <a:lumOff val="35000"/>
                  </a:schemeClr>
                </a:solidFill>
                <a:latin typeface="+mj-lt"/>
              </a:rPr>
              <a:t>Chief Medical Officer</a:t>
            </a:r>
          </a:p>
          <a:p>
            <a:pPr marL="171450" indent="-171450" defTabSz="914400">
              <a:lnSpc>
                <a:spcPct val="85000"/>
              </a:lnSpc>
              <a:spcAft>
                <a:spcPts val="600"/>
              </a:spcAft>
              <a:buFont typeface="Arial" panose="020B0604020202020204" pitchFamily="34" charset="0"/>
              <a:buChar char="•"/>
            </a:pPr>
            <a:r>
              <a:rPr lang="en-AU" sz="900" kern="0" dirty="0">
                <a:solidFill>
                  <a:schemeClr val="tx1">
                    <a:lumMod val="65000"/>
                    <a:lumOff val="35000"/>
                  </a:schemeClr>
                </a:solidFill>
                <a:latin typeface="+mj-lt"/>
              </a:rPr>
              <a:t>Former country medical </a:t>
            </a:r>
            <a:br>
              <a:rPr lang="en-AU" sz="900" kern="0" dirty="0">
                <a:solidFill>
                  <a:schemeClr val="tx1">
                    <a:lumMod val="65000"/>
                    <a:lumOff val="35000"/>
                  </a:schemeClr>
                </a:solidFill>
                <a:latin typeface="+mj-lt"/>
              </a:rPr>
            </a:br>
            <a:r>
              <a:rPr lang="en-AU" sz="900" kern="0" dirty="0">
                <a:solidFill>
                  <a:schemeClr val="tx1">
                    <a:lumMod val="65000"/>
                    <a:lumOff val="35000"/>
                  </a:schemeClr>
                </a:solidFill>
                <a:latin typeface="+mj-lt"/>
              </a:rPr>
              <a:t>director, AstraZeneca Australia. </a:t>
            </a:r>
          </a:p>
          <a:p>
            <a:pPr marL="171450" indent="-171450" defTabSz="914400">
              <a:lnSpc>
                <a:spcPct val="85000"/>
              </a:lnSpc>
              <a:spcAft>
                <a:spcPts val="600"/>
              </a:spcAft>
              <a:buFont typeface="Arial" panose="020B0604020202020204" pitchFamily="34" charset="0"/>
              <a:buChar char="•"/>
            </a:pPr>
            <a:r>
              <a:rPr lang="en-AU" sz="900" kern="0" dirty="0">
                <a:solidFill>
                  <a:schemeClr val="tx1">
                    <a:lumMod val="65000"/>
                    <a:lumOff val="35000"/>
                  </a:schemeClr>
                </a:solidFill>
                <a:latin typeface="+mj-lt"/>
              </a:rPr>
              <a:t>20+ years’ experience in clinical practice &amp; the biopharmaceutical industry</a:t>
            </a:r>
          </a:p>
        </p:txBody>
      </p:sp>
      <p:sp>
        <p:nvSpPr>
          <p:cNvPr id="17" name="Oval 16"/>
          <p:cNvSpPr/>
          <p:nvPr/>
        </p:nvSpPr>
        <p:spPr>
          <a:xfrm flipH="1">
            <a:off x="122236" y="3520808"/>
            <a:ext cx="1026587" cy="1026587"/>
          </a:xfrm>
          <a:prstGeom prst="ellipse">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mj-lt"/>
            </a:endParaRP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4812" t="463" r="17698" b="15174"/>
          <a:stretch/>
        </p:blipFill>
        <p:spPr>
          <a:xfrm>
            <a:off x="197631" y="3596203"/>
            <a:ext cx="875797" cy="875797"/>
          </a:xfrm>
          <a:prstGeom prst="ellipse">
            <a:avLst/>
          </a:prstGeom>
          <a:solidFill>
            <a:schemeClr val="accent4">
              <a:lumMod val="40000"/>
              <a:lumOff val="60000"/>
            </a:schemeClr>
          </a:solidFill>
        </p:spPr>
      </p:pic>
      <p:sp>
        <p:nvSpPr>
          <p:cNvPr id="23" name="Rectangle 22"/>
          <p:cNvSpPr/>
          <p:nvPr/>
        </p:nvSpPr>
        <p:spPr>
          <a:xfrm>
            <a:off x="1286656" y="3520808"/>
            <a:ext cx="1800000" cy="1163729"/>
          </a:xfrm>
          <a:prstGeom prst="rect">
            <a:avLst/>
          </a:prstGeom>
        </p:spPr>
        <p:txBody>
          <a:bodyPr wrap="square" lIns="0" tIns="0" rIns="0" bIns="0">
            <a:noAutofit/>
          </a:bodyPr>
          <a:lstStyle/>
          <a:p>
            <a:pPr defTabSz="914400">
              <a:lnSpc>
                <a:spcPct val="85000"/>
              </a:lnSpc>
              <a:spcAft>
                <a:spcPts val="600"/>
              </a:spcAft>
            </a:pPr>
            <a:r>
              <a:rPr lang="en-AU" sz="1200" b="1" kern="0" dirty="0">
                <a:solidFill>
                  <a:schemeClr val="tx1">
                    <a:lumMod val="65000"/>
                    <a:lumOff val="35000"/>
                  </a:schemeClr>
                </a:solidFill>
                <a:latin typeface="+mj-lt"/>
              </a:rPr>
              <a:t>Dr David James</a:t>
            </a:r>
            <a:br>
              <a:rPr lang="en-AU" sz="1200" b="1" kern="0" dirty="0">
                <a:solidFill>
                  <a:schemeClr val="tx1">
                    <a:lumMod val="65000"/>
                    <a:lumOff val="35000"/>
                  </a:schemeClr>
                </a:solidFill>
                <a:latin typeface="+mj-lt"/>
              </a:rPr>
            </a:br>
            <a:r>
              <a:rPr lang="en-AU" sz="1050" kern="0" dirty="0">
                <a:solidFill>
                  <a:schemeClr val="tx1">
                    <a:lumMod val="65000"/>
                    <a:lumOff val="35000"/>
                  </a:schemeClr>
                </a:solidFill>
                <a:latin typeface="+mj-lt"/>
              </a:rPr>
              <a:t>Manufacturing &amp; </a:t>
            </a:r>
            <a:br>
              <a:rPr lang="en-AU" sz="1050" kern="0" dirty="0">
                <a:solidFill>
                  <a:schemeClr val="tx1">
                    <a:lumMod val="65000"/>
                    <a:lumOff val="35000"/>
                  </a:schemeClr>
                </a:solidFill>
                <a:latin typeface="+mj-lt"/>
              </a:rPr>
            </a:br>
            <a:r>
              <a:rPr lang="en-AU" sz="1050" kern="0" dirty="0">
                <a:solidFill>
                  <a:schemeClr val="tx1">
                    <a:lumMod val="65000"/>
                    <a:lumOff val="35000"/>
                  </a:schemeClr>
                </a:solidFill>
                <a:latin typeface="+mj-lt"/>
              </a:rPr>
              <a:t>Operations Manager</a:t>
            </a:r>
          </a:p>
          <a:p>
            <a:pPr marL="171450" indent="-171450" defTabSz="914400">
              <a:lnSpc>
                <a:spcPct val="85000"/>
              </a:lnSpc>
              <a:spcAft>
                <a:spcPts val="300"/>
              </a:spcAft>
              <a:buFont typeface="Arial" panose="020B0604020202020204" pitchFamily="34" charset="0"/>
              <a:buChar char="•"/>
            </a:pPr>
            <a:r>
              <a:rPr lang="en-AU" sz="900" kern="0" dirty="0">
                <a:solidFill>
                  <a:schemeClr val="tx1">
                    <a:lumMod val="65000"/>
                    <a:lumOff val="35000"/>
                  </a:schemeClr>
                </a:solidFill>
              </a:rPr>
              <a:t>Ex </a:t>
            </a:r>
            <a:r>
              <a:rPr lang="en-AU" sz="900" kern="0" dirty="0" err="1">
                <a:solidFill>
                  <a:schemeClr val="tx1">
                    <a:lumMod val="65000"/>
                    <a:lumOff val="35000"/>
                  </a:schemeClr>
                </a:solidFill>
              </a:rPr>
              <a:t>Sirtex</a:t>
            </a:r>
            <a:r>
              <a:rPr lang="en-AU" sz="900" kern="0" dirty="0">
                <a:solidFill>
                  <a:schemeClr val="tx1">
                    <a:lumMod val="65000"/>
                    <a:lumOff val="35000"/>
                  </a:schemeClr>
                </a:solidFill>
              </a:rPr>
              <a:t> Medical global operations manager for 6 years</a:t>
            </a:r>
          </a:p>
          <a:p>
            <a:pPr marL="171450" indent="-171450" defTabSz="914400">
              <a:lnSpc>
                <a:spcPct val="85000"/>
              </a:lnSpc>
              <a:spcAft>
                <a:spcPts val="300"/>
              </a:spcAft>
              <a:buFont typeface="Arial" panose="020B0604020202020204" pitchFamily="34" charset="0"/>
              <a:buChar char="•"/>
            </a:pPr>
            <a:r>
              <a:rPr lang="en-AU" sz="900" kern="0" dirty="0">
                <a:solidFill>
                  <a:schemeClr val="tx1">
                    <a:lumMod val="65000"/>
                    <a:lumOff val="35000"/>
                  </a:schemeClr>
                </a:solidFill>
              </a:rPr>
              <a:t>Established </a:t>
            </a:r>
            <a:r>
              <a:rPr lang="en-AU" sz="900" kern="0" dirty="0" err="1">
                <a:solidFill>
                  <a:schemeClr val="tx1">
                    <a:lumMod val="65000"/>
                    <a:lumOff val="35000"/>
                  </a:schemeClr>
                </a:solidFill>
              </a:rPr>
              <a:t>Sirtex’s</a:t>
            </a:r>
            <a:r>
              <a:rPr lang="en-AU" sz="900" kern="0" dirty="0">
                <a:solidFill>
                  <a:schemeClr val="tx1">
                    <a:lumMod val="65000"/>
                    <a:lumOff val="35000"/>
                  </a:schemeClr>
                </a:solidFill>
              </a:rPr>
              <a:t> manufacturing and operations</a:t>
            </a:r>
          </a:p>
          <a:p>
            <a:pPr marL="171450" indent="-171450" defTabSz="914400">
              <a:lnSpc>
                <a:spcPct val="85000"/>
              </a:lnSpc>
              <a:spcAft>
                <a:spcPts val="300"/>
              </a:spcAft>
              <a:buFont typeface="Arial" panose="020B0604020202020204" pitchFamily="34" charset="0"/>
              <a:buChar char="•"/>
            </a:pPr>
            <a:r>
              <a:rPr lang="en-AU" sz="900" kern="0" dirty="0">
                <a:solidFill>
                  <a:schemeClr val="tx1">
                    <a:lumMod val="65000"/>
                    <a:lumOff val="35000"/>
                  </a:schemeClr>
                </a:solidFill>
              </a:rPr>
              <a:t>25 years experience in </a:t>
            </a:r>
            <a:br>
              <a:rPr lang="en-AU" sz="900" kern="0" dirty="0">
                <a:solidFill>
                  <a:schemeClr val="tx1">
                    <a:lumMod val="65000"/>
                    <a:lumOff val="35000"/>
                  </a:schemeClr>
                </a:solidFill>
              </a:rPr>
            </a:br>
            <a:r>
              <a:rPr lang="en-AU" sz="900" kern="0" dirty="0">
                <a:solidFill>
                  <a:schemeClr val="tx1">
                    <a:lumMod val="65000"/>
                    <a:lumOff val="35000"/>
                  </a:schemeClr>
                </a:solidFill>
              </a:rPr>
              <a:t>pharmaceutical operations</a:t>
            </a:r>
          </a:p>
        </p:txBody>
      </p:sp>
      <p:sp>
        <p:nvSpPr>
          <p:cNvPr id="14" name="Oval 13"/>
          <p:cNvSpPr/>
          <p:nvPr/>
        </p:nvSpPr>
        <p:spPr>
          <a:xfrm flipH="1">
            <a:off x="3150578" y="3531289"/>
            <a:ext cx="1026587" cy="1026587"/>
          </a:xfrm>
          <a:prstGeom prst="ellipse">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25" name="Rectangle 24"/>
          <p:cNvSpPr/>
          <p:nvPr/>
        </p:nvSpPr>
        <p:spPr>
          <a:xfrm>
            <a:off x="4147310" y="3484611"/>
            <a:ext cx="1897198" cy="1708929"/>
          </a:xfrm>
          <a:prstGeom prst="rect">
            <a:avLst/>
          </a:prstGeom>
        </p:spPr>
        <p:txBody>
          <a:bodyPr wrap="square">
            <a:spAutoFit/>
          </a:bodyPr>
          <a:lstStyle/>
          <a:p>
            <a:pPr lvl="0" defTabSz="914400">
              <a:lnSpc>
                <a:spcPct val="85000"/>
              </a:lnSpc>
              <a:spcAft>
                <a:spcPts val="600"/>
              </a:spcAft>
            </a:pPr>
            <a:r>
              <a:rPr lang="en-AU" sz="1200" b="1" kern="0" dirty="0">
                <a:solidFill>
                  <a:prstClr val="black">
                    <a:lumMod val="65000"/>
                    <a:lumOff val="35000"/>
                  </a:prstClr>
                </a:solidFill>
              </a:rPr>
              <a:t>Nicole Wilson</a:t>
            </a:r>
            <a:br>
              <a:rPr lang="en-AU" sz="1200" b="1" kern="0" dirty="0">
                <a:solidFill>
                  <a:prstClr val="black">
                    <a:lumMod val="65000"/>
                    <a:lumOff val="35000"/>
                  </a:prstClr>
                </a:solidFill>
              </a:rPr>
            </a:br>
            <a:r>
              <a:rPr lang="en-US" sz="1050" kern="0" dirty="0">
                <a:solidFill>
                  <a:prstClr val="black">
                    <a:lumMod val="65000"/>
                    <a:lumOff val="35000"/>
                  </a:prstClr>
                </a:solidFill>
              </a:rPr>
              <a:t>VP Regulatory </a:t>
            </a:r>
            <a:r>
              <a:rPr lang="en-US" sz="1050" kern="0" dirty="0" smtClean="0">
                <a:solidFill>
                  <a:prstClr val="black">
                    <a:lumMod val="65000"/>
                    <a:lumOff val="35000"/>
                  </a:prstClr>
                </a:solidFill>
              </a:rPr>
              <a:t>Affairs &amp; Quality</a:t>
            </a:r>
            <a:endParaRPr lang="en-US" sz="1050" kern="0" dirty="0">
              <a:solidFill>
                <a:prstClr val="black">
                  <a:lumMod val="65000"/>
                  <a:lumOff val="35000"/>
                </a:prstClr>
              </a:solidFill>
            </a:endParaRPr>
          </a:p>
          <a:p>
            <a:pPr marL="171450" indent="-171450">
              <a:buFont typeface="Arial" panose="020B0604020202020204" pitchFamily="34" charset="0"/>
              <a:buChar char="•"/>
            </a:pPr>
            <a:r>
              <a:rPr lang="en-AU" sz="900" kern="0" dirty="0">
                <a:solidFill>
                  <a:schemeClr val="tx1">
                    <a:lumMod val="65000"/>
                    <a:lumOff val="35000"/>
                  </a:schemeClr>
                </a:solidFill>
                <a:latin typeface="+mj-lt"/>
              </a:rPr>
              <a:t>Regulatory affairs specialist focused on quality compliance and marketing registrations in the Asia, South America and middle East. </a:t>
            </a:r>
          </a:p>
          <a:p>
            <a:pPr marL="171450" indent="-171450">
              <a:buFont typeface="Arial" panose="020B0604020202020204" pitchFamily="34" charset="0"/>
              <a:buChar char="•"/>
            </a:pPr>
            <a:r>
              <a:rPr lang="en-AU" sz="900" kern="0" dirty="0">
                <a:solidFill>
                  <a:schemeClr val="tx1">
                    <a:lumMod val="65000"/>
                    <a:lumOff val="35000"/>
                  </a:schemeClr>
                </a:solidFill>
                <a:latin typeface="+mj-lt"/>
              </a:rPr>
              <a:t>Principal for the regulatory approvals in Brazil, Argentina and UAE for </a:t>
            </a:r>
            <a:r>
              <a:rPr lang="en-AU" sz="900" kern="0" dirty="0" err="1">
                <a:solidFill>
                  <a:schemeClr val="tx1">
                    <a:lumMod val="65000"/>
                    <a:lumOff val="35000"/>
                  </a:schemeClr>
                </a:solidFill>
                <a:latin typeface="+mj-lt"/>
              </a:rPr>
              <a:t>Sirtex</a:t>
            </a:r>
            <a:r>
              <a:rPr lang="en-AU" sz="900" kern="0" dirty="0">
                <a:solidFill>
                  <a:schemeClr val="tx1">
                    <a:lumMod val="65000"/>
                    <a:lumOff val="35000"/>
                  </a:schemeClr>
                </a:solidFill>
                <a:latin typeface="+mj-lt"/>
              </a:rPr>
              <a:t>.</a:t>
            </a:r>
          </a:p>
        </p:txBody>
      </p:sp>
      <p:sp>
        <p:nvSpPr>
          <p:cNvPr id="24" name="Title 1"/>
          <p:cNvSpPr>
            <a:spLocks noGrp="1"/>
          </p:cNvSpPr>
          <p:nvPr/>
        </p:nvSpPr>
        <p:spPr>
          <a:xfrm>
            <a:off x="2946887" y="601304"/>
            <a:ext cx="3250226" cy="732508"/>
          </a:xfrm>
          <a:prstGeom prst="rect">
            <a:avLst/>
          </a:prstGeom>
        </p:spPr>
        <p:txBody>
          <a:bodyPr wrap="square" lIns="0" tIns="0" rIns="0" bIns="0">
            <a:spAutoFit/>
          </a:bodyPr>
          <a:lstStyle/>
          <a:p>
            <a:pPr algn="ctr">
              <a:lnSpc>
                <a:spcPct val="85000"/>
              </a:lnSpc>
            </a:pPr>
            <a:r>
              <a:rPr lang="en-US" sz="2800" dirty="0">
                <a:solidFill>
                  <a:schemeClr val="bg1"/>
                </a:solidFill>
                <a:cs typeface="Arial" pitchFamily="34" charset="0"/>
              </a:rPr>
              <a:t>Revamped leadership team</a:t>
            </a:r>
            <a:endParaRPr lang="en-AU" sz="2800" dirty="0">
              <a:solidFill>
                <a:schemeClr val="bg1"/>
              </a:solidFill>
              <a:cs typeface="Arial" pitchFamily="34" charset="0"/>
            </a:endParaRPr>
          </a:p>
        </p:txBody>
      </p:sp>
      <p:sp>
        <p:nvSpPr>
          <p:cNvPr id="36" name="Oval 35"/>
          <p:cNvSpPr/>
          <p:nvPr/>
        </p:nvSpPr>
        <p:spPr>
          <a:xfrm flipH="1">
            <a:off x="6027320" y="3517062"/>
            <a:ext cx="1026587" cy="1026587"/>
          </a:xfrm>
          <a:prstGeom prst="ellipse">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AU" sz="2000"/>
          </a:p>
        </p:txBody>
      </p:sp>
      <p:sp>
        <p:nvSpPr>
          <p:cNvPr id="35" name="Rectangle 34"/>
          <p:cNvSpPr/>
          <p:nvPr/>
        </p:nvSpPr>
        <p:spPr>
          <a:xfrm>
            <a:off x="7136237" y="3531289"/>
            <a:ext cx="1800000" cy="1050930"/>
          </a:xfrm>
          <a:prstGeom prst="rect">
            <a:avLst/>
          </a:prstGeom>
        </p:spPr>
        <p:txBody>
          <a:bodyPr wrap="square" lIns="0" tIns="0" rIns="0" bIns="0">
            <a:noAutofit/>
          </a:bodyPr>
          <a:lstStyle/>
          <a:p>
            <a:pPr defTabSz="914400">
              <a:lnSpc>
                <a:spcPct val="85000"/>
              </a:lnSpc>
              <a:spcAft>
                <a:spcPts val="600"/>
              </a:spcAft>
            </a:pPr>
            <a:r>
              <a:rPr lang="en-AU" sz="1200" b="1" kern="0" dirty="0">
                <a:solidFill>
                  <a:schemeClr val="tx1">
                    <a:lumMod val="65000"/>
                    <a:lumOff val="35000"/>
                  </a:schemeClr>
                </a:solidFill>
                <a:latin typeface="+mj-lt"/>
              </a:rPr>
              <a:t>Michael Warrener</a:t>
            </a:r>
            <a:br>
              <a:rPr lang="en-AU" sz="1200" b="1" kern="0" dirty="0">
                <a:solidFill>
                  <a:schemeClr val="tx1">
                    <a:lumMod val="65000"/>
                    <a:lumOff val="35000"/>
                  </a:schemeClr>
                </a:solidFill>
                <a:latin typeface="+mj-lt"/>
              </a:rPr>
            </a:br>
            <a:r>
              <a:rPr lang="en-AU" sz="1050" kern="0" dirty="0">
                <a:solidFill>
                  <a:schemeClr val="tx1">
                    <a:lumMod val="65000"/>
                    <a:lumOff val="35000"/>
                  </a:schemeClr>
                </a:solidFill>
                <a:latin typeface="+mj-lt"/>
              </a:rPr>
              <a:t>Global Sales &amp; Marketing Director</a:t>
            </a:r>
          </a:p>
          <a:p>
            <a:pPr marL="171450" indent="-171450" defTabSz="914400">
              <a:lnSpc>
                <a:spcPct val="85000"/>
              </a:lnSpc>
              <a:spcAft>
                <a:spcPts val="600"/>
              </a:spcAft>
              <a:buFont typeface="Arial" panose="020B0604020202020204" pitchFamily="34" charset="0"/>
              <a:buChar char="•"/>
            </a:pPr>
            <a:r>
              <a:rPr lang="en-AU" sz="900" kern="0" dirty="0">
                <a:solidFill>
                  <a:schemeClr val="tx1">
                    <a:lumMod val="65000"/>
                    <a:lumOff val="35000"/>
                  </a:schemeClr>
                </a:solidFill>
                <a:latin typeface="+mj-lt"/>
              </a:rPr>
              <a:t>Former </a:t>
            </a:r>
            <a:r>
              <a:rPr lang="en-AU" sz="900" kern="0" dirty="0" err="1">
                <a:solidFill>
                  <a:schemeClr val="tx1">
                    <a:lumMod val="65000"/>
                    <a:lumOff val="35000"/>
                  </a:schemeClr>
                </a:solidFill>
                <a:latin typeface="+mj-lt"/>
              </a:rPr>
              <a:t>Sirtex</a:t>
            </a:r>
            <a:r>
              <a:rPr lang="en-AU" sz="900" kern="0" dirty="0">
                <a:solidFill>
                  <a:schemeClr val="tx1">
                    <a:lumMod val="65000"/>
                    <a:lumOff val="35000"/>
                  </a:schemeClr>
                </a:solidFill>
                <a:latin typeface="+mj-lt"/>
              </a:rPr>
              <a:t> Medical Senior Executive</a:t>
            </a:r>
          </a:p>
          <a:p>
            <a:pPr marL="171450" indent="-171450" defTabSz="914400">
              <a:lnSpc>
                <a:spcPct val="85000"/>
              </a:lnSpc>
              <a:spcAft>
                <a:spcPts val="600"/>
              </a:spcAft>
              <a:buFont typeface="Arial" panose="020B0604020202020204" pitchFamily="34" charset="0"/>
              <a:buChar char="•"/>
            </a:pPr>
            <a:r>
              <a:rPr lang="en-AU" sz="900" kern="0" dirty="0">
                <a:solidFill>
                  <a:schemeClr val="tx1">
                    <a:lumMod val="65000"/>
                    <a:lumOff val="35000"/>
                  </a:schemeClr>
                </a:solidFill>
                <a:latin typeface="+mj-lt"/>
              </a:rPr>
              <a:t>Introduced Sir-Spheres in Australia, EU and Middle East markets</a:t>
            </a:r>
            <a:endParaRPr lang="en-AU" sz="1050" kern="0" dirty="0">
              <a:solidFill>
                <a:schemeClr val="tx1">
                  <a:lumMod val="65000"/>
                  <a:lumOff val="35000"/>
                </a:schemeClr>
              </a:solidFill>
              <a:latin typeface="+mj-lt"/>
            </a:endParaRPr>
          </a:p>
        </p:txBody>
      </p:sp>
      <p:sp>
        <p:nvSpPr>
          <p:cNvPr id="41" name="Oval 40"/>
          <p:cNvSpPr/>
          <p:nvPr/>
        </p:nvSpPr>
        <p:spPr>
          <a:xfrm flipH="1">
            <a:off x="3141414" y="1869179"/>
            <a:ext cx="1026587" cy="1026587"/>
          </a:xfrm>
          <a:prstGeom prst="ellipse">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pic>
        <p:nvPicPr>
          <p:cNvPr id="42" name="Picture 41"/>
          <p:cNvPicPr>
            <a:picLocks noChangeAspect="1"/>
          </p:cNvPicPr>
          <p:nvPr/>
        </p:nvPicPr>
        <p:blipFill rotWithShape="1">
          <a:blip r:embed="rId5" cstate="print">
            <a:extLst>
              <a:ext uri="{28A0092B-C50C-407E-A947-70E740481C1C}">
                <a14:useLocalDpi xmlns:a14="http://schemas.microsoft.com/office/drawing/2010/main" val="0"/>
              </a:ext>
            </a:extLst>
          </a:blip>
          <a:srcRect l="17471" t="-594" r="15621" b="16959"/>
          <a:stretch/>
        </p:blipFill>
        <p:spPr>
          <a:xfrm>
            <a:off x="3232018" y="1959783"/>
            <a:ext cx="845379" cy="845379"/>
          </a:xfrm>
          <a:prstGeom prst="ellipse">
            <a:avLst/>
          </a:prstGeom>
          <a:solidFill>
            <a:schemeClr val="accent4">
              <a:lumMod val="40000"/>
              <a:lumOff val="60000"/>
            </a:schemeClr>
          </a:solidFill>
        </p:spPr>
      </p:pic>
      <p:sp>
        <p:nvSpPr>
          <p:cNvPr id="40" name="Rectangle 39"/>
          <p:cNvSpPr/>
          <p:nvPr/>
        </p:nvSpPr>
        <p:spPr>
          <a:xfrm>
            <a:off x="4233055" y="1849138"/>
            <a:ext cx="1800000" cy="1384225"/>
          </a:xfrm>
          <a:prstGeom prst="rect">
            <a:avLst/>
          </a:prstGeom>
        </p:spPr>
        <p:txBody>
          <a:bodyPr wrap="square">
            <a:spAutoFit/>
          </a:bodyPr>
          <a:lstStyle/>
          <a:p>
            <a:pPr lvl="0" defTabSz="914400">
              <a:lnSpc>
                <a:spcPct val="85000"/>
              </a:lnSpc>
              <a:spcAft>
                <a:spcPts val="600"/>
              </a:spcAft>
            </a:pPr>
            <a:r>
              <a:rPr lang="en-AU" sz="1200" b="1" kern="0" dirty="0">
                <a:solidFill>
                  <a:prstClr val="black">
                    <a:lumMod val="65000"/>
                    <a:lumOff val="35000"/>
                  </a:prstClr>
                </a:solidFill>
              </a:rPr>
              <a:t>Mr Tom </a:t>
            </a:r>
            <a:r>
              <a:rPr lang="en-AU" sz="1200" b="1" kern="0" dirty="0" err="1">
                <a:solidFill>
                  <a:prstClr val="black">
                    <a:lumMod val="65000"/>
                    <a:lumOff val="35000"/>
                  </a:prstClr>
                </a:solidFill>
              </a:rPr>
              <a:t>Milicevic</a:t>
            </a:r>
            <a:r>
              <a:rPr lang="en-AU" sz="1200" b="1" kern="0" dirty="0">
                <a:solidFill>
                  <a:prstClr val="black">
                    <a:lumMod val="65000"/>
                    <a:lumOff val="35000"/>
                  </a:prstClr>
                </a:solidFill>
              </a:rPr>
              <a:t/>
            </a:r>
            <a:br>
              <a:rPr lang="en-AU" sz="1200" b="1" kern="0" dirty="0">
                <a:solidFill>
                  <a:prstClr val="black">
                    <a:lumMod val="65000"/>
                    <a:lumOff val="35000"/>
                  </a:prstClr>
                </a:solidFill>
              </a:rPr>
            </a:br>
            <a:r>
              <a:rPr lang="en-US" sz="1050" kern="0" dirty="0">
                <a:solidFill>
                  <a:prstClr val="black">
                    <a:lumMod val="65000"/>
                    <a:lumOff val="35000"/>
                  </a:prstClr>
                </a:solidFill>
              </a:rPr>
              <a:t>Chief Financial Officer </a:t>
            </a:r>
            <a:br>
              <a:rPr lang="en-US" sz="1050" kern="0" dirty="0">
                <a:solidFill>
                  <a:prstClr val="black">
                    <a:lumMod val="65000"/>
                    <a:lumOff val="35000"/>
                  </a:prstClr>
                </a:solidFill>
              </a:rPr>
            </a:br>
            <a:r>
              <a:rPr lang="en-US" sz="1050" kern="0" dirty="0">
                <a:solidFill>
                  <a:prstClr val="black">
                    <a:lumMod val="65000"/>
                    <a:lumOff val="35000"/>
                  </a:prstClr>
                </a:solidFill>
              </a:rPr>
              <a:t>&amp; Company Secretary</a:t>
            </a:r>
          </a:p>
          <a:p>
            <a:pPr marL="171450" lvl="0" indent="-171450" defTabSz="914400">
              <a:lnSpc>
                <a:spcPct val="85000"/>
              </a:lnSpc>
              <a:spcAft>
                <a:spcPts val="600"/>
              </a:spcAft>
              <a:buFont typeface="Arial" panose="020B0604020202020204" pitchFamily="34" charset="0"/>
              <a:buChar char="•"/>
            </a:pPr>
            <a:r>
              <a:rPr lang="en-AU" sz="900" kern="0" dirty="0">
                <a:solidFill>
                  <a:prstClr val="black">
                    <a:lumMod val="65000"/>
                    <a:lumOff val="35000"/>
                  </a:prstClr>
                </a:solidFill>
              </a:rPr>
              <a:t>Seasoned CFO with over 15+ years experience in the Medical Device sector</a:t>
            </a:r>
          </a:p>
          <a:p>
            <a:pPr marL="171450" lvl="0" indent="-171450" defTabSz="914400">
              <a:lnSpc>
                <a:spcPct val="85000"/>
              </a:lnSpc>
              <a:spcAft>
                <a:spcPts val="600"/>
              </a:spcAft>
              <a:buFont typeface="Arial" panose="020B0604020202020204" pitchFamily="34" charset="0"/>
              <a:buChar char="•"/>
            </a:pPr>
            <a:r>
              <a:rPr lang="en-AU" sz="900" kern="0" dirty="0">
                <a:solidFill>
                  <a:prstClr val="black">
                    <a:lumMod val="65000"/>
                    <a:lumOff val="35000"/>
                  </a:prstClr>
                </a:solidFill>
              </a:rPr>
              <a:t>Experience in investor relations and also Company Secretary duties</a:t>
            </a:r>
          </a:p>
        </p:txBody>
      </p:sp>
      <p:grpSp>
        <p:nvGrpSpPr>
          <p:cNvPr id="2" name="Group 1"/>
          <p:cNvGrpSpPr/>
          <p:nvPr/>
        </p:nvGrpSpPr>
        <p:grpSpPr>
          <a:xfrm>
            <a:off x="3112448" y="3616881"/>
            <a:ext cx="1292175" cy="1164436"/>
            <a:chOff x="3236068" y="3819836"/>
            <a:chExt cx="978454" cy="881728"/>
          </a:xfrm>
        </p:grpSpPr>
        <p:sp>
          <p:nvSpPr>
            <p:cNvPr id="4" name="Rectangle 3"/>
            <p:cNvSpPr/>
            <p:nvPr/>
          </p:nvSpPr>
          <p:spPr>
            <a:xfrm>
              <a:off x="3236068" y="3819836"/>
              <a:ext cx="978454" cy="881728"/>
            </a:xfrm>
            <a:prstGeom prst="rect">
              <a:avLst/>
            </a:prstGeom>
            <a:ln>
              <a:noFill/>
            </a:ln>
          </p:spPr>
        </p:sp>
        <p:sp>
          <p:nvSpPr>
            <p:cNvPr id="5" name="Oval 4"/>
            <p:cNvSpPr/>
            <p:nvPr/>
          </p:nvSpPr>
          <p:spPr>
            <a:xfrm>
              <a:off x="3322570" y="3819836"/>
              <a:ext cx="660500" cy="660500"/>
            </a:xfrm>
            <a:prstGeom prst="ellipse">
              <a:avLst/>
            </a:prstGeom>
            <a:blipFill>
              <a:blip r:embed="rId6" cstate="print">
                <a:extLst>
                  <a:ext uri="{28A0092B-C50C-407E-A947-70E740481C1C}">
                    <a14:useLocalDpi xmlns:a14="http://schemas.microsoft.com/office/drawing/2010/main" val="0"/>
                  </a:ext>
                </a:extLst>
              </a:blip>
              <a:srcRect/>
              <a:stretch>
                <a:fillRect l="-13000" r="-13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3568742" y="4275866"/>
              <a:ext cx="313105" cy="161444"/>
            </a:xfrm>
            <a:custGeom>
              <a:avLst/>
              <a:gdLst>
                <a:gd name="connsiteX0" fmla="*/ 0 w 313105"/>
                <a:gd name="connsiteY0" fmla="*/ 0 h 161444"/>
                <a:gd name="connsiteX1" fmla="*/ 313105 w 313105"/>
                <a:gd name="connsiteY1" fmla="*/ 0 h 161444"/>
                <a:gd name="connsiteX2" fmla="*/ 313105 w 313105"/>
                <a:gd name="connsiteY2" fmla="*/ 161444 h 161444"/>
                <a:gd name="connsiteX3" fmla="*/ 0 w 313105"/>
                <a:gd name="connsiteY3" fmla="*/ 161444 h 161444"/>
                <a:gd name="connsiteX4" fmla="*/ 0 w 313105"/>
                <a:gd name="connsiteY4" fmla="*/ 0 h 1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05" h="161444">
                  <a:moveTo>
                    <a:pt x="0" y="0"/>
                  </a:moveTo>
                  <a:lnTo>
                    <a:pt x="313105" y="0"/>
                  </a:lnTo>
                  <a:lnTo>
                    <a:pt x="313105" y="161444"/>
                  </a:lnTo>
                  <a:lnTo>
                    <a:pt x="0" y="161444"/>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lvl="0" algn="ctr" defTabSz="444500">
                <a:lnSpc>
                  <a:spcPct val="90000"/>
                </a:lnSpc>
                <a:spcBef>
                  <a:spcPct val="0"/>
                </a:spcBef>
                <a:spcAft>
                  <a:spcPct val="35000"/>
                </a:spcAft>
              </a:pPr>
              <a:r>
                <a:rPr lang="en-AU" sz="1000" kern="1200" dirty="0"/>
                <a:t> </a:t>
              </a:r>
            </a:p>
          </p:txBody>
        </p:sp>
      </p:grpSp>
      <p:sp>
        <p:nvSpPr>
          <p:cNvPr id="31" name="Rectangle 30">
            <a:extLst>
              <a:ext uri="{FF2B5EF4-FFF2-40B4-BE49-F238E27FC236}">
                <a16:creationId xmlns:a16="http://schemas.microsoft.com/office/drawing/2014/main" xmlns="" id="{6E17E2F8-A8A1-472C-BC1C-147009D24924}"/>
              </a:ext>
            </a:extLst>
          </p:cNvPr>
          <p:cNvSpPr/>
          <p:nvPr/>
        </p:nvSpPr>
        <p:spPr>
          <a:xfrm>
            <a:off x="552330" y="303438"/>
            <a:ext cx="8413870" cy="523220"/>
          </a:xfrm>
          <a:prstGeom prst="rect">
            <a:avLst/>
          </a:prstGeom>
        </p:spPr>
        <p:txBody>
          <a:bodyPr wrap="square">
            <a:spAutoFit/>
          </a:bodyPr>
          <a:lstStyle/>
          <a:p>
            <a:r>
              <a:rPr lang="en-US" altLang="zh-CN" sz="2800" b="1" kern="0" dirty="0" smtClean="0">
                <a:solidFill>
                  <a:srgbClr val="595959"/>
                </a:solidFill>
                <a:cs typeface="Segoe UI" panose="020B0502040204020203" pitchFamily="34" charset="0"/>
              </a:rPr>
              <a:t>Highly </a:t>
            </a:r>
            <a:r>
              <a:rPr lang="en-US" altLang="zh-CN" sz="2800" b="1" kern="0" dirty="0">
                <a:solidFill>
                  <a:srgbClr val="595959"/>
                </a:solidFill>
                <a:cs typeface="Segoe UI" panose="020B0502040204020203" pitchFamily="34" charset="0"/>
              </a:rPr>
              <a:t>experienced management team</a:t>
            </a:r>
          </a:p>
        </p:txBody>
      </p:sp>
      <p:sp>
        <p:nvSpPr>
          <p:cNvPr id="66" name="Rectangle 65">
            <a:extLst>
              <a:ext uri="{FF2B5EF4-FFF2-40B4-BE49-F238E27FC236}">
                <a16:creationId xmlns:a16="http://schemas.microsoft.com/office/drawing/2014/main" xmlns="" id="{A0B3CFA7-E362-4507-A286-5E851766D2F2}"/>
              </a:ext>
            </a:extLst>
          </p:cNvPr>
          <p:cNvSpPr/>
          <p:nvPr/>
        </p:nvSpPr>
        <p:spPr>
          <a:xfrm>
            <a:off x="647700" y="1023778"/>
            <a:ext cx="7843797" cy="981734"/>
          </a:xfrm>
          <a:prstGeom prst="rect">
            <a:avLst/>
          </a:prstGeom>
          <a:noFill/>
        </p:spPr>
        <p:txBody>
          <a:bodyPr wrap="square" lIns="0" tIns="0" rIns="0" bIns="0" rtlCol="0" anchor="t" anchorCtr="0">
            <a:noAutofit/>
          </a:bodyPr>
          <a:lstStyle/>
          <a:p>
            <a:pPr marL="171450" indent="-171450" defTabSz="914400">
              <a:spcBef>
                <a:spcPts val="300"/>
              </a:spcBef>
              <a:buSzPct val="120000"/>
              <a:buFont typeface="Arial" panose="020B0604020202020204" pitchFamily="34" charset="0"/>
              <a:buChar char="•"/>
            </a:pPr>
            <a:r>
              <a:rPr lang="en-US" sz="1200" kern="0" dirty="0">
                <a:solidFill>
                  <a:schemeClr val="tx1">
                    <a:lumMod val="65000"/>
                    <a:lumOff val="35000"/>
                  </a:schemeClr>
                </a:solidFill>
                <a:latin typeface="+mj-lt"/>
              </a:rPr>
              <a:t>Management team experienced leaders in the medical device space </a:t>
            </a:r>
            <a:r>
              <a:rPr lang="en-AU" sz="1200" kern="0" dirty="0">
                <a:solidFill>
                  <a:schemeClr val="tx1">
                    <a:lumMod val="65000"/>
                    <a:lumOff val="35000"/>
                  </a:schemeClr>
                </a:solidFill>
                <a:latin typeface="+mj-lt"/>
              </a:rPr>
              <a:t>having held senior positions at </a:t>
            </a:r>
            <a:r>
              <a:rPr lang="en-AU" sz="1200" b="1" kern="0" dirty="0" err="1">
                <a:solidFill>
                  <a:srgbClr val="404596"/>
                </a:solidFill>
                <a:latin typeface="+mj-lt"/>
              </a:rPr>
              <a:t>Sirtex</a:t>
            </a:r>
            <a:r>
              <a:rPr lang="en-AU" sz="1200" b="1" kern="0" dirty="0">
                <a:solidFill>
                  <a:srgbClr val="404596"/>
                </a:solidFill>
                <a:latin typeface="+mj-lt"/>
              </a:rPr>
              <a:t> Medical </a:t>
            </a:r>
            <a:r>
              <a:rPr lang="en-AU" sz="1200" kern="0" dirty="0">
                <a:solidFill>
                  <a:schemeClr val="tx1">
                    <a:lumMod val="65000"/>
                    <a:lumOff val="35000"/>
                  </a:schemeClr>
                </a:solidFill>
                <a:latin typeface="+mj-lt"/>
              </a:rPr>
              <a:t>(ASX:SRX)</a:t>
            </a:r>
          </a:p>
          <a:p>
            <a:pPr marL="171450" indent="-171450" defTabSz="914400">
              <a:spcBef>
                <a:spcPts val="300"/>
              </a:spcBef>
              <a:buSzPct val="120000"/>
              <a:buFont typeface="Arial" panose="020B0604020202020204" pitchFamily="34" charset="0"/>
              <a:buChar char="•"/>
            </a:pPr>
            <a:r>
              <a:rPr lang="en-AU" sz="1200" kern="0" dirty="0">
                <a:solidFill>
                  <a:schemeClr val="tx1">
                    <a:lumMod val="65000"/>
                    <a:lumOff val="35000"/>
                  </a:schemeClr>
                </a:solidFill>
                <a:latin typeface="+mj-lt"/>
              </a:rPr>
              <a:t>Extensive leadership experience in clinical studies, commercialisation and manufacturing &amp; operations</a:t>
            </a:r>
            <a:endParaRPr lang="en-US" sz="1200" kern="0" dirty="0">
              <a:solidFill>
                <a:schemeClr val="tx1">
                  <a:lumMod val="65000"/>
                  <a:lumOff val="35000"/>
                </a:schemeClr>
              </a:solidFill>
              <a:latin typeface="+mj-lt"/>
            </a:endParaRPr>
          </a:p>
        </p:txBody>
      </p:sp>
      <p:sp>
        <p:nvSpPr>
          <p:cNvPr id="43" name="Oval 42">
            <a:extLst>
              <a:ext uri="{FF2B5EF4-FFF2-40B4-BE49-F238E27FC236}">
                <a16:creationId xmlns:a16="http://schemas.microsoft.com/office/drawing/2014/main" xmlns="" id="{AA776F89-8E8D-45BF-ABC7-BBF5BA6EF329}"/>
              </a:ext>
            </a:extLst>
          </p:cNvPr>
          <p:cNvSpPr/>
          <p:nvPr/>
        </p:nvSpPr>
        <p:spPr>
          <a:xfrm>
            <a:off x="172637" y="1865895"/>
            <a:ext cx="1026000" cy="1026000"/>
          </a:xfrm>
          <a:prstGeom prst="ellipse">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mj-lt"/>
            </a:endParaRPr>
          </a:p>
        </p:txBody>
      </p:sp>
      <p:pic>
        <p:nvPicPr>
          <p:cNvPr id="45" name="Picture 44">
            <a:extLst>
              <a:ext uri="{FF2B5EF4-FFF2-40B4-BE49-F238E27FC236}">
                <a16:creationId xmlns:a16="http://schemas.microsoft.com/office/drawing/2014/main" xmlns="" id="{B893DBEE-486A-4E00-AEF7-57FE43D1C4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861" t="353" r="20281" b="18576"/>
          <a:stretch/>
        </p:blipFill>
        <p:spPr>
          <a:xfrm>
            <a:off x="252250" y="1945508"/>
            <a:ext cx="866774" cy="866774"/>
          </a:xfrm>
          <a:prstGeom prst="ellipse">
            <a:avLst/>
          </a:prstGeom>
        </p:spPr>
      </p:pic>
      <p:sp>
        <p:nvSpPr>
          <p:cNvPr id="46" name="Rectangle 45">
            <a:extLst>
              <a:ext uri="{FF2B5EF4-FFF2-40B4-BE49-F238E27FC236}">
                <a16:creationId xmlns:a16="http://schemas.microsoft.com/office/drawing/2014/main" xmlns="" id="{796FD570-F1C8-4C07-9578-32B0B7D2B71A}"/>
              </a:ext>
            </a:extLst>
          </p:cNvPr>
          <p:cNvSpPr/>
          <p:nvPr/>
        </p:nvSpPr>
        <p:spPr>
          <a:xfrm>
            <a:off x="1278396" y="1893891"/>
            <a:ext cx="1800000" cy="1293206"/>
          </a:xfrm>
          <a:prstGeom prst="rect">
            <a:avLst/>
          </a:prstGeom>
        </p:spPr>
        <p:txBody>
          <a:bodyPr wrap="square" lIns="0" tIns="0" rIns="0" bIns="0">
            <a:noAutofit/>
          </a:bodyPr>
          <a:lstStyle/>
          <a:p>
            <a:pPr defTabSz="914400">
              <a:lnSpc>
                <a:spcPct val="85000"/>
              </a:lnSpc>
              <a:spcAft>
                <a:spcPts val="600"/>
              </a:spcAft>
            </a:pPr>
            <a:r>
              <a:rPr lang="en-AU" sz="1200" b="1" kern="0" dirty="0">
                <a:solidFill>
                  <a:schemeClr val="tx1">
                    <a:lumMod val="65000"/>
                    <a:lumOff val="35000"/>
                  </a:schemeClr>
                </a:solidFill>
              </a:rPr>
              <a:t>Mr Daniel Kenny</a:t>
            </a:r>
            <a:br>
              <a:rPr lang="en-AU" sz="1200" b="1" kern="0" dirty="0">
                <a:solidFill>
                  <a:schemeClr val="tx1">
                    <a:lumMod val="65000"/>
                    <a:lumOff val="35000"/>
                  </a:schemeClr>
                </a:solidFill>
              </a:rPr>
            </a:br>
            <a:r>
              <a:rPr lang="en-US" sz="1050" kern="0" dirty="0">
                <a:solidFill>
                  <a:schemeClr val="tx1">
                    <a:lumMod val="65000"/>
                    <a:lumOff val="35000"/>
                  </a:schemeClr>
                </a:solidFill>
              </a:rPr>
              <a:t>CEO &amp; MD</a:t>
            </a:r>
            <a:endParaRPr lang="en-AU" sz="1050" kern="0" dirty="0">
              <a:solidFill>
                <a:schemeClr val="tx1">
                  <a:lumMod val="65000"/>
                  <a:lumOff val="35000"/>
                </a:schemeClr>
              </a:solidFill>
            </a:endParaRPr>
          </a:p>
          <a:p>
            <a:pPr marL="171450" indent="-171450" defTabSz="914400">
              <a:lnSpc>
                <a:spcPct val="85000"/>
              </a:lnSpc>
              <a:spcAft>
                <a:spcPts val="300"/>
              </a:spcAft>
              <a:buFont typeface="Arial" panose="020B0604020202020204" pitchFamily="34" charset="0"/>
              <a:buChar char="•"/>
            </a:pPr>
            <a:r>
              <a:rPr lang="en-AU" sz="900" kern="0" dirty="0">
                <a:solidFill>
                  <a:schemeClr val="tx1">
                    <a:lumMod val="65000"/>
                    <a:lumOff val="35000"/>
                  </a:schemeClr>
                </a:solidFill>
                <a:latin typeface="+mj-lt"/>
              </a:rPr>
              <a:t>Proven biopharma professional, leading multiple $1bn+ franchises </a:t>
            </a:r>
          </a:p>
          <a:p>
            <a:pPr marL="171450" indent="-171450" defTabSz="914400">
              <a:lnSpc>
                <a:spcPct val="85000"/>
              </a:lnSpc>
              <a:spcAft>
                <a:spcPts val="300"/>
              </a:spcAft>
              <a:buFont typeface="Arial" panose="020B0604020202020204" pitchFamily="34" charset="0"/>
              <a:buChar char="•"/>
            </a:pPr>
            <a:r>
              <a:rPr lang="en-AU" sz="900" kern="0" dirty="0">
                <a:solidFill>
                  <a:schemeClr val="tx1">
                    <a:lumMod val="65000"/>
                    <a:lumOff val="35000"/>
                  </a:schemeClr>
                </a:solidFill>
                <a:latin typeface="+mj-lt"/>
              </a:rPr>
              <a:t>30+ years industry experience</a:t>
            </a:r>
          </a:p>
          <a:p>
            <a:pPr marL="171450" indent="-171450" defTabSz="914400">
              <a:lnSpc>
                <a:spcPct val="85000"/>
              </a:lnSpc>
              <a:spcAft>
                <a:spcPts val="300"/>
              </a:spcAft>
              <a:buFont typeface="Arial" panose="020B0604020202020204" pitchFamily="34" charset="0"/>
              <a:buChar char="•"/>
            </a:pPr>
            <a:r>
              <a:rPr lang="en-AU" sz="900" kern="0" dirty="0">
                <a:solidFill>
                  <a:schemeClr val="tx1">
                    <a:lumMod val="65000"/>
                    <a:lumOff val="35000"/>
                  </a:schemeClr>
                </a:solidFill>
                <a:latin typeface="+mj-lt"/>
              </a:rPr>
              <a:t>Commercial development at ABIVAX &amp; global strategic marketing &amp; business development at Roche</a:t>
            </a:r>
          </a:p>
        </p:txBody>
      </p:sp>
      <p:sp>
        <p:nvSpPr>
          <p:cNvPr id="37" name="Oval 36"/>
          <p:cNvSpPr/>
          <p:nvPr/>
        </p:nvSpPr>
        <p:spPr>
          <a:xfrm>
            <a:off x="6135028" y="3624775"/>
            <a:ext cx="811172" cy="811161"/>
          </a:xfrm>
          <a:prstGeom prst="ellipse">
            <a:avLst/>
          </a:prstGeom>
          <a:blipFill>
            <a:blip r:embed="rId8" cstate="print">
              <a:extLst>
                <a:ext uri="{28A0092B-C50C-407E-A947-70E740481C1C}">
                  <a14:useLocalDpi xmlns:a14="http://schemas.microsoft.com/office/drawing/2010/main" val="0"/>
                </a:ext>
              </a:extLst>
            </a:blip>
            <a:srcRect/>
            <a:stretch>
              <a:fillRect l="-12000" r="-12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a:p>
        </p:txBody>
      </p:sp>
      <p:sp>
        <p:nvSpPr>
          <p:cNvPr id="3" name="Slide Number Placeholder 2">
            <a:extLst>
              <a:ext uri="{FF2B5EF4-FFF2-40B4-BE49-F238E27FC236}">
                <a16:creationId xmlns:a16="http://schemas.microsoft.com/office/drawing/2014/main" xmlns="" id="{B822DF3B-4226-4440-9419-2592366746E8}"/>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17</a:t>
            </a:fld>
            <a:endParaRPr lang="en-AU" sz="900" dirty="0"/>
          </a:p>
        </p:txBody>
      </p:sp>
    </p:spTree>
    <p:extLst>
      <p:ext uri="{BB962C8B-B14F-4D97-AF65-F5344CB8AC3E}">
        <p14:creationId xmlns:p14="http://schemas.microsoft.com/office/powerpoint/2010/main" val="8928134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nvSpPr>
        <p:spPr>
          <a:xfrm>
            <a:off x="2946887" y="601304"/>
            <a:ext cx="3250226" cy="732508"/>
          </a:xfrm>
          <a:prstGeom prst="rect">
            <a:avLst/>
          </a:prstGeom>
        </p:spPr>
        <p:txBody>
          <a:bodyPr wrap="square" lIns="0" tIns="0" rIns="0" bIns="0">
            <a:spAutoFit/>
          </a:bodyPr>
          <a:lstStyle/>
          <a:p>
            <a:pPr algn="ctr">
              <a:lnSpc>
                <a:spcPct val="85000"/>
              </a:lnSpc>
            </a:pPr>
            <a:r>
              <a:rPr lang="en-US" sz="2800" dirty="0">
                <a:solidFill>
                  <a:schemeClr val="bg1"/>
                </a:solidFill>
                <a:cs typeface="Arial" pitchFamily="34" charset="0"/>
              </a:rPr>
              <a:t>Revamped leadership team</a:t>
            </a:r>
            <a:endParaRPr lang="en-AU" sz="2800" dirty="0">
              <a:solidFill>
                <a:schemeClr val="bg1"/>
              </a:solidFill>
              <a:cs typeface="Arial" pitchFamily="34" charset="0"/>
            </a:endParaRPr>
          </a:p>
        </p:txBody>
      </p:sp>
      <p:sp>
        <p:nvSpPr>
          <p:cNvPr id="31" name="Rectangle 30">
            <a:extLst>
              <a:ext uri="{FF2B5EF4-FFF2-40B4-BE49-F238E27FC236}">
                <a16:creationId xmlns:a16="http://schemas.microsoft.com/office/drawing/2014/main" xmlns="" id="{6E17E2F8-A8A1-472C-BC1C-147009D24924}"/>
              </a:ext>
            </a:extLst>
          </p:cNvPr>
          <p:cNvSpPr/>
          <p:nvPr/>
        </p:nvSpPr>
        <p:spPr>
          <a:xfrm>
            <a:off x="552330" y="303438"/>
            <a:ext cx="8413870" cy="523220"/>
          </a:xfrm>
          <a:prstGeom prst="rect">
            <a:avLst/>
          </a:prstGeom>
        </p:spPr>
        <p:txBody>
          <a:bodyPr wrap="square">
            <a:spAutoFit/>
          </a:bodyPr>
          <a:lstStyle/>
          <a:p>
            <a:r>
              <a:rPr lang="en-US" altLang="zh-CN" sz="2800" b="1" kern="0" dirty="0">
                <a:solidFill>
                  <a:srgbClr val="595959"/>
                </a:solidFill>
                <a:cs typeface="Segoe UI" panose="020B0502040204020203" pitchFamily="34" charset="0"/>
              </a:rPr>
              <a:t>Key catalysts </a:t>
            </a:r>
            <a:r>
              <a:rPr lang="en-US" altLang="zh-CN" sz="2800" b="1" kern="0" dirty="0" smtClean="0">
                <a:solidFill>
                  <a:srgbClr val="595959"/>
                </a:solidFill>
                <a:cs typeface="Segoe UI" panose="020B0502040204020203" pitchFamily="34" charset="0"/>
              </a:rPr>
              <a:t>in CY 2018</a:t>
            </a:r>
            <a:endParaRPr lang="en-US" altLang="zh-CN" sz="2800" b="1" kern="0" dirty="0">
              <a:solidFill>
                <a:srgbClr val="595959"/>
              </a:solidFill>
              <a:cs typeface="Segoe UI" panose="020B0502040204020203" pitchFamily="34" charset="0"/>
            </a:endParaRPr>
          </a:p>
        </p:txBody>
      </p:sp>
      <p:sp>
        <p:nvSpPr>
          <p:cNvPr id="3" name="Slide Number Placeholder 2">
            <a:extLst>
              <a:ext uri="{FF2B5EF4-FFF2-40B4-BE49-F238E27FC236}">
                <a16:creationId xmlns:a16="http://schemas.microsoft.com/office/drawing/2014/main" xmlns="" id="{B822DF3B-4226-4440-9419-2592366746E8}"/>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18</a:t>
            </a:fld>
            <a:endParaRPr lang="en-AU" sz="900" dirty="0"/>
          </a:p>
        </p:txBody>
      </p:sp>
      <p:sp>
        <p:nvSpPr>
          <p:cNvPr id="47" name="Arrow: Pentagon 46">
            <a:extLst>
              <a:ext uri="{FF2B5EF4-FFF2-40B4-BE49-F238E27FC236}">
                <a16:creationId xmlns:a16="http://schemas.microsoft.com/office/drawing/2014/main" xmlns="" id="{91C8EA93-3959-4723-A641-4418EC0B92FB}"/>
              </a:ext>
            </a:extLst>
          </p:cNvPr>
          <p:cNvSpPr/>
          <p:nvPr/>
        </p:nvSpPr>
        <p:spPr>
          <a:xfrm>
            <a:off x="1309029" y="1371468"/>
            <a:ext cx="7289165" cy="815022"/>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1" name="Arrow: Pentagon 50">
            <a:extLst>
              <a:ext uri="{FF2B5EF4-FFF2-40B4-BE49-F238E27FC236}">
                <a16:creationId xmlns:a16="http://schemas.microsoft.com/office/drawing/2014/main" xmlns="" id="{5E359541-802C-4323-A376-D47669D9C001}"/>
              </a:ext>
            </a:extLst>
          </p:cNvPr>
          <p:cNvSpPr/>
          <p:nvPr/>
        </p:nvSpPr>
        <p:spPr>
          <a:xfrm>
            <a:off x="793262" y="1371467"/>
            <a:ext cx="1801160" cy="815023"/>
          </a:xfrm>
          <a:prstGeom prst="homePlate">
            <a:avLst/>
          </a:prstGeom>
          <a:solidFill>
            <a:srgbClr val="456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latin typeface="Arial" panose="020B0604020202020204" pitchFamily="34" charset="0"/>
                <a:cs typeface="Arial" panose="020B0604020202020204" pitchFamily="34" charset="0"/>
              </a:rPr>
              <a:t>CE Mark</a:t>
            </a:r>
          </a:p>
        </p:txBody>
      </p:sp>
      <p:sp>
        <p:nvSpPr>
          <p:cNvPr id="55" name="TextBox 54">
            <a:extLst>
              <a:ext uri="{FF2B5EF4-FFF2-40B4-BE49-F238E27FC236}">
                <a16:creationId xmlns:a16="http://schemas.microsoft.com/office/drawing/2014/main" xmlns="" id="{3BA36CC4-CC57-4768-8842-E659A39CD271}"/>
              </a:ext>
            </a:extLst>
          </p:cNvPr>
          <p:cNvSpPr txBox="1"/>
          <p:nvPr/>
        </p:nvSpPr>
        <p:spPr>
          <a:xfrm>
            <a:off x="2770277" y="1445402"/>
            <a:ext cx="5315872" cy="784830"/>
          </a:xfrm>
          <a:prstGeom prst="rect">
            <a:avLst/>
          </a:prstGeom>
          <a:noFill/>
        </p:spPr>
        <p:txBody>
          <a:bodyPr wrap="square" rtlCol="0">
            <a:spAutoFit/>
          </a:bodyPr>
          <a:lstStyle/>
          <a:p>
            <a:pPr marL="128588" indent="-128588">
              <a:buClr>
                <a:srgbClr val="3DD3E3"/>
              </a:buClr>
              <a:buFont typeface="Wingdings" panose="05000000000000000000" pitchFamily="2" charset="2"/>
              <a:buChar char="§"/>
            </a:pPr>
            <a:r>
              <a:rPr lang="en-AU" sz="1100" dirty="0" smtClean="0">
                <a:cs typeface="Arial" panose="020B0604020202020204" pitchFamily="34" charset="0"/>
              </a:rPr>
              <a:t>Target submission </a:t>
            </a:r>
            <a:r>
              <a:rPr lang="en-AU" sz="1100" dirty="0">
                <a:cs typeface="Arial" panose="020B0604020202020204" pitchFamily="34" charset="0"/>
              </a:rPr>
              <a:t>of 16 week 20 patient supplemental data to BSI by 31-May-18  </a:t>
            </a:r>
          </a:p>
          <a:p>
            <a:pPr marL="128588" indent="-128588">
              <a:buClr>
                <a:srgbClr val="3DD3E3"/>
              </a:buClr>
              <a:buFont typeface="Wingdings" panose="05000000000000000000" pitchFamily="2" charset="2"/>
              <a:buChar char="§"/>
            </a:pPr>
            <a:r>
              <a:rPr lang="en-AU" sz="1100" dirty="0" smtClean="0">
                <a:cs typeface="Arial" panose="020B0604020202020204" pitchFamily="34" charset="0"/>
              </a:rPr>
              <a:t>Target CE </a:t>
            </a:r>
            <a:r>
              <a:rPr lang="en-AU" sz="1100" dirty="0">
                <a:cs typeface="Arial" panose="020B0604020202020204" pitchFamily="34" charset="0"/>
              </a:rPr>
              <a:t>Mark certification </a:t>
            </a:r>
            <a:endParaRPr lang="en-AU" sz="1100" dirty="0" smtClean="0">
              <a:cs typeface="Arial" panose="020B0604020202020204" pitchFamily="34" charset="0"/>
            </a:endParaRPr>
          </a:p>
          <a:p>
            <a:pPr marL="128588" indent="-128588">
              <a:buClr>
                <a:srgbClr val="3DD3E3"/>
              </a:buClr>
              <a:buFont typeface="Wingdings" panose="05000000000000000000" pitchFamily="2" charset="2"/>
              <a:buChar char="§"/>
            </a:pPr>
            <a:r>
              <a:rPr lang="en-AU" sz="1100" dirty="0" smtClean="0">
                <a:cs typeface="Arial" panose="020B0604020202020204" pitchFamily="34" charset="0"/>
              </a:rPr>
              <a:t> Target EU </a:t>
            </a:r>
            <a:r>
              <a:rPr lang="en-AU" sz="1100" dirty="0">
                <a:cs typeface="Arial" panose="020B0604020202020204" pitchFamily="34" charset="0"/>
              </a:rPr>
              <a:t>first sales</a:t>
            </a:r>
          </a:p>
          <a:p>
            <a:pPr marL="128588" indent="-128588">
              <a:buClr>
                <a:srgbClr val="3DD3E3"/>
              </a:buClr>
              <a:buFont typeface="Wingdings" panose="05000000000000000000" pitchFamily="2" charset="2"/>
              <a:buChar char="§"/>
            </a:pPr>
            <a:endParaRPr lang="en-AU" sz="1200" dirty="0">
              <a:cs typeface="Arial" panose="020B0604020202020204" pitchFamily="34" charset="0"/>
            </a:endParaRPr>
          </a:p>
        </p:txBody>
      </p:sp>
      <p:sp>
        <p:nvSpPr>
          <p:cNvPr id="21" name="Arrow: Pentagon 20">
            <a:extLst>
              <a:ext uri="{FF2B5EF4-FFF2-40B4-BE49-F238E27FC236}">
                <a16:creationId xmlns:a16="http://schemas.microsoft.com/office/drawing/2014/main" xmlns="" id="{2CD5D012-1B24-4EEF-A3CE-469C885D049E}"/>
              </a:ext>
            </a:extLst>
          </p:cNvPr>
          <p:cNvSpPr/>
          <p:nvPr/>
        </p:nvSpPr>
        <p:spPr>
          <a:xfrm>
            <a:off x="1309029" y="2430048"/>
            <a:ext cx="7289165" cy="83099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2" name="Arrow: Pentagon 21">
            <a:extLst>
              <a:ext uri="{FF2B5EF4-FFF2-40B4-BE49-F238E27FC236}">
                <a16:creationId xmlns:a16="http://schemas.microsoft.com/office/drawing/2014/main" xmlns="" id="{1782FBA6-94BE-4922-BC29-D83076393E2E}"/>
              </a:ext>
            </a:extLst>
          </p:cNvPr>
          <p:cNvSpPr/>
          <p:nvPr/>
        </p:nvSpPr>
        <p:spPr>
          <a:xfrm>
            <a:off x="793262" y="2430047"/>
            <a:ext cx="1801160" cy="830999"/>
          </a:xfrm>
          <a:prstGeom prst="homePlate">
            <a:avLst/>
          </a:prstGeom>
          <a:solidFill>
            <a:srgbClr val="4FC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latin typeface="Arial" panose="020B0604020202020204" pitchFamily="34" charset="0"/>
                <a:cs typeface="Arial" panose="020B0604020202020204" pitchFamily="34" charset="0"/>
              </a:rPr>
              <a:t>Global Pancreatic   Clinical Study programme  </a:t>
            </a:r>
          </a:p>
        </p:txBody>
      </p:sp>
      <p:sp>
        <p:nvSpPr>
          <p:cNvPr id="23" name="TextBox 22">
            <a:extLst>
              <a:ext uri="{FF2B5EF4-FFF2-40B4-BE49-F238E27FC236}">
                <a16:creationId xmlns:a16="http://schemas.microsoft.com/office/drawing/2014/main" xmlns="" id="{DD2A51D0-21AD-48D4-9637-6E8414BAF716}"/>
              </a:ext>
            </a:extLst>
          </p:cNvPr>
          <p:cNvSpPr txBox="1"/>
          <p:nvPr/>
        </p:nvSpPr>
        <p:spPr>
          <a:xfrm>
            <a:off x="2764464" y="2437513"/>
            <a:ext cx="5070507" cy="830997"/>
          </a:xfrm>
          <a:prstGeom prst="rect">
            <a:avLst/>
          </a:prstGeom>
          <a:noFill/>
        </p:spPr>
        <p:txBody>
          <a:bodyPr wrap="square" rtlCol="0">
            <a:spAutoFit/>
          </a:bodyPr>
          <a:lstStyle/>
          <a:p>
            <a:pPr marL="128588" indent="-128588">
              <a:buClr>
                <a:srgbClr val="3DD3E3"/>
              </a:buClr>
              <a:buFont typeface="Wingdings" panose="05000000000000000000" pitchFamily="2" charset="2"/>
              <a:buChar char="§"/>
            </a:pPr>
            <a:r>
              <a:rPr lang="en-AU" sz="1200" dirty="0">
                <a:cs typeface="Arial" panose="020B0604020202020204" pitchFamily="34" charset="0"/>
              </a:rPr>
              <a:t>Continued recruitment into the Global Pancreatic Cancer clinical study program, (</a:t>
            </a:r>
            <a:r>
              <a:rPr lang="en-AU" sz="1200" dirty="0" err="1" smtClean="0">
                <a:cs typeface="Arial" panose="020B0604020202020204" pitchFamily="34" charset="0"/>
              </a:rPr>
              <a:t>PanCO</a:t>
            </a:r>
            <a:r>
              <a:rPr lang="en-AU" sz="1200" dirty="0" smtClean="0">
                <a:cs typeface="Arial" panose="020B0604020202020204" pitchFamily="34" charset="0"/>
              </a:rPr>
              <a:t> </a:t>
            </a:r>
            <a:r>
              <a:rPr lang="en-AU" sz="1200" dirty="0">
                <a:cs typeface="Arial" panose="020B0604020202020204" pitchFamily="34" charset="0"/>
              </a:rPr>
              <a:t>&amp; </a:t>
            </a:r>
            <a:r>
              <a:rPr lang="en-AU" sz="1200" dirty="0" smtClean="0">
                <a:cs typeface="Arial" panose="020B0604020202020204" pitchFamily="34" charset="0"/>
              </a:rPr>
              <a:t>OncoPaC-1</a:t>
            </a:r>
            <a:r>
              <a:rPr lang="en-AU" sz="1200" dirty="0">
                <a:cs typeface="Arial" panose="020B0604020202020204" pitchFamily="34" charset="0"/>
              </a:rPr>
              <a:t>): 38 patients currently enrolled</a:t>
            </a:r>
          </a:p>
          <a:p>
            <a:pPr marL="128588" indent="-128588">
              <a:buClr>
                <a:srgbClr val="3DD3E3"/>
              </a:buClr>
              <a:buFont typeface="Wingdings" panose="05000000000000000000" pitchFamily="2" charset="2"/>
              <a:buChar char="§"/>
            </a:pPr>
            <a:r>
              <a:rPr lang="en-AU" sz="1200" dirty="0" smtClean="0">
                <a:cs typeface="Arial" panose="020B0604020202020204" pitchFamily="34" charset="0"/>
              </a:rPr>
              <a:t>OncoPaC-1 </a:t>
            </a:r>
            <a:r>
              <a:rPr lang="en-AU" sz="1200" dirty="0">
                <a:cs typeface="Arial" panose="020B0604020202020204" pitchFamily="34" charset="0"/>
              </a:rPr>
              <a:t>trial progress</a:t>
            </a:r>
          </a:p>
          <a:p>
            <a:pPr marL="128588" indent="-128588">
              <a:buClr>
                <a:srgbClr val="3DD3E3"/>
              </a:buClr>
              <a:buFont typeface="Wingdings" panose="05000000000000000000" pitchFamily="2" charset="2"/>
              <a:buChar char="§"/>
            </a:pPr>
            <a:r>
              <a:rPr lang="en-AU" sz="1200" dirty="0">
                <a:cs typeface="Arial" panose="020B0604020202020204" pitchFamily="34" charset="0"/>
              </a:rPr>
              <a:t>Congress presentation of latest patient data from clinical programme</a:t>
            </a:r>
          </a:p>
        </p:txBody>
      </p:sp>
      <p:sp>
        <p:nvSpPr>
          <p:cNvPr id="25" name="Arrow: Pentagon 24">
            <a:extLst>
              <a:ext uri="{FF2B5EF4-FFF2-40B4-BE49-F238E27FC236}">
                <a16:creationId xmlns:a16="http://schemas.microsoft.com/office/drawing/2014/main" xmlns="" id="{F5813776-8C96-4921-B72F-E529F5E7FDB9}"/>
              </a:ext>
            </a:extLst>
          </p:cNvPr>
          <p:cNvSpPr/>
          <p:nvPr/>
        </p:nvSpPr>
        <p:spPr>
          <a:xfrm>
            <a:off x="1309029" y="3618591"/>
            <a:ext cx="7289165" cy="830999"/>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6" name="Arrow: Pentagon 25">
            <a:extLst>
              <a:ext uri="{FF2B5EF4-FFF2-40B4-BE49-F238E27FC236}">
                <a16:creationId xmlns:a16="http://schemas.microsoft.com/office/drawing/2014/main" xmlns="" id="{69FD8480-C275-486A-B114-B737A2363073}"/>
              </a:ext>
            </a:extLst>
          </p:cNvPr>
          <p:cNvSpPr/>
          <p:nvPr/>
        </p:nvSpPr>
        <p:spPr>
          <a:xfrm>
            <a:off x="793262" y="3618590"/>
            <a:ext cx="1801160" cy="830999"/>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latin typeface="Arial" panose="020B0604020202020204" pitchFamily="34" charset="0"/>
                <a:cs typeface="Arial" panose="020B0604020202020204" pitchFamily="34" charset="0"/>
              </a:rPr>
              <a:t>Strategic partnerships </a:t>
            </a:r>
          </a:p>
        </p:txBody>
      </p:sp>
      <p:sp>
        <p:nvSpPr>
          <p:cNvPr id="27" name="TextBox 26">
            <a:extLst>
              <a:ext uri="{FF2B5EF4-FFF2-40B4-BE49-F238E27FC236}">
                <a16:creationId xmlns:a16="http://schemas.microsoft.com/office/drawing/2014/main" xmlns="" id="{8B359012-2924-4D83-9C50-BC1084EFB633}"/>
              </a:ext>
            </a:extLst>
          </p:cNvPr>
          <p:cNvSpPr txBox="1"/>
          <p:nvPr/>
        </p:nvSpPr>
        <p:spPr>
          <a:xfrm>
            <a:off x="2764464" y="3692524"/>
            <a:ext cx="4805917" cy="646331"/>
          </a:xfrm>
          <a:prstGeom prst="rect">
            <a:avLst/>
          </a:prstGeom>
          <a:noFill/>
        </p:spPr>
        <p:txBody>
          <a:bodyPr wrap="square" rtlCol="0">
            <a:spAutoFit/>
          </a:bodyPr>
          <a:lstStyle/>
          <a:p>
            <a:pPr marL="128588" indent="-128588">
              <a:buClr>
                <a:srgbClr val="3DD3E3"/>
              </a:buClr>
              <a:buFont typeface="Wingdings" panose="05000000000000000000" pitchFamily="2" charset="2"/>
              <a:buChar char="§"/>
            </a:pPr>
            <a:r>
              <a:rPr lang="en-AU" sz="1200" dirty="0">
                <a:cs typeface="Arial" panose="020B0604020202020204" pitchFamily="34" charset="0"/>
              </a:rPr>
              <a:t>Securing strategic partnerships and licensing agreements in key geographies</a:t>
            </a:r>
          </a:p>
          <a:p>
            <a:pPr marL="128588" indent="-128588">
              <a:buClr>
                <a:srgbClr val="3DD3E3"/>
              </a:buClr>
              <a:buFont typeface="Wingdings" panose="05000000000000000000" pitchFamily="2" charset="2"/>
              <a:buChar char="§"/>
            </a:pPr>
            <a:r>
              <a:rPr lang="en-AU" sz="1200" dirty="0" smtClean="0">
                <a:cs typeface="Arial" panose="020B0604020202020204" pitchFamily="34" charset="0"/>
              </a:rPr>
              <a:t>Additional </a:t>
            </a:r>
            <a:r>
              <a:rPr lang="en-AU" sz="1200" dirty="0">
                <a:cs typeface="Arial" panose="020B0604020202020204" pitchFamily="34" charset="0"/>
              </a:rPr>
              <a:t>Licensing partners in unique geographies</a:t>
            </a:r>
          </a:p>
        </p:txBody>
      </p:sp>
    </p:spTree>
    <p:extLst>
      <p:ext uri="{BB962C8B-B14F-4D97-AF65-F5344CB8AC3E}">
        <p14:creationId xmlns:p14="http://schemas.microsoft.com/office/powerpoint/2010/main" val="24898249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365B5DBE-48E8-4878-B04B-A136F6753AA7}"/>
              </a:ext>
            </a:extLst>
          </p:cNvPr>
          <p:cNvSpPr/>
          <p:nvPr/>
        </p:nvSpPr>
        <p:spPr>
          <a:xfrm>
            <a:off x="0" y="0"/>
            <a:ext cx="9144000" cy="5143501"/>
          </a:xfrm>
          <a:custGeom>
            <a:avLst/>
            <a:gdLst>
              <a:gd name="connsiteX0" fmla="*/ 1320733 w 9144000"/>
              <a:gd name="connsiteY0" fmla="*/ 0 h 5143501"/>
              <a:gd name="connsiteX1" fmla="*/ 7810909 w 9144000"/>
              <a:gd name="connsiteY1" fmla="*/ 0 h 5143501"/>
              <a:gd name="connsiteX2" fmla="*/ 7874644 w 9144000"/>
              <a:gd name="connsiteY2" fmla="*/ 53889 h 5143501"/>
              <a:gd name="connsiteX3" fmla="*/ 9100178 w 9144000"/>
              <a:gd name="connsiteY3" fmla="*/ 1781055 h 5143501"/>
              <a:gd name="connsiteX4" fmla="*/ 9144000 w 9144000"/>
              <a:gd name="connsiteY4" fmla="*/ 1900787 h 5143501"/>
              <a:gd name="connsiteX5" fmla="*/ 9144000 w 9144000"/>
              <a:gd name="connsiteY5" fmla="*/ 5143501 h 5143501"/>
              <a:gd name="connsiteX6" fmla="*/ 0 w 9144000"/>
              <a:gd name="connsiteY6" fmla="*/ 5143501 h 5143501"/>
              <a:gd name="connsiteX7" fmla="*/ 0 w 9144000"/>
              <a:gd name="connsiteY7" fmla="*/ 1867022 h 5143501"/>
              <a:gd name="connsiteX8" fmla="*/ 31465 w 9144000"/>
              <a:gd name="connsiteY8" fmla="*/ 1781055 h 5143501"/>
              <a:gd name="connsiteX9" fmla="*/ 1256999 w 9144000"/>
              <a:gd name="connsiteY9" fmla="*/ 53889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1">
                <a:moveTo>
                  <a:pt x="1320733" y="0"/>
                </a:moveTo>
                <a:lnTo>
                  <a:pt x="7810909" y="0"/>
                </a:lnTo>
                <a:lnTo>
                  <a:pt x="7874644" y="53889"/>
                </a:lnTo>
                <a:cubicBezTo>
                  <a:pt x="8398996" y="530467"/>
                  <a:pt x="8820030" y="1118712"/>
                  <a:pt x="9100178" y="1781055"/>
                </a:cubicBezTo>
                <a:lnTo>
                  <a:pt x="9144000" y="1900787"/>
                </a:lnTo>
                <a:lnTo>
                  <a:pt x="9144000" y="5143501"/>
                </a:lnTo>
                <a:lnTo>
                  <a:pt x="0" y="5143501"/>
                </a:lnTo>
                <a:lnTo>
                  <a:pt x="0" y="1867022"/>
                </a:lnTo>
                <a:lnTo>
                  <a:pt x="31465" y="1781055"/>
                </a:lnTo>
                <a:cubicBezTo>
                  <a:pt x="311613" y="1118712"/>
                  <a:pt x="732646" y="530467"/>
                  <a:pt x="1256999" y="53889"/>
                </a:cubicBezTo>
                <a:close/>
              </a:path>
            </a:pathLst>
          </a:custGeom>
          <a:solidFill>
            <a:srgbClr val="4567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mj-lt"/>
            </a:endParaRPr>
          </a:p>
        </p:txBody>
      </p:sp>
      <p:sp>
        <p:nvSpPr>
          <p:cNvPr id="15" name="Freeform: Shape 14">
            <a:extLst>
              <a:ext uri="{FF2B5EF4-FFF2-40B4-BE49-F238E27FC236}">
                <a16:creationId xmlns:a16="http://schemas.microsoft.com/office/drawing/2014/main" xmlns="" id="{08506848-A2A0-4A68-A9A9-921802C49956}"/>
              </a:ext>
            </a:extLst>
          </p:cNvPr>
          <p:cNvSpPr/>
          <p:nvPr/>
        </p:nvSpPr>
        <p:spPr>
          <a:xfrm>
            <a:off x="-1" y="1"/>
            <a:ext cx="5130971" cy="1131353"/>
          </a:xfrm>
          <a:custGeom>
            <a:avLst/>
            <a:gdLst>
              <a:gd name="connsiteX0" fmla="*/ 0 w 4804152"/>
              <a:gd name="connsiteY0" fmla="*/ 0 h 1059291"/>
              <a:gd name="connsiteX1" fmla="*/ 4804152 w 4804152"/>
              <a:gd name="connsiteY1" fmla="*/ 0 h 1059291"/>
              <a:gd name="connsiteX2" fmla="*/ 4729533 w 4804152"/>
              <a:gd name="connsiteY2" fmla="*/ 58639 h 1059291"/>
              <a:gd name="connsiteX3" fmla="*/ 1715879 w 4804152"/>
              <a:gd name="connsiteY3" fmla="*/ 1059291 h 1059291"/>
              <a:gd name="connsiteX4" fmla="*/ 100401 w 4804152"/>
              <a:gd name="connsiteY4" fmla="*/ 794643 h 1059291"/>
              <a:gd name="connsiteX5" fmla="*/ 0 w 4804152"/>
              <a:gd name="connsiteY5" fmla="*/ 756128 h 105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152" h="1059291">
                <a:moveTo>
                  <a:pt x="0" y="0"/>
                </a:moveTo>
                <a:lnTo>
                  <a:pt x="4804152" y="0"/>
                </a:lnTo>
                <a:lnTo>
                  <a:pt x="4729533" y="58639"/>
                </a:lnTo>
                <a:cubicBezTo>
                  <a:pt x="3889165" y="687112"/>
                  <a:pt x="2845986" y="1059291"/>
                  <a:pt x="1715879" y="1059291"/>
                </a:cubicBezTo>
                <a:cubicBezTo>
                  <a:pt x="1150826" y="1059291"/>
                  <a:pt x="607505" y="966246"/>
                  <a:pt x="100401" y="794643"/>
                </a:cubicBezTo>
                <a:lnTo>
                  <a:pt x="0" y="756128"/>
                </a:lnTo>
                <a:close/>
              </a:path>
            </a:pathLst>
          </a:cu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mj-lt"/>
            </a:endParaRPr>
          </a:p>
        </p:txBody>
      </p:sp>
      <p:sp>
        <p:nvSpPr>
          <p:cNvPr id="45" name="Rectangle 44"/>
          <p:cNvSpPr/>
          <p:nvPr/>
        </p:nvSpPr>
        <p:spPr>
          <a:xfrm>
            <a:off x="559655" y="371773"/>
            <a:ext cx="3613324" cy="458587"/>
          </a:xfrm>
          <a:prstGeom prst="rect">
            <a:avLst/>
          </a:prstGeom>
        </p:spPr>
        <p:txBody>
          <a:bodyPr wrap="square">
            <a:spAutoFit/>
          </a:bodyPr>
          <a:lstStyle/>
          <a:p>
            <a:pPr>
              <a:lnSpc>
                <a:spcPct val="85000"/>
              </a:lnSpc>
            </a:pPr>
            <a:r>
              <a:rPr lang="en-US" sz="2800" b="1" dirty="0">
                <a:solidFill>
                  <a:schemeClr val="bg1"/>
                </a:solidFill>
                <a:latin typeface="+mj-lt"/>
                <a:cs typeface="Arial" pitchFamily="34" charset="0"/>
              </a:rPr>
              <a:t>Important notice </a:t>
            </a:r>
            <a:endParaRPr lang="en-AU" sz="2800" b="1" dirty="0">
              <a:solidFill>
                <a:schemeClr val="bg1"/>
              </a:solidFill>
              <a:latin typeface="+mj-lt"/>
              <a:cs typeface="Arial" pitchFamily="34" charset="0"/>
            </a:endParaRPr>
          </a:p>
        </p:txBody>
      </p:sp>
      <p:sp>
        <p:nvSpPr>
          <p:cNvPr id="46" name="TextBox 45"/>
          <p:cNvSpPr txBox="1"/>
          <p:nvPr/>
        </p:nvSpPr>
        <p:spPr>
          <a:xfrm>
            <a:off x="647700" y="1229607"/>
            <a:ext cx="7848600" cy="3439403"/>
          </a:xfrm>
          <a:prstGeom prst="rect">
            <a:avLst/>
          </a:prstGeom>
          <a:noFill/>
        </p:spPr>
        <p:txBody>
          <a:bodyPr wrap="square" lIns="36000" tIns="0" rIns="36000" bIns="0" rtlCol="0">
            <a:spAutoFit/>
          </a:bodyPr>
          <a:lstStyle/>
          <a:p>
            <a:pPr>
              <a:lnSpc>
                <a:spcPct val="90000"/>
              </a:lnSpc>
              <a:spcBef>
                <a:spcPts val="300"/>
              </a:spcBef>
            </a:pPr>
            <a:r>
              <a:rPr lang="en-US" sz="750" dirty="0">
                <a:solidFill>
                  <a:schemeClr val="bg1"/>
                </a:solidFill>
                <a:latin typeface="Arial" pitchFamily="34" charset="0"/>
                <a:cs typeface="Arial" pitchFamily="34" charset="0"/>
              </a:rPr>
              <a:t>This Presentation has been prepared by </a:t>
            </a:r>
            <a:r>
              <a:rPr lang="en-US" sz="750" dirty="0" err="1">
                <a:solidFill>
                  <a:schemeClr val="bg1"/>
                </a:solidFill>
                <a:latin typeface="Arial" pitchFamily="34" charset="0"/>
                <a:cs typeface="Arial" pitchFamily="34" charset="0"/>
              </a:rPr>
              <a:t>OncoSil</a:t>
            </a:r>
            <a:r>
              <a:rPr lang="en-US" sz="750" dirty="0">
                <a:solidFill>
                  <a:schemeClr val="bg1"/>
                </a:solidFill>
                <a:latin typeface="Arial" pitchFamily="34" charset="0"/>
                <a:cs typeface="Arial" pitchFamily="34" charset="0"/>
              </a:rPr>
              <a:t> Medical Ltd (ASX:OSL) (</a:t>
            </a:r>
            <a:r>
              <a:rPr lang="en-US" sz="750" b="1" dirty="0" err="1">
                <a:solidFill>
                  <a:schemeClr val="bg1"/>
                </a:solidFill>
                <a:latin typeface="Arial" pitchFamily="34" charset="0"/>
                <a:cs typeface="Arial" pitchFamily="34" charset="0"/>
              </a:rPr>
              <a:t>OncoSil</a:t>
            </a:r>
            <a:r>
              <a:rPr lang="en-US" sz="750" dirty="0">
                <a:solidFill>
                  <a:schemeClr val="bg1"/>
                </a:solidFill>
                <a:latin typeface="Arial" pitchFamily="34" charset="0"/>
                <a:cs typeface="Arial" pitchFamily="34" charset="0"/>
              </a:rPr>
              <a:t> or the </a:t>
            </a:r>
            <a:r>
              <a:rPr lang="en-US" sz="750" b="1" dirty="0">
                <a:solidFill>
                  <a:schemeClr val="bg1"/>
                </a:solidFill>
                <a:latin typeface="Arial" pitchFamily="34" charset="0"/>
                <a:cs typeface="Arial" pitchFamily="34" charset="0"/>
              </a:rPr>
              <a:t>Company</a:t>
            </a:r>
            <a:r>
              <a:rPr lang="en-US" sz="750" dirty="0">
                <a:solidFill>
                  <a:schemeClr val="bg1"/>
                </a:solidFill>
                <a:latin typeface="Arial" pitchFamily="34" charset="0"/>
                <a:cs typeface="Arial" pitchFamily="34" charset="0"/>
              </a:rPr>
              <a:t>)  to provide an overview of the Company. This Presentation and the information contained may require further explanation and/or clarification. Accordingly, this Presentation and the information contained should be read in conjunction with past and future ASX announcements made by </a:t>
            </a:r>
            <a:r>
              <a:rPr lang="en-US" sz="750" dirty="0" err="1">
                <a:solidFill>
                  <a:schemeClr val="bg1"/>
                </a:solidFill>
                <a:latin typeface="Arial" pitchFamily="34" charset="0"/>
                <a:cs typeface="Arial" pitchFamily="34" charset="0"/>
              </a:rPr>
              <a:t>OncoSil</a:t>
            </a:r>
            <a:r>
              <a:rPr lang="en-US" sz="750" dirty="0">
                <a:solidFill>
                  <a:schemeClr val="bg1"/>
                </a:solidFill>
                <a:latin typeface="Arial" pitchFamily="34" charset="0"/>
                <a:cs typeface="Arial" pitchFamily="34" charset="0"/>
              </a:rPr>
              <a:t> and should not be relied upon as an independent source of information. Please contact </a:t>
            </a:r>
            <a:r>
              <a:rPr lang="en-US" sz="750" dirty="0" err="1">
                <a:solidFill>
                  <a:schemeClr val="bg1"/>
                </a:solidFill>
                <a:latin typeface="Arial" pitchFamily="34" charset="0"/>
                <a:cs typeface="Arial" pitchFamily="34" charset="0"/>
              </a:rPr>
              <a:t>OncoSil</a:t>
            </a:r>
            <a:r>
              <a:rPr lang="en-US" sz="750" dirty="0">
                <a:solidFill>
                  <a:schemeClr val="bg1"/>
                </a:solidFill>
                <a:latin typeface="Arial" pitchFamily="34" charset="0"/>
                <a:cs typeface="Arial" pitchFamily="34" charset="0"/>
              </a:rPr>
              <a:t> and/or refer to the Company's website www.oncosil.com.au for further information. </a:t>
            </a:r>
          </a:p>
          <a:p>
            <a:pPr>
              <a:lnSpc>
                <a:spcPct val="90000"/>
              </a:lnSpc>
              <a:spcBef>
                <a:spcPts val="300"/>
              </a:spcBef>
            </a:pPr>
            <a:r>
              <a:rPr lang="en-US" sz="750" b="1" dirty="0">
                <a:solidFill>
                  <a:schemeClr val="bg1"/>
                </a:solidFill>
                <a:latin typeface="Arial" pitchFamily="34" charset="0"/>
                <a:cs typeface="Arial" pitchFamily="34" charset="0"/>
              </a:rPr>
              <a:t>Not an Offer for Securities</a:t>
            </a:r>
            <a:br>
              <a:rPr lang="en-US" sz="750" b="1" dirty="0">
                <a:solidFill>
                  <a:schemeClr val="bg1"/>
                </a:solidFill>
                <a:latin typeface="Arial" pitchFamily="34" charset="0"/>
                <a:cs typeface="Arial" pitchFamily="34" charset="0"/>
              </a:rPr>
            </a:br>
            <a:r>
              <a:rPr lang="en-US" sz="750" dirty="0">
                <a:solidFill>
                  <a:schemeClr val="bg1"/>
                </a:solidFill>
                <a:latin typeface="Arial" pitchFamily="34" charset="0"/>
                <a:cs typeface="Arial" pitchFamily="34" charset="0"/>
              </a:rPr>
              <a:t>Nothing in this Presentation constitutes investment advice or should be construed as either an offer to sell or a solicitation of an offer to buy or sell shares in the Company, in any jurisdiction.</a:t>
            </a:r>
          </a:p>
          <a:p>
            <a:pPr>
              <a:lnSpc>
                <a:spcPct val="90000"/>
              </a:lnSpc>
              <a:spcBef>
                <a:spcPts val="300"/>
              </a:spcBef>
            </a:pPr>
            <a:r>
              <a:rPr lang="en-US" sz="750" b="1" dirty="0">
                <a:solidFill>
                  <a:schemeClr val="bg1"/>
                </a:solidFill>
                <a:latin typeface="Arial" pitchFamily="34" charset="0"/>
                <a:cs typeface="Arial" pitchFamily="34" charset="0"/>
              </a:rPr>
              <a:t>Forward-Looking Statements</a:t>
            </a:r>
            <a:br>
              <a:rPr lang="en-US" sz="750" b="1" dirty="0">
                <a:solidFill>
                  <a:schemeClr val="bg1"/>
                </a:solidFill>
                <a:latin typeface="Arial" pitchFamily="34" charset="0"/>
                <a:cs typeface="Arial" pitchFamily="34" charset="0"/>
              </a:rPr>
            </a:br>
            <a:r>
              <a:rPr lang="en-AU" sz="750" dirty="0">
                <a:solidFill>
                  <a:schemeClr val="bg1"/>
                </a:solidFill>
                <a:latin typeface="Arial" panose="020B0604020202020204" pitchFamily="34" charset="0"/>
                <a:cs typeface="Arial" panose="020B0604020202020204" pitchFamily="34" charset="0"/>
              </a:rPr>
              <a:t>This document contains certain forward-looking statements as at the date of this presentation relating to </a:t>
            </a:r>
            <a:r>
              <a:rPr lang="en-AU" sz="750" dirty="0" err="1">
                <a:solidFill>
                  <a:schemeClr val="bg1"/>
                </a:solidFill>
                <a:latin typeface="Arial" panose="020B0604020202020204" pitchFamily="34" charset="0"/>
                <a:cs typeface="Arial" panose="020B0604020202020204" pitchFamily="34" charset="0"/>
              </a:rPr>
              <a:t>OncoSil’s</a:t>
            </a:r>
            <a:r>
              <a:rPr lang="en-AU" sz="750" dirty="0">
                <a:solidFill>
                  <a:schemeClr val="bg1"/>
                </a:solidFill>
                <a:latin typeface="Arial" panose="020B0604020202020204" pitchFamily="34" charset="0"/>
                <a:cs typeface="Arial" panose="020B0604020202020204" pitchFamily="34" charset="0"/>
              </a:rPr>
              <a:t> business, which can be identified by the use of forward-looking terminology such as “promising”, “plans”, “anticipated”, “will”, “project”, “believe”, “forecast”, “expected”, “estimated”, “targeting”, “aiming”, “set to”, “potential”, “seeking to”, “goal”, “could provide”, “intends”, “is being developed”, “could be”, “on track”, or similar expressions, or by express or implied discussions regarding potential filings or marketing approvals, or potential future sales of product candidates. Such forward-looking statements involve known and unknown risks, uncertainties and other factors that may cause actual results to be materially different from any future results, performance or achievements expressed or implied by such statements. There can be no assurance that any existing or future regulatory filings will satisfy the FDA and other national and international  authorities’ requirements regarding any one or more product candidates, nor can there be any assurance that such product candidates will be approved by any authorities for sale in any market or that they will reach any particular level of sales, nor that that any specific objective of the Company will be achieved or that any particular performance of the Company or of its shares will be achieved. In particular, the Company's expectations regarding the approval and commercialisation of the product candidates could be affected by, amongst other things, unexpected trial results, including additional analysis of existing data, and new data; unexpected regulatory actions or delays, or government regulation generally; changes in legislation or regulatory requirements, our ability to obtain or maintain patent or other proprietary intellectual property protection; competition in general; government, industry, and general public pricing pressures; and additional factors that involve significant risks and uncertainties about our Company, products, product candidates, financial results and business prospects. Should one or more of these changes, risks or uncertainties materialize, or should underlying assumptions prove incorrect, actual results may vary materially from those described herein as anticipated, believed, estimated or expected. </a:t>
            </a:r>
            <a:r>
              <a:rPr lang="en-AU" sz="750" dirty="0" err="1">
                <a:solidFill>
                  <a:schemeClr val="bg1"/>
                </a:solidFill>
                <a:latin typeface="Arial" panose="020B0604020202020204" pitchFamily="34" charset="0"/>
                <a:cs typeface="Arial" panose="020B0604020202020204" pitchFamily="34" charset="0"/>
              </a:rPr>
              <a:t>OncoSil</a:t>
            </a:r>
            <a:r>
              <a:rPr lang="en-AU" sz="750" dirty="0">
                <a:solidFill>
                  <a:schemeClr val="bg1"/>
                </a:solidFill>
                <a:latin typeface="Arial" panose="020B0604020202020204" pitchFamily="34" charset="0"/>
                <a:cs typeface="Arial" panose="020B0604020202020204" pitchFamily="34" charset="0"/>
              </a:rPr>
              <a:t> is providing this information as of the date of this document and does not assume any obligation to update any forward-looking statements contained in this document as a result of new information, future events or developments or otherwise. You are urged to consider all of the above and advice from your own advisers carefully in evaluating the forward-looking statements and are cautioned not to place undue reliance on the forward-looking statements. The information in this presentation is not financial product advice, is not an offer to invest in the securities of </a:t>
            </a:r>
            <a:r>
              <a:rPr lang="en-AU" sz="750" dirty="0" err="1">
                <a:solidFill>
                  <a:schemeClr val="bg1"/>
                </a:solidFill>
                <a:latin typeface="Arial" panose="020B0604020202020204" pitchFamily="34" charset="0"/>
                <a:cs typeface="Arial" panose="020B0604020202020204" pitchFamily="34" charset="0"/>
              </a:rPr>
              <a:t>OncoSil</a:t>
            </a:r>
            <a:r>
              <a:rPr lang="en-AU" sz="750" dirty="0">
                <a:solidFill>
                  <a:schemeClr val="bg1"/>
                </a:solidFill>
                <a:latin typeface="Arial" panose="020B0604020202020204" pitchFamily="34" charset="0"/>
                <a:cs typeface="Arial" panose="020B0604020202020204" pitchFamily="34" charset="0"/>
              </a:rPr>
              <a:t> and does not take into account your investment position or objectives, financial situation or any particular requirements.</a:t>
            </a:r>
          </a:p>
          <a:p>
            <a:pPr>
              <a:lnSpc>
                <a:spcPct val="90000"/>
              </a:lnSpc>
              <a:spcBef>
                <a:spcPts val="300"/>
              </a:spcBef>
            </a:pPr>
            <a:r>
              <a:rPr lang="en-US" sz="750" b="1" dirty="0">
                <a:solidFill>
                  <a:schemeClr val="bg1"/>
                </a:solidFill>
                <a:latin typeface="Arial" pitchFamily="34" charset="0"/>
                <a:cs typeface="Arial" pitchFamily="34" charset="0"/>
              </a:rPr>
              <a:t>Disclaimer</a:t>
            </a:r>
            <a:br>
              <a:rPr lang="en-US" sz="750" b="1" dirty="0">
                <a:solidFill>
                  <a:schemeClr val="bg1"/>
                </a:solidFill>
                <a:latin typeface="Arial" pitchFamily="34" charset="0"/>
                <a:cs typeface="Arial" pitchFamily="34" charset="0"/>
              </a:rPr>
            </a:br>
            <a:r>
              <a:rPr lang="en-US" sz="750" dirty="0">
                <a:solidFill>
                  <a:schemeClr val="bg1"/>
                </a:solidFill>
                <a:latin typeface="Arial" pitchFamily="34" charset="0"/>
                <a:cs typeface="Arial" pitchFamily="34" charset="0"/>
              </a:rPr>
              <a:t>This Presentation and any supplemental materials have been prepared by </a:t>
            </a:r>
            <a:r>
              <a:rPr lang="en-US" sz="750" dirty="0" err="1">
                <a:solidFill>
                  <a:schemeClr val="bg1"/>
                </a:solidFill>
                <a:latin typeface="Arial" panose="020B0604020202020204" pitchFamily="34" charset="0"/>
                <a:cs typeface="Arial" panose="020B0604020202020204" pitchFamily="34" charset="0"/>
              </a:rPr>
              <a:t>OncoSil</a:t>
            </a:r>
            <a:r>
              <a:rPr lang="en-US" sz="750" dirty="0">
                <a:solidFill>
                  <a:schemeClr val="bg1"/>
                </a:solidFill>
                <a:latin typeface="Arial" panose="020B0604020202020204" pitchFamily="34" charset="0"/>
                <a:cs typeface="Arial" panose="020B0604020202020204" pitchFamily="34" charset="0"/>
              </a:rPr>
              <a:t> based on available information. Although reasonable care has been taken to ensure the facts stated in this presentation are accurate and that the opinions expressed are fair and reasonable, no representation or warranty, express or implied, is made as to the fairness, accuracy, completeness, or correctness of such information and opinions and no reliance should be placed on such information or opinions. To the maximum extent permitted by law, none of </a:t>
            </a:r>
            <a:r>
              <a:rPr lang="en-US" sz="750" dirty="0" err="1">
                <a:solidFill>
                  <a:schemeClr val="bg1"/>
                </a:solidFill>
                <a:latin typeface="Arial" panose="020B0604020202020204" pitchFamily="34" charset="0"/>
                <a:cs typeface="Arial" panose="020B0604020202020204" pitchFamily="34" charset="0"/>
              </a:rPr>
              <a:t>OncoSil</a:t>
            </a:r>
            <a:r>
              <a:rPr lang="en-US" sz="750" dirty="0">
                <a:solidFill>
                  <a:schemeClr val="bg1"/>
                </a:solidFill>
                <a:latin typeface="Arial" panose="020B0604020202020204" pitchFamily="34" charset="0"/>
                <a:cs typeface="Arial" panose="020B0604020202020204" pitchFamily="34" charset="0"/>
              </a:rPr>
              <a:t> or any of its members, directors, officers, employees, or agents or corporate advisors, nor any other person accepts any liability whatsoever for any loss, however arising, from the use of the presentation or its contents or otherwise arising in connection with it, including, without limitation, any liability arising from fault or negligence on the part of </a:t>
            </a:r>
            <a:r>
              <a:rPr lang="en-US" sz="750" dirty="0" err="1">
                <a:solidFill>
                  <a:schemeClr val="bg1"/>
                </a:solidFill>
                <a:latin typeface="Arial" panose="020B0604020202020204" pitchFamily="34" charset="0"/>
                <a:cs typeface="Arial" panose="020B0604020202020204" pitchFamily="34" charset="0"/>
              </a:rPr>
              <a:t>OncoSil</a:t>
            </a:r>
            <a:r>
              <a:rPr lang="en-US" sz="750" dirty="0">
                <a:solidFill>
                  <a:schemeClr val="bg1"/>
                </a:solidFill>
                <a:latin typeface="Arial" panose="020B0604020202020204" pitchFamily="34" charset="0"/>
                <a:cs typeface="Arial" panose="020B0604020202020204" pitchFamily="34" charset="0"/>
              </a:rPr>
              <a:t> or any of its directors, officers, employees or agents.</a:t>
            </a:r>
          </a:p>
        </p:txBody>
      </p:sp>
      <p:sp>
        <p:nvSpPr>
          <p:cNvPr id="2" name="Slide Number Placeholder 1">
            <a:extLst>
              <a:ext uri="{FF2B5EF4-FFF2-40B4-BE49-F238E27FC236}">
                <a16:creationId xmlns:a16="http://schemas.microsoft.com/office/drawing/2014/main" xmlns="" id="{0DDC8DC2-1953-4356-BF8D-BACDB71D2DDD}"/>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19</a:t>
            </a:fld>
            <a:endParaRPr lang="en-AU" sz="900" dirty="0"/>
          </a:p>
        </p:txBody>
      </p:sp>
    </p:spTree>
    <p:extLst>
      <p:ext uri="{BB962C8B-B14F-4D97-AF65-F5344CB8AC3E}">
        <p14:creationId xmlns:p14="http://schemas.microsoft.com/office/powerpoint/2010/main" val="37199076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D48B0C2-B882-4C2A-8CEE-677B45277695}"/>
              </a:ext>
            </a:extLst>
          </p:cNvPr>
          <p:cNvSpPr/>
          <p:nvPr/>
        </p:nvSpPr>
        <p:spPr>
          <a:xfrm>
            <a:off x="536482" y="301783"/>
            <a:ext cx="7565527" cy="523220"/>
          </a:xfrm>
          <a:prstGeom prst="rect">
            <a:avLst/>
          </a:prstGeom>
        </p:spPr>
        <p:txBody>
          <a:bodyPr wrap="square">
            <a:spAutoFit/>
          </a:bodyPr>
          <a:lstStyle/>
          <a:p>
            <a:r>
              <a:rPr lang="en-US" altLang="zh-CN" sz="2800" b="1" kern="0" dirty="0" err="1">
                <a:solidFill>
                  <a:srgbClr val="595959"/>
                </a:solidFill>
                <a:cs typeface="Segoe UI" panose="020B0502040204020203" pitchFamily="34" charset="0"/>
              </a:rPr>
              <a:t>OncoSil</a:t>
            </a:r>
            <a:r>
              <a:rPr lang="en-US" altLang="zh-CN" sz="2800" b="1" kern="0" dirty="0">
                <a:solidFill>
                  <a:srgbClr val="595959"/>
                </a:solidFill>
                <a:cs typeface="Segoe UI" panose="020B0502040204020203" pitchFamily="34" charset="0"/>
              </a:rPr>
              <a:t> Medical | Investment Highlights  </a:t>
            </a:r>
          </a:p>
        </p:txBody>
      </p:sp>
      <p:sp>
        <p:nvSpPr>
          <p:cNvPr id="4" name="Smiley Face 3"/>
          <p:cNvSpPr/>
          <p:nvPr/>
        </p:nvSpPr>
        <p:spPr>
          <a:xfrm>
            <a:off x="5696071" y="652311"/>
            <a:ext cx="914400" cy="914400"/>
          </a:xfrm>
          <a:prstGeom prst="smileyFace">
            <a:avLst/>
          </a:prstGeom>
          <a:no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8" name="Diamond 7"/>
          <p:cNvSpPr/>
          <p:nvPr/>
        </p:nvSpPr>
        <p:spPr>
          <a:xfrm>
            <a:off x="6153271" y="425167"/>
            <a:ext cx="914400" cy="914400"/>
          </a:xfrm>
          <a:prstGeom prst="diamond">
            <a:avLst/>
          </a:prstGeom>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3" name="Slide Number Placeholder 2">
            <a:extLst>
              <a:ext uri="{FF2B5EF4-FFF2-40B4-BE49-F238E27FC236}">
                <a16:creationId xmlns:a16="http://schemas.microsoft.com/office/drawing/2014/main" xmlns="" id="{5E3FA08E-C106-4271-93F3-775F39E67336}"/>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2</a:t>
            </a:fld>
            <a:endParaRPr lang="en-AU" sz="900" dirty="0"/>
          </a:p>
        </p:txBody>
      </p:sp>
      <p:sp>
        <p:nvSpPr>
          <p:cNvPr id="2" name="Rectangle 1">
            <a:extLst>
              <a:ext uri="{FF2B5EF4-FFF2-40B4-BE49-F238E27FC236}">
                <a16:creationId xmlns:a16="http://schemas.microsoft.com/office/drawing/2014/main" xmlns="" id="{B83D051E-FA05-46CB-9659-FA0731FFE57F}"/>
              </a:ext>
            </a:extLst>
          </p:cNvPr>
          <p:cNvSpPr/>
          <p:nvPr/>
        </p:nvSpPr>
        <p:spPr>
          <a:xfrm>
            <a:off x="589230" y="1153142"/>
            <a:ext cx="1363456" cy="601359"/>
          </a:xfrm>
          <a:prstGeom prst="rect">
            <a:avLst/>
          </a:prstGeom>
          <a:solidFill>
            <a:srgbClr val="4567B5"/>
          </a:solidFill>
        </p:spPr>
        <p:txBody>
          <a:bodyPr wrap="square" lIns="0" tIns="0" rIns="0" bIns="0" rtlCol="0" anchor="ctr">
            <a:noAutofit/>
          </a:bodyPr>
          <a:lstStyle/>
          <a:p>
            <a:pPr marL="0" marR="0" indent="0" algn="ctr" defTabSz="914400" eaLnBrk="1" fontAlgn="auto" latinLnBrk="0" hangingPunct="1">
              <a:lnSpc>
                <a:spcPct val="85000"/>
              </a:lnSpc>
              <a:spcBef>
                <a:spcPts val="0"/>
              </a:spcBef>
              <a:buClrTx/>
              <a:buSzTx/>
              <a:buFontTx/>
              <a:buNone/>
              <a:tabLst/>
            </a:pPr>
            <a:r>
              <a:rPr lang="en-AU" sz="1600" b="1" kern="0" dirty="0">
                <a:solidFill>
                  <a:schemeClr val="bg1"/>
                </a:solidFill>
                <a:latin typeface="+mj-lt"/>
              </a:rPr>
              <a:t>Clear </a:t>
            </a:r>
          </a:p>
          <a:p>
            <a:pPr marL="0" marR="0" indent="0" algn="ctr" defTabSz="914400" eaLnBrk="1" fontAlgn="auto" latinLnBrk="0" hangingPunct="1">
              <a:lnSpc>
                <a:spcPct val="85000"/>
              </a:lnSpc>
              <a:spcBef>
                <a:spcPts val="0"/>
              </a:spcBef>
              <a:buClrTx/>
              <a:buSzTx/>
              <a:buFontTx/>
              <a:buNone/>
              <a:tabLst/>
            </a:pPr>
            <a:r>
              <a:rPr lang="en-AU" sz="1600" b="1" kern="0" dirty="0">
                <a:solidFill>
                  <a:schemeClr val="bg1"/>
                </a:solidFill>
                <a:latin typeface="+mj-lt"/>
              </a:rPr>
              <a:t>mission </a:t>
            </a:r>
            <a:endParaRPr kumimoji="0" lang="en-AU" sz="1600" b="1" i="0" u="none" strike="noStrike" kern="0" cap="none" spc="0" normalizeH="0" baseline="0" noProof="0" dirty="0">
              <a:ln>
                <a:noFill/>
              </a:ln>
              <a:solidFill>
                <a:schemeClr val="bg1"/>
              </a:solidFill>
              <a:effectLst/>
              <a:uLnTx/>
              <a:uFillTx/>
              <a:latin typeface="+mj-lt"/>
            </a:endParaRPr>
          </a:p>
        </p:txBody>
      </p:sp>
      <p:sp>
        <p:nvSpPr>
          <p:cNvPr id="6" name="Rectangle 5">
            <a:extLst>
              <a:ext uri="{FF2B5EF4-FFF2-40B4-BE49-F238E27FC236}">
                <a16:creationId xmlns:a16="http://schemas.microsoft.com/office/drawing/2014/main" xmlns="" id="{1AD934EA-C40D-4A4E-B05E-C75333D502FD}"/>
              </a:ext>
            </a:extLst>
          </p:cNvPr>
          <p:cNvSpPr/>
          <p:nvPr/>
        </p:nvSpPr>
        <p:spPr>
          <a:xfrm>
            <a:off x="465587" y="1109511"/>
            <a:ext cx="224685" cy="230056"/>
          </a:xfrm>
          <a:prstGeom prst="rect">
            <a:avLst/>
          </a:prstGeom>
          <a:solidFill>
            <a:srgbClr val="4567B5"/>
          </a:solidFill>
          <a:ln>
            <a:solidFill>
              <a:schemeClr val="bg1"/>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200" i="0" u="none" strike="noStrike" kern="0" cap="none" spc="0" normalizeH="0" baseline="0" noProof="0" dirty="0">
                <a:ln>
                  <a:noFill/>
                </a:ln>
                <a:solidFill>
                  <a:schemeClr val="bg1"/>
                </a:solidFill>
                <a:effectLst/>
                <a:uLnTx/>
                <a:uFillTx/>
                <a:latin typeface="+mj-lt"/>
              </a:rPr>
              <a:t>1</a:t>
            </a:r>
          </a:p>
        </p:txBody>
      </p:sp>
      <p:sp>
        <p:nvSpPr>
          <p:cNvPr id="11" name="Rectangle 10">
            <a:extLst>
              <a:ext uri="{FF2B5EF4-FFF2-40B4-BE49-F238E27FC236}">
                <a16:creationId xmlns:a16="http://schemas.microsoft.com/office/drawing/2014/main" xmlns="" id="{EA5AA07E-1365-4655-B13C-9789BFB2AC75}"/>
              </a:ext>
            </a:extLst>
          </p:cNvPr>
          <p:cNvSpPr/>
          <p:nvPr/>
        </p:nvSpPr>
        <p:spPr>
          <a:xfrm>
            <a:off x="589230" y="1864877"/>
            <a:ext cx="1363456" cy="1162326"/>
          </a:xfrm>
          <a:prstGeom prst="rect">
            <a:avLst/>
          </a:prstGeom>
          <a:solidFill>
            <a:srgbClr val="4FC3F4"/>
          </a:solidFill>
        </p:spPr>
        <p:txBody>
          <a:bodyPr wrap="square" lIns="0" tIns="0" rIns="0" bIns="0" rtlCol="0" anchor="ctr">
            <a:noAutofit/>
          </a:bodyPr>
          <a:lstStyle/>
          <a:p>
            <a:pPr marL="0" marR="0" indent="0" algn="ctr" defTabSz="914400" eaLnBrk="1" fontAlgn="auto" latinLnBrk="0" hangingPunct="1">
              <a:lnSpc>
                <a:spcPct val="85000"/>
              </a:lnSpc>
              <a:spcBef>
                <a:spcPts val="0"/>
              </a:spcBef>
              <a:buClrTx/>
              <a:buSzTx/>
              <a:buFontTx/>
              <a:buNone/>
              <a:tabLst/>
            </a:pPr>
            <a:r>
              <a:rPr lang="en-AU" sz="1600" b="1" kern="0" dirty="0">
                <a:solidFill>
                  <a:schemeClr val="bg1"/>
                </a:solidFill>
                <a:latin typeface="+mj-lt"/>
              </a:rPr>
              <a:t>Sound </a:t>
            </a:r>
          </a:p>
          <a:p>
            <a:pPr marL="0" marR="0" indent="0" algn="ctr" defTabSz="914400" eaLnBrk="1" fontAlgn="auto" latinLnBrk="0" hangingPunct="1">
              <a:lnSpc>
                <a:spcPct val="85000"/>
              </a:lnSpc>
              <a:spcBef>
                <a:spcPts val="0"/>
              </a:spcBef>
              <a:buClrTx/>
              <a:buSzTx/>
              <a:buFontTx/>
              <a:buNone/>
              <a:tabLst/>
            </a:pPr>
            <a:r>
              <a:rPr lang="en-AU" sz="1600" b="1" kern="0" dirty="0">
                <a:solidFill>
                  <a:schemeClr val="bg1"/>
                </a:solidFill>
                <a:latin typeface="+mj-lt"/>
              </a:rPr>
              <a:t>science </a:t>
            </a:r>
            <a:endParaRPr kumimoji="0" lang="en-AU" sz="1600" b="1" i="0" u="none" strike="noStrike" kern="0" cap="none" spc="0" normalizeH="0" baseline="0" noProof="0" dirty="0">
              <a:ln>
                <a:noFill/>
              </a:ln>
              <a:solidFill>
                <a:schemeClr val="bg1"/>
              </a:solidFill>
              <a:effectLst/>
              <a:uLnTx/>
              <a:uFillTx/>
              <a:latin typeface="+mj-lt"/>
            </a:endParaRPr>
          </a:p>
        </p:txBody>
      </p:sp>
      <p:sp>
        <p:nvSpPr>
          <p:cNvPr id="12" name="Rectangle 11">
            <a:extLst>
              <a:ext uri="{FF2B5EF4-FFF2-40B4-BE49-F238E27FC236}">
                <a16:creationId xmlns:a16="http://schemas.microsoft.com/office/drawing/2014/main" xmlns="" id="{7B99E312-A3E5-46D1-8976-D93DB2D3417B}"/>
              </a:ext>
            </a:extLst>
          </p:cNvPr>
          <p:cNvSpPr/>
          <p:nvPr/>
        </p:nvSpPr>
        <p:spPr>
          <a:xfrm>
            <a:off x="465587" y="1821246"/>
            <a:ext cx="224685" cy="230056"/>
          </a:xfrm>
          <a:prstGeom prst="rect">
            <a:avLst/>
          </a:prstGeom>
          <a:solidFill>
            <a:srgbClr val="4FC3F4"/>
          </a:solidFill>
          <a:ln>
            <a:solidFill>
              <a:schemeClr val="bg1"/>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200" i="0" u="none" strike="noStrike" kern="0" cap="none" spc="0" normalizeH="0" baseline="0" noProof="0" dirty="0">
                <a:ln>
                  <a:noFill/>
                </a:ln>
                <a:solidFill>
                  <a:schemeClr val="bg1"/>
                </a:solidFill>
                <a:effectLst/>
                <a:uLnTx/>
                <a:uFillTx/>
                <a:latin typeface="+mj-lt"/>
              </a:rPr>
              <a:t>2</a:t>
            </a:r>
          </a:p>
        </p:txBody>
      </p:sp>
      <p:sp>
        <p:nvSpPr>
          <p:cNvPr id="13" name="Rectangle 12">
            <a:extLst>
              <a:ext uri="{FF2B5EF4-FFF2-40B4-BE49-F238E27FC236}">
                <a16:creationId xmlns:a16="http://schemas.microsoft.com/office/drawing/2014/main" xmlns="" id="{BA3024C7-13A2-4F64-B082-AC969C7CF12A}"/>
              </a:ext>
            </a:extLst>
          </p:cNvPr>
          <p:cNvSpPr/>
          <p:nvPr/>
        </p:nvSpPr>
        <p:spPr>
          <a:xfrm>
            <a:off x="589230" y="3124449"/>
            <a:ext cx="1363456" cy="1427616"/>
          </a:xfrm>
          <a:prstGeom prst="rect">
            <a:avLst/>
          </a:prstGeom>
          <a:solidFill>
            <a:srgbClr val="002060"/>
          </a:solidFill>
        </p:spPr>
        <p:txBody>
          <a:bodyPr wrap="square" lIns="0" tIns="0" rIns="0" bIns="0" rtlCol="0" anchor="ctr">
            <a:noAutofit/>
          </a:bodyPr>
          <a:lstStyle/>
          <a:p>
            <a:pPr marL="0" marR="0" indent="0" algn="ctr" defTabSz="914400" eaLnBrk="1" fontAlgn="auto" latinLnBrk="0" hangingPunct="1">
              <a:lnSpc>
                <a:spcPct val="85000"/>
              </a:lnSpc>
              <a:spcBef>
                <a:spcPts val="0"/>
              </a:spcBef>
              <a:buClrTx/>
              <a:buSzTx/>
              <a:buFontTx/>
              <a:buNone/>
              <a:tabLst/>
            </a:pPr>
            <a:r>
              <a:rPr lang="en-AU" sz="1600" b="1" kern="0" dirty="0">
                <a:solidFill>
                  <a:schemeClr val="bg1"/>
                </a:solidFill>
                <a:latin typeface="+mj-lt"/>
              </a:rPr>
              <a:t>Clear strategic </a:t>
            </a:r>
          </a:p>
          <a:p>
            <a:pPr marL="0" marR="0" indent="0" algn="ctr" defTabSz="914400" eaLnBrk="1" fontAlgn="auto" latinLnBrk="0" hangingPunct="1">
              <a:lnSpc>
                <a:spcPct val="85000"/>
              </a:lnSpc>
              <a:spcBef>
                <a:spcPts val="0"/>
              </a:spcBef>
              <a:buClrTx/>
              <a:buSzTx/>
              <a:buFontTx/>
              <a:buNone/>
              <a:tabLst/>
            </a:pPr>
            <a:r>
              <a:rPr lang="en-AU" sz="1600" b="1" kern="0" dirty="0">
                <a:solidFill>
                  <a:schemeClr val="bg1"/>
                </a:solidFill>
                <a:latin typeface="+mj-lt"/>
              </a:rPr>
              <a:t>path </a:t>
            </a:r>
            <a:endParaRPr kumimoji="0" lang="en-AU" sz="1600" b="1" i="0" u="none" strike="noStrike" kern="0" cap="none" spc="0" normalizeH="0" baseline="0" noProof="0" dirty="0">
              <a:ln>
                <a:noFill/>
              </a:ln>
              <a:solidFill>
                <a:schemeClr val="bg1"/>
              </a:solidFill>
              <a:effectLst/>
              <a:uLnTx/>
              <a:uFillTx/>
              <a:latin typeface="+mj-lt"/>
            </a:endParaRPr>
          </a:p>
        </p:txBody>
      </p:sp>
      <p:sp>
        <p:nvSpPr>
          <p:cNvPr id="14" name="Rectangle 13">
            <a:extLst>
              <a:ext uri="{FF2B5EF4-FFF2-40B4-BE49-F238E27FC236}">
                <a16:creationId xmlns:a16="http://schemas.microsoft.com/office/drawing/2014/main" xmlns="" id="{BB8B29AB-4D6D-46EE-823A-B477F8C356EC}"/>
              </a:ext>
            </a:extLst>
          </p:cNvPr>
          <p:cNvSpPr/>
          <p:nvPr/>
        </p:nvSpPr>
        <p:spPr>
          <a:xfrm>
            <a:off x="465587" y="3080818"/>
            <a:ext cx="224685" cy="230056"/>
          </a:xfrm>
          <a:prstGeom prst="rect">
            <a:avLst/>
          </a:prstGeom>
          <a:solidFill>
            <a:srgbClr val="002060"/>
          </a:solidFill>
          <a:ln>
            <a:solidFill>
              <a:schemeClr val="bg1"/>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200" i="0" u="none" strike="noStrike" kern="0" cap="none" spc="0" normalizeH="0" baseline="0" noProof="0" dirty="0">
                <a:ln>
                  <a:noFill/>
                </a:ln>
                <a:solidFill>
                  <a:schemeClr val="bg1"/>
                </a:solidFill>
                <a:effectLst/>
                <a:uLnTx/>
                <a:uFillTx/>
                <a:latin typeface="+mj-lt"/>
              </a:rPr>
              <a:t>3</a:t>
            </a:r>
          </a:p>
        </p:txBody>
      </p:sp>
      <p:sp>
        <p:nvSpPr>
          <p:cNvPr id="15" name="TextBox 14">
            <a:extLst>
              <a:ext uri="{FF2B5EF4-FFF2-40B4-BE49-F238E27FC236}">
                <a16:creationId xmlns:a16="http://schemas.microsoft.com/office/drawing/2014/main" xmlns="" id="{E36FA65A-970B-4C91-99A8-238586FA5ACA}"/>
              </a:ext>
            </a:extLst>
          </p:cNvPr>
          <p:cNvSpPr txBox="1"/>
          <p:nvPr/>
        </p:nvSpPr>
        <p:spPr>
          <a:xfrm>
            <a:off x="2076329" y="1174575"/>
            <a:ext cx="5088339" cy="523220"/>
          </a:xfrm>
          <a:prstGeom prst="rect">
            <a:avLst/>
          </a:prstGeom>
          <a:noFill/>
        </p:spPr>
        <p:txBody>
          <a:bodyPr wrap="square" rtlCol="0">
            <a:spAutoFit/>
          </a:bodyPr>
          <a:lstStyle/>
          <a:p>
            <a:r>
              <a:rPr lang="en-AU" sz="1400" b="1" kern="0" dirty="0">
                <a:solidFill>
                  <a:srgbClr val="595959"/>
                </a:solidFill>
              </a:rPr>
              <a:t>Commercialising a breakthrough implantation radiation treatment for Pancreatic cancer</a:t>
            </a:r>
          </a:p>
        </p:txBody>
      </p:sp>
      <p:sp>
        <p:nvSpPr>
          <p:cNvPr id="20" name="TextBox 19">
            <a:extLst>
              <a:ext uri="{FF2B5EF4-FFF2-40B4-BE49-F238E27FC236}">
                <a16:creationId xmlns:a16="http://schemas.microsoft.com/office/drawing/2014/main" xmlns="" id="{EDF43EC1-EB81-4555-BACC-4F2B19A023C4}"/>
              </a:ext>
            </a:extLst>
          </p:cNvPr>
          <p:cNvSpPr txBox="1"/>
          <p:nvPr/>
        </p:nvSpPr>
        <p:spPr>
          <a:xfrm>
            <a:off x="2076329" y="1864876"/>
            <a:ext cx="6175237" cy="1187828"/>
          </a:xfrm>
          <a:prstGeom prst="rect">
            <a:avLst/>
          </a:prstGeom>
          <a:noFill/>
        </p:spPr>
        <p:txBody>
          <a:bodyPr wrap="square" rtlCol="0">
            <a:spAutoFit/>
          </a:bodyPr>
          <a:lstStyle/>
          <a:p>
            <a:r>
              <a:rPr lang="en-AU" sz="1400" b="1" kern="0" dirty="0">
                <a:solidFill>
                  <a:srgbClr val="595959"/>
                </a:solidFill>
              </a:rPr>
              <a:t>Current and previous clinical studies demonstrate: </a:t>
            </a:r>
          </a:p>
          <a:p>
            <a:pPr marL="179388" indent="-179388">
              <a:buFont typeface="Wingdings" panose="05000000000000000000" pitchFamily="2" charset="2"/>
              <a:buChar char="§"/>
            </a:pPr>
            <a:r>
              <a:rPr lang="en-AU" sz="1400" b="1" kern="0" dirty="0">
                <a:solidFill>
                  <a:srgbClr val="595959"/>
                </a:solidFill>
              </a:rPr>
              <a:t>Excellent Local Disease Control</a:t>
            </a:r>
          </a:p>
          <a:p>
            <a:pPr marL="179388" indent="-179388">
              <a:buFont typeface="Wingdings" panose="05000000000000000000" pitchFamily="2" charset="2"/>
              <a:buChar char="§"/>
            </a:pPr>
            <a:r>
              <a:rPr lang="en-AU" sz="1400" b="1" kern="0" dirty="0">
                <a:solidFill>
                  <a:srgbClr val="595959"/>
                </a:solidFill>
              </a:rPr>
              <a:t>Significant reduction </a:t>
            </a:r>
            <a:r>
              <a:rPr lang="en-AU" sz="1400" kern="0" dirty="0">
                <a:solidFill>
                  <a:srgbClr val="595959"/>
                </a:solidFill>
              </a:rPr>
              <a:t>in tumour size and volume </a:t>
            </a:r>
          </a:p>
          <a:p>
            <a:pPr marL="179388" indent="-179388">
              <a:buFont typeface="Wingdings" panose="05000000000000000000" pitchFamily="2" charset="2"/>
              <a:buChar char="§"/>
            </a:pPr>
            <a:r>
              <a:rPr lang="en-AU" sz="1400" b="1" kern="0" dirty="0">
                <a:solidFill>
                  <a:srgbClr val="595959"/>
                </a:solidFill>
              </a:rPr>
              <a:t>Excellent safety and tolerability </a:t>
            </a:r>
            <a:r>
              <a:rPr lang="en-AU" sz="1400" kern="0" dirty="0">
                <a:solidFill>
                  <a:srgbClr val="595959"/>
                </a:solidFill>
              </a:rPr>
              <a:t>profile</a:t>
            </a:r>
          </a:p>
          <a:p>
            <a:pPr marL="179388" indent="-179388">
              <a:buFont typeface="Wingdings" panose="05000000000000000000" pitchFamily="2" charset="2"/>
              <a:buChar char="§"/>
            </a:pPr>
            <a:r>
              <a:rPr lang="en-AU" sz="1400" b="1" kern="0" dirty="0">
                <a:solidFill>
                  <a:srgbClr val="595959"/>
                </a:solidFill>
              </a:rPr>
              <a:t>Ease of implantation </a:t>
            </a:r>
          </a:p>
        </p:txBody>
      </p:sp>
      <p:sp>
        <p:nvSpPr>
          <p:cNvPr id="23" name="TextBox 22">
            <a:extLst>
              <a:ext uri="{FF2B5EF4-FFF2-40B4-BE49-F238E27FC236}">
                <a16:creationId xmlns:a16="http://schemas.microsoft.com/office/drawing/2014/main" xmlns="" id="{D2768A81-7CA5-4DED-8C85-EE0B886CA34C}"/>
              </a:ext>
            </a:extLst>
          </p:cNvPr>
          <p:cNvSpPr txBox="1"/>
          <p:nvPr/>
        </p:nvSpPr>
        <p:spPr>
          <a:xfrm>
            <a:off x="2076329" y="3167069"/>
            <a:ext cx="6845778" cy="1384995"/>
          </a:xfrm>
          <a:prstGeom prst="rect">
            <a:avLst/>
          </a:prstGeom>
          <a:noFill/>
        </p:spPr>
        <p:txBody>
          <a:bodyPr wrap="square" rtlCol="0">
            <a:spAutoFit/>
          </a:bodyPr>
          <a:lstStyle/>
          <a:p>
            <a:pPr marL="179388" indent="-179388">
              <a:buFont typeface="Wingdings" panose="05000000000000000000" pitchFamily="2" charset="2"/>
              <a:buChar char="§"/>
            </a:pPr>
            <a:r>
              <a:rPr lang="en-AU" sz="1400" kern="0" dirty="0">
                <a:solidFill>
                  <a:srgbClr val="595959"/>
                </a:solidFill>
              </a:rPr>
              <a:t>Targeting </a:t>
            </a:r>
            <a:r>
              <a:rPr lang="en-AU" sz="1400" b="1" kern="0" dirty="0">
                <a:solidFill>
                  <a:srgbClr val="595959"/>
                </a:solidFill>
              </a:rPr>
              <a:t>&gt;$2bn market opportunity </a:t>
            </a:r>
            <a:r>
              <a:rPr lang="en-AU" sz="1400" kern="0" dirty="0">
                <a:solidFill>
                  <a:srgbClr val="595959"/>
                </a:solidFill>
              </a:rPr>
              <a:t>to improve standard of care</a:t>
            </a:r>
          </a:p>
          <a:p>
            <a:pPr marL="179388" indent="-179388">
              <a:buFont typeface="Wingdings" panose="05000000000000000000" pitchFamily="2" charset="2"/>
              <a:buChar char="§"/>
            </a:pPr>
            <a:r>
              <a:rPr lang="en-AU" sz="1400" b="1" kern="0" dirty="0">
                <a:solidFill>
                  <a:srgbClr val="595959"/>
                </a:solidFill>
              </a:rPr>
              <a:t>US FDA-approved IDE </a:t>
            </a:r>
            <a:r>
              <a:rPr lang="en-AU" sz="1400" kern="0" dirty="0">
                <a:solidFill>
                  <a:srgbClr val="595959"/>
                </a:solidFill>
              </a:rPr>
              <a:t>in place, safety run-in underway </a:t>
            </a:r>
          </a:p>
          <a:p>
            <a:pPr marL="179388" indent="-179388">
              <a:buFont typeface="Wingdings" panose="05000000000000000000" pitchFamily="2" charset="2"/>
              <a:buChar char="§"/>
            </a:pPr>
            <a:r>
              <a:rPr lang="en-AU" sz="1400" b="1" kern="0" dirty="0" smtClean="0">
                <a:solidFill>
                  <a:srgbClr val="595959"/>
                </a:solidFill>
              </a:rPr>
              <a:t>EU </a:t>
            </a:r>
            <a:r>
              <a:rPr lang="en-AU" sz="1400" b="1" kern="0" dirty="0">
                <a:solidFill>
                  <a:srgbClr val="595959"/>
                </a:solidFill>
              </a:rPr>
              <a:t>regulatory approval</a:t>
            </a:r>
            <a:r>
              <a:rPr lang="en-AU" sz="1400" kern="0" dirty="0">
                <a:solidFill>
                  <a:srgbClr val="595959"/>
                </a:solidFill>
              </a:rPr>
              <a:t>, CE Marking </a:t>
            </a:r>
            <a:r>
              <a:rPr lang="en-AU" sz="1400" kern="0" dirty="0" smtClean="0">
                <a:solidFill>
                  <a:srgbClr val="595959"/>
                </a:solidFill>
              </a:rPr>
              <a:t>expected near-term</a:t>
            </a:r>
            <a:endParaRPr lang="en-AU" sz="1400" kern="0" dirty="0">
              <a:solidFill>
                <a:srgbClr val="595959"/>
              </a:solidFill>
            </a:endParaRPr>
          </a:p>
          <a:p>
            <a:pPr marL="179388" indent="-179388">
              <a:buFont typeface="Wingdings" panose="05000000000000000000" pitchFamily="2" charset="2"/>
              <a:buChar char="§"/>
            </a:pPr>
            <a:r>
              <a:rPr lang="en-AU" sz="1400" b="1" kern="0" dirty="0">
                <a:solidFill>
                  <a:srgbClr val="595959"/>
                </a:solidFill>
              </a:rPr>
              <a:t>Highly experienced management team</a:t>
            </a:r>
            <a:r>
              <a:rPr lang="en-AU" sz="1400" kern="0" dirty="0">
                <a:solidFill>
                  <a:srgbClr val="595959"/>
                </a:solidFill>
              </a:rPr>
              <a:t>; strong clinical and commercial pedigree </a:t>
            </a:r>
          </a:p>
          <a:p>
            <a:pPr marL="179388" indent="-179388">
              <a:buFont typeface="Wingdings" panose="05000000000000000000" pitchFamily="2" charset="2"/>
              <a:buChar char="§"/>
            </a:pPr>
            <a:r>
              <a:rPr lang="en-AU" sz="1400" kern="0" dirty="0">
                <a:solidFill>
                  <a:srgbClr val="595959"/>
                </a:solidFill>
              </a:rPr>
              <a:t>Manufacturing and logistics </a:t>
            </a:r>
            <a:r>
              <a:rPr lang="en-AU" sz="1400" b="1" kern="0" dirty="0">
                <a:solidFill>
                  <a:srgbClr val="595959"/>
                </a:solidFill>
              </a:rPr>
              <a:t>optimised for supply of commercial quantities </a:t>
            </a:r>
          </a:p>
          <a:p>
            <a:pPr marL="179388" indent="-179388">
              <a:buFont typeface="Wingdings" panose="05000000000000000000" pitchFamily="2" charset="2"/>
              <a:buChar char="§"/>
            </a:pPr>
            <a:r>
              <a:rPr lang="en-US" altLang="zh-CN" sz="1400" kern="0" dirty="0">
                <a:solidFill>
                  <a:srgbClr val="595959"/>
                </a:solidFill>
              </a:rPr>
              <a:t>At a potential value inflection point with multiple paths to </a:t>
            </a:r>
            <a:r>
              <a:rPr lang="en-US" altLang="zh-CN" sz="1400" kern="0" dirty="0" err="1">
                <a:solidFill>
                  <a:srgbClr val="595959"/>
                </a:solidFill>
              </a:rPr>
              <a:t>commercialisation</a:t>
            </a:r>
            <a:endParaRPr lang="en-US" altLang="zh-CN" sz="1400" kern="0" dirty="0">
              <a:solidFill>
                <a:srgbClr val="595959"/>
              </a:solidFill>
            </a:endParaRPr>
          </a:p>
        </p:txBody>
      </p:sp>
      <p:cxnSp>
        <p:nvCxnSpPr>
          <p:cNvPr id="22" name="Straight Connector 21">
            <a:extLst>
              <a:ext uri="{FF2B5EF4-FFF2-40B4-BE49-F238E27FC236}">
                <a16:creationId xmlns:a16="http://schemas.microsoft.com/office/drawing/2014/main" xmlns="" id="{B6F70EBE-27C0-4515-9720-DF0DC2A56136}"/>
              </a:ext>
            </a:extLst>
          </p:cNvPr>
          <p:cNvCxnSpPr/>
          <p:nvPr/>
        </p:nvCxnSpPr>
        <p:spPr>
          <a:xfrm>
            <a:off x="2076329" y="1821246"/>
            <a:ext cx="625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44118D4-BD65-4A3E-9AA2-1D1A9A805FBA}"/>
              </a:ext>
            </a:extLst>
          </p:cNvPr>
          <p:cNvCxnSpPr/>
          <p:nvPr/>
        </p:nvCxnSpPr>
        <p:spPr>
          <a:xfrm>
            <a:off x="2076329" y="3080818"/>
            <a:ext cx="625589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126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7620" y="-41808"/>
            <a:ext cx="9162687" cy="5182359"/>
            <a:chOff x="0" y="-49428"/>
            <a:chExt cx="9162687" cy="5182359"/>
          </a:xfrm>
          <a:solidFill>
            <a:schemeClr val="bg1">
              <a:alpha val="58000"/>
            </a:schemeClr>
          </a:solidFill>
        </p:grpSpPr>
        <p:pic>
          <p:nvPicPr>
            <p:cNvPr id="55" name="Picture 54"/>
            <p:cNvPicPr>
              <a:picLocks noChangeAspect="1"/>
            </p:cNvPicPr>
            <p:nvPr/>
          </p:nvPicPr>
          <p:blipFill rotWithShape="1">
            <a:blip r:embed="rId3"/>
            <a:srcRect t="3769" b="5132"/>
            <a:stretch/>
          </p:blipFill>
          <p:spPr>
            <a:xfrm>
              <a:off x="0" y="-49427"/>
              <a:ext cx="9162686" cy="5182358"/>
            </a:xfrm>
            <a:prstGeom prst="rect">
              <a:avLst/>
            </a:prstGeom>
            <a:grpFill/>
          </p:spPr>
        </p:pic>
        <p:sp>
          <p:nvSpPr>
            <p:cNvPr id="104" name="Rectangle 103"/>
            <p:cNvSpPr/>
            <p:nvPr/>
          </p:nvSpPr>
          <p:spPr>
            <a:xfrm>
              <a:off x="9343" y="-49428"/>
              <a:ext cx="9153344" cy="5182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56" name="Oval 55"/>
          <p:cNvSpPr/>
          <p:nvPr/>
        </p:nvSpPr>
        <p:spPr>
          <a:xfrm>
            <a:off x="4080814" y="879651"/>
            <a:ext cx="3523709" cy="3523709"/>
          </a:xfrm>
          <a:prstGeom prst="ellipse">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53" name="Oval 52"/>
          <p:cNvSpPr/>
          <p:nvPr/>
        </p:nvSpPr>
        <p:spPr>
          <a:xfrm>
            <a:off x="1468397" y="850560"/>
            <a:ext cx="3480483" cy="3480483"/>
          </a:xfrm>
          <a:prstGeom prst="ellipse">
            <a:avLst/>
          </a:prstGeom>
          <a:solidFill>
            <a:srgbClr val="40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2" name="Rectangle 1"/>
          <p:cNvSpPr/>
          <p:nvPr/>
        </p:nvSpPr>
        <p:spPr>
          <a:xfrm>
            <a:off x="2346747" y="1918229"/>
            <a:ext cx="2622278" cy="1484187"/>
          </a:xfrm>
          <a:prstGeom prst="rect">
            <a:avLst/>
          </a:prstGeom>
        </p:spPr>
        <p:txBody>
          <a:bodyPr wrap="square" lIns="0" tIns="0" rIns="0" bIns="0">
            <a:spAutoFit/>
          </a:bodyPr>
          <a:lstStyle/>
          <a:p>
            <a:pPr algn="just"/>
            <a:r>
              <a:rPr lang="en-AU" sz="1200" b="1" dirty="0">
                <a:solidFill>
                  <a:schemeClr val="bg1"/>
                </a:solidFill>
                <a:latin typeface="Arial" panose="020B0604020202020204" pitchFamily="34" charset="0"/>
                <a:cs typeface="Arial" panose="020B0604020202020204" pitchFamily="34" charset="0"/>
              </a:rPr>
              <a:t>Daniel Kenny</a:t>
            </a:r>
          </a:p>
          <a:p>
            <a:pPr algn="just"/>
            <a:r>
              <a:rPr lang="en-AU" sz="1200" dirty="0">
                <a:solidFill>
                  <a:schemeClr val="bg1"/>
                </a:solidFill>
                <a:latin typeface="Arial" panose="020B0604020202020204" pitchFamily="34" charset="0"/>
                <a:cs typeface="Arial" panose="020B0604020202020204" pitchFamily="34" charset="0"/>
              </a:rPr>
              <a:t>CEO &amp; Managing Director</a:t>
            </a:r>
          </a:p>
          <a:p>
            <a:pPr algn="just">
              <a:spcAft>
                <a:spcPts val="600"/>
              </a:spcAft>
            </a:pPr>
            <a:r>
              <a:rPr lang="en-AU" sz="1200" b="1" dirty="0">
                <a:solidFill>
                  <a:srgbClr val="4FC3F4"/>
                </a:solidFill>
                <a:latin typeface="Arial" panose="020B0604020202020204" pitchFamily="34" charset="0"/>
                <a:cs typeface="Arial" panose="020B0604020202020204" pitchFamily="34" charset="0"/>
              </a:rPr>
              <a:t>E: </a:t>
            </a:r>
            <a:r>
              <a:rPr lang="en-AU" sz="1200" dirty="0">
                <a:solidFill>
                  <a:schemeClr val="bg1"/>
                </a:solidFill>
                <a:latin typeface="Arial" panose="020B0604020202020204" pitchFamily="34" charset="0"/>
                <a:cs typeface="Arial" panose="020B0604020202020204" pitchFamily="34" charset="0"/>
              </a:rPr>
              <a:t>daniel.kenny@oncosil.com.au</a:t>
            </a:r>
          </a:p>
          <a:p>
            <a:pPr algn="just"/>
            <a:r>
              <a:rPr lang="en-AU" sz="1200" dirty="0" err="1">
                <a:solidFill>
                  <a:schemeClr val="bg1"/>
                </a:solidFill>
                <a:latin typeface="Arial" panose="020B0604020202020204" pitchFamily="34" charset="0"/>
                <a:cs typeface="Arial" panose="020B0604020202020204" pitchFamily="34" charset="0"/>
              </a:rPr>
              <a:t>OncoSil</a:t>
            </a:r>
            <a:r>
              <a:rPr lang="en-AU" sz="1200" dirty="0">
                <a:solidFill>
                  <a:schemeClr val="bg1"/>
                </a:solidFill>
                <a:latin typeface="Arial" panose="020B0604020202020204" pitchFamily="34" charset="0"/>
                <a:cs typeface="Arial" panose="020B0604020202020204" pitchFamily="34" charset="0"/>
              </a:rPr>
              <a:t> Medical Ltd</a:t>
            </a:r>
          </a:p>
          <a:p>
            <a:pPr algn="just">
              <a:spcAft>
                <a:spcPts val="600"/>
              </a:spcAft>
            </a:pPr>
            <a:r>
              <a:rPr lang="en-AU" sz="1200" dirty="0">
                <a:solidFill>
                  <a:schemeClr val="bg1"/>
                </a:solidFill>
                <a:latin typeface="Arial" panose="020B0604020202020204" pitchFamily="34" charset="0"/>
                <a:cs typeface="Arial" panose="020B0604020202020204" pitchFamily="34" charset="0"/>
                <a:hlinkClick r:id="rId4"/>
              </a:rPr>
              <a:t>www.oncosil.com.au</a:t>
            </a:r>
            <a:endParaRPr lang="en-AU" sz="1200" dirty="0">
              <a:solidFill>
                <a:schemeClr val="bg1"/>
              </a:solidFill>
              <a:latin typeface="Arial" panose="020B0604020202020204" pitchFamily="34" charset="0"/>
              <a:cs typeface="Arial" panose="020B0604020202020204" pitchFamily="34" charset="0"/>
            </a:endParaRPr>
          </a:p>
          <a:p>
            <a:pPr algn="just"/>
            <a:r>
              <a:rPr lang="en-AU" sz="1200" b="1" dirty="0">
                <a:solidFill>
                  <a:srgbClr val="4FC3F4"/>
                </a:solidFill>
                <a:latin typeface="Arial" panose="020B0604020202020204" pitchFamily="34" charset="0"/>
                <a:cs typeface="Arial" panose="020B0604020202020204" pitchFamily="34" charset="0"/>
              </a:rPr>
              <a:t>T: </a:t>
            </a:r>
            <a:r>
              <a:rPr lang="en-AU" sz="1200" dirty="0">
                <a:solidFill>
                  <a:schemeClr val="bg1"/>
                </a:solidFill>
                <a:latin typeface="Arial" panose="020B0604020202020204" pitchFamily="34" charset="0"/>
                <a:cs typeface="Arial" panose="020B0604020202020204" pitchFamily="34" charset="0"/>
              </a:rPr>
              <a:t>+61 2 9223 3344</a:t>
            </a:r>
          </a:p>
          <a:p>
            <a:pPr algn="just"/>
            <a:r>
              <a:rPr lang="en-AU" sz="1200" b="1" dirty="0">
                <a:solidFill>
                  <a:srgbClr val="4FC3F4"/>
                </a:solidFill>
                <a:latin typeface="Arial" panose="020B0604020202020204" pitchFamily="34" charset="0"/>
                <a:cs typeface="Arial" panose="020B0604020202020204" pitchFamily="34" charset="0"/>
              </a:rPr>
              <a:t>F: </a:t>
            </a:r>
            <a:r>
              <a:rPr lang="en-AU" sz="1200" dirty="0">
                <a:solidFill>
                  <a:schemeClr val="bg1"/>
                </a:solidFill>
                <a:latin typeface="Arial" panose="020B0604020202020204" pitchFamily="34" charset="0"/>
                <a:cs typeface="Arial" panose="020B0604020202020204" pitchFamily="34" charset="0"/>
              </a:rPr>
              <a:t>+61 2 9252 3988</a:t>
            </a:r>
          </a:p>
        </p:txBody>
      </p:sp>
      <p:sp>
        <p:nvSpPr>
          <p:cNvPr id="3" name="Slide Number Placeholder 2">
            <a:extLst>
              <a:ext uri="{FF2B5EF4-FFF2-40B4-BE49-F238E27FC236}">
                <a16:creationId xmlns:a16="http://schemas.microsoft.com/office/drawing/2014/main" xmlns="" id="{E643D6B8-F7F4-415B-8FB4-70652BCF6BFA}"/>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20</a:t>
            </a:fld>
            <a:endParaRPr lang="en-AU" sz="900" dirty="0"/>
          </a:p>
        </p:txBody>
      </p:sp>
      <p:pic>
        <p:nvPicPr>
          <p:cNvPr id="6" name="Picture 5">
            <a:extLst>
              <a:ext uri="{FF2B5EF4-FFF2-40B4-BE49-F238E27FC236}">
                <a16:creationId xmlns:a16="http://schemas.microsoft.com/office/drawing/2014/main" xmlns="" id="{1EB79023-793F-4663-B6D4-46DAC192BFB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992143" y="1880594"/>
            <a:ext cx="1701053" cy="1521823"/>
          </a:xfrm>
          <a:prstGeom prst="rect">
            <a:avLst/>
          </a:prstGeom>
        </p:spPr>
      </p:pic>
    </p:spTree>
    <p:extLst>
      <p:ext uri="{BB962C8B-B14F-4D97-AF65-F5344CB8AC3E}">
        <p14:creationId xmlns:p14="http://schemas.microsoft.com/office/powerpoint/2010/main" val="11372204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1148968166"/>
              </p:ext>
            </p:extLst>
          </p:nvPr>
        </p:nvGraphicFramePr>
        <p:xfrm>
          <a:off x="4658122" y="1903676"/>
          <a:ext cx="4485878" cy="1900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553697" y="993107"/>
            <a:ext cx="3135987" cy="377026"/>
          </a:xfrm>
          <a:prstGeom prst="rect">
            <a:avLst/>
          </a:prstGeom>
        </p:spPr>
        <p:txBody>
          <a:bodyPr wrap="square" lIns="68580" tIns="34290" rIns="68580" bIns="34290">
            <a:spAutoFit/>
          </a:bodyPr>
          <a:lstStyle/>
          <a:p>
            <a:pPr>
              <a:lnSpc>
                <a:spcPct val="80000"/>
              </a:lnSpc>
            </a:pPr>
            <a:endParaRPr lang="en-AU" sz="2400" dirty="0">
              <a:solidFill>
                <a:schemeClr val="bg1"/>
              </a:solidFill>
            </a:endParaRPr>
          </a:p>
        </p:txBody>
      </p:sp>
      <p:sp>
        <p:nvSpPr>
          <p:cNvPr id="20" name="Rectangle 19"/>
          <p:cNvSpPr/>
          <p:nvPr/>
        </p:nvSpPr>
        <p:spPr>
          <a:xfrm>
            <a:off x="520581" y="309734"/>
            <a:ext cx="8375681" cy="500090"/>
          </a:xfrm>
          <a:prstGeom prst="rect">
            <a:avLst/>
          </a:prstGeom>
        </p:spPr>
        <p:txBody>
          <a:bodyPr wrap="square" lIns="68580" tIns="34290" rIns="68580" bIns="34290">
            <a:spAutoFit/>
          </a:bodyPr>
          <a:lstStyle/>
          <a:p>
            <a:r>
              <a:rPr lang="en-US" altLang="zh-CN" sz="2800" b="1" kern="0" dirty="0" err="1">
                <a:solidFill>
                  <a:srgbClr val="595959"/>
                </a:solidFill>
                <a:cs typeface="Segoe UI" panose="020B0502040204020203" pitchFamily="34" charset="0"/>
              </a:rPr>
              <a:t>OncoSil</a:t>
            </a:r>
            <a:r>
              <a:rPr lang="en-US" altLang="zh-CN" sz="2800" b="1" kern="0" dirty="0">
                <a:solidFill>
                  <a:srgbClr val="595959"/>
                </a:solidFill>
                <a:cs typeface="Segoe UI" panose="020B0502040204020203" pitchFamily="34" charset="0"/>
              </a:rPr>
              <a:t> Medical</a:t>
            </a:r>
          </a:p>
        </p:txBody>
      </p:sp>
      <p:sp>
        <p:nvSpPr>
          <p:cNvPr id="9" name="Rectangle 8">
            <a:extLst>
              <a:ext uri="{FF2B5EF4-FFF2-40B4-BE49-F238E27FC236}">
                <a16:creationId xmlns="" xmlns:a16="http://schemas.microsoft.com/office/drawing/2014/main" id="{7496140D-9FD6-46B3-908F-249992C21BB9}"/>
              </a:ext>
            </a:extLst>
          </p:cNvPr>
          <p:cNvSpPr/>
          <p:nvPr/>
        </p:nvSpPr>
        <p:spPr>
          <a:xfrm>
            <a:off x="541025" y="808454"/>
            <a:ext cx="8302939" cy="823206"/>
          </a:xfrm>
          <a:prstGeom prst="rect">
            <a:avLst/>
          </a:prstGeom>
        </p:spPr>
        <p:txBody>
          <a:bodyPr wrap="square" lIns="68580" tIns="34290" rIns="68580" bIns="34290">
            <a:spAutoFit/>
          </a:bodyPr>
          <a:lstStyle/>
          <a:p>
            <a:pPr defTabSz="914378">
              <a:spcAft>
                <a:spcPts val="600"/>
              </a:spcAft>
              <a:defRPr/>
            </a:pPr>
            <a:r>
              <a:rPr lang="en-AU" sz="1600" b="1" kern="0" dirty="0" err="1">
                <a:solidFill>
                  <a:srgbClr val="595959"/>
                </a:solidFill>
              </a:rPr>
              <a:t>OncoSil</a:t>
            </a:r>
            <a:r>
              <a:rPr lang="en-AU" sz="1600" b="1" kern="0" baseline="30000" dirty="0" err="1">
                <a:solidFill>
                  <a:srgbClr val="595959"/>
                </a:solidFill>
              </a:rPr>
              <a:t>TM</a:t>
            </a:r>
            <a:r>
              <a:rPr lang="en-AU" sz="1600" b="1" kern="0" dirty="0">
                <a:solidFill>
                  <a:srgbClr val="595959"/>
                </a:solidFill>
              </a:rPr>
              <a:t> is a first in class medical device for the treatment of unresectable locally advanced pancreatic cancer</a:t>
            </a:r>
          </a:p>
          <a:p>
            <a:pPr defTabSz="914378">
              <a:spcAft>
                <a:spcPts val="600"/>
              </a:spcAft>
              <a:defRPr/>
            </a:pPr>
            <a:endParaRPr lang="en-AU" sz="1200" dirty="0">
              <a:solidFill>
                <a:srgbClr val="595959"/>
              </a:solidFill>
              <a:cs typeface="Arial" panose="020B0604020202020204" pitchFamily="34" charset="0"/>
            </a:endParaRPr>
          </a:p>
        </p:txBody>
      </p:sp>
      <p:graphicFrame>
        <p:nvGraphicFramePr>
          <p:cNvPr id="10" name="Table 9">
            <a:extLst>
              <a:ext uri="{FF2B5EF4-FFF2-40B4-BE49-F238E27FC236}">
                <a16:creationId xmlns="" xmlns:a16="http://schemas.microsoft.com/office/drawing/2014/main" id="{2F569478-FA8B-438A-A7A2-F9368A46C881}"/>
              </a:ext>
            </a:extLst>
          </p:cNvPr>
          <p:cNvGraphicFramePr>
            <a:graphicFrameLocks noGrp="1"/>
          </p:cNvGraphicFramePr>
          <p:nvPr>
            <p:extLst>
              <p:ext uri="{D42A27DB-BD31-4B8C-83A1-F6EECF244321}">
                <p14:modId xmlns:p14="http://schemas.microsoft.com/office/powerpoint/2010/main" val="3098004289"/>
              </p:ext>
            </p:extLst>
          </p:nvPr>
        </p:nvGraphicFramePr>
        <p:xfrm>
          <a:off x="647701" y="3044261"/>
          <a:ext cx="3724928" cy="1779011"/>
        </p:xfrm>
        <a:graphic>
          <a:graphicData uri="http://schemas.openxmlformats.org/drawingml/2006/table">
            <a:tbl>
              <a:tblPr>
                <a:tableStyleId>{5C22544A-7EE6-4342-B048-85BDC9FD1C3A}</a:tableStyleId>
              </a:tblPr>
              <a:tblGrid>
                <a:gridCol w="2439013">
                  <a:extLst>
                    <a:ext uri="{9D8B030D-6E8A-4147-A177-3AD203B41FA5}">
                      <a16:colId xmlns="" xmlns:a16="http://schemas.microsoft.com/office/drawing/2014/main" val="20000"/>
                    </a:ext>
                  </a:extLst>
                </a:gridCol>
                <a:gridCol w="1285915">
                  <a:extLst>
                    <a:ext uri="{9D8B030D-6E8A-4147-A177-3AD203B41FA5}">
                      <a16:colId xmlns="" xmlns:a16="http://schemas.microsoft.com/office/drawing/2014/main" val="20001"/>
                    </a:ext>
                  </a:extLst>
                </a:gridCol>
              </a:tblGrid>
              <a:tr h="254880">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n-AU" sz="1200" b="1" dirty="0">
                          <a:solidFill>
                            <a:srgbClr val="404596"/>
                          </a:solidFill>
                          <a:latin typeface="+mj-lt"/>
                          <a:cs typeface="Arial" panose="020B0604020202020204" pitchFamily="34" charset="0"/>
                        </a:rPr>
                        <a:t>Financial information</a:t>
                      </a:r>
                    </a:p>
                  </a:txBody>
                  <a:tcPr marL="36000" marR="36000" marT="36000" marB="36000" anchor="ct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endParaRPr lang="en-AU" sz="1200" b="1" i="0" u="none" strike="noStrike" baseline="0" dirty="0">
                        <a:solidFill>
                          <a:schemeClr val="tx1">
                            <a:lumMod val="65000"/>
                            <a:lumOff val="35000"/>
                          </a:schemeClr>
                        </a:solidFill>
                        <a:effectLst/>
                        <a:latin typeface="+mj-lt"/>
                        <a:cs typeface="Arial" panose="020B0604020202020204" pitchFamily="34" charset="0"/>
                      </a:endParaRPr>
                    </a:p>
                  </a:txBody>
                  <a:tcPr marL="36000" marR="36000" marT="36000" marB="36000" anchor="b">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17733">
                <a:tc>
                  <a:txBody>
                    <a:bodyPr/>
                    <a:lstStyle/>
                    <a:p>
                      <a:pPr algn="l">
                        <a:lnSpc>
                          <a:spcPct val="85000"/>
                        </a:lnSpc>
                        <a:spcBef>
                          <a:spcPts val="300"/>
                        </a:spcBef>
                        <a:spcAft>
                          <a:spcPts val="300"/>
                        </a:spcAft>
                        <a:tabLst>
                          <a:tab pos="6570980" algn="r"/>
                        </a:tabLst>
                      </a:pPr>
                      <a:r>
                        <a:rPr lang="en-AU" sz="1100" b="0" dirty="0">
                          <a:solidFill>
                            <a:schemeClr val="tx1">
                              <a:lumMod val="65000"/>
                              <a:lumOff val="35000"/>
                            </a:schemeClr>
                          </a:solidFill>
                          <a:effectLst/>
                          <a:latin typeface="+mj-lt"/>
                          <a:cs typeface="Arial" panose="020B0604020202020204" pitchFamily="34" charset="0"/>
                        </a:rPr>
                        <a:t>Share price (as at 6-Apr-18)</a:t>
                      </a:r>
                      <a:r>
                        <a:rPr lang="en-AU" sz="1200" baseline="30000" dirty="0"/>
                        <a:t> </a:t>
                      </a:r>
                      <a:r>
                        <a:rPr lang="en-AU" sz="1200" baseline="30000" dirty="0">
                          <a:solidFill>
                            <a:schemeClr val="bg1">
                              <a:lumMod val="50000"/>
                            </a:schemeClr>
                          </a:solidFill>
                        </a:rPr>
                        <a:t>1</a:t>
                      </a:r>
                      <a:endParaRPr lang="en-AU" sz="1100" b="0" dirty="0">
                        <a:solidFill>
                          <a:schemeClr val="bg1">
                            <a:lumMod val="50000"/>
                          </a:schemeClr>
                        </a:solidFill>
                        <a:effectLst/>
                        <a:latin typeface="+mj-lt"/>
                        <a:ea typeface="Calibri"/>
                        <a:cs typeface="Arial" panose="020B0604020202020204" pitchFamily="34" charset="0"/>
                      </a:endParaRPr>
                    </a:p>
                  </a:txBody>
                  <a:tcPr marL="36000" marR="36000" marT="36000" marB="36000"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tc>
                  <a:txBody>
                    <a:bodyPr/>
                    <a:lstStyle/>
                    <a:p>
                      <a:pPr marR="41910" algn="r">
                        <a:lnSpc>
                          <a:spcPct val="85000"/>
                        </a:lnSpc>
                        <a:spcBef>
                          <a:spcPts val="300"/>
                        </a:spcBef>
                        <a:spcAft>
                          <a:spcPts val="300"/>
                        </a:spcAft>
                        <a:tabLst>
                          <a:tab pos="6570980" algn="r"/>
                        </a:tabLst>
                      </a:pPr>
                      <a:r>
                        <a:rPr lang="en-AU" sz="1100" b="0" dirty="0">
                          <a:solidFill>
                            <a:schemeClr val="tx1">
                              <a:lumMod val="65000"/>
                              <a:lumOff val="35000"/>
                            </a:schemeClr>
                          </a:solidFill>
                          <a:effectLst/>
                          <a:latin typeface="+mj-lt"/>
                          <a:cs typeface="Arial" panose="020B0604020202020204" pitchFamily="34" charset="0"/>
                        </a:rPr>
                        <a:t>A$0.125</a:t>
                      </a:r>
                    </a:p>
                  </a:txBody>
                  <a:tcPr marL="36000" marR="36000" marT="36000" marB="36000"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extLst>
                  <a:ext uri="{0D108BD9-81ED-4DB2-BD59-A6C34878D82A}">
                    <a16:rowId xmlns="" xmlns:a16="http://schemas.microsoft.com/office/drawing/2014/main" val="10001"/>
                  </a:ext>
                </a:extLst>
              </a:tr>
              <a:tr h="217733">
                <a:tc>
                  <a:txBody>
                    <a:bodyPr/>
                    <a:lstStyle/>
                    <a:p>
                      <a:pPr marL="0" lvl="1" indent="0" algn="l" defTabSz="685800" rtl="0" eaLnBrk="1" fontAlgn="b" latinLnBrk="0" hangingPunct="1">
                        <a:lnSpc>
                          <a:spcPct val="85000"/>
                        </a:lnSpc>
                        <a:spcBef>
                          <a:spcPts val="300"/>
                        </a:spcBef>
                        <a:spcAft>
                          <a:spcPts val="0"/>
                        </a:spcAft>
                        <a:tabLst>
                          <a:tab pos="6570980" algn="r"/>
                        </a:tabLst>
                      </a:pPr>
                      <a:r>
                        <a:rPr lang="en-AU" sz="1100" b="0" i="0" u="none" strike="noStrike" kern="1200" dirty="0">
                          <a:solidFill>
                            <a:schemeClr val="tx1">
                              <a:lumMod val="65000"/>
                              <a:lumOff val="35000"/>
                            </a:schemeClr>
                          </a:solidFill>
                          <a:effectLst/>
                          <a:latin typeface="+mj-lt"/>
                          <a:ea typeface="+mn-ea"/>
                          <a:cs typeface="Arial" panose="020B0604020202020204" pitchFamily="34" charset="0"/>
                        </a:rPr>
                        <a:t>52 week range</a:t>
                      </a:r>
                    </a:p>
                  </a:txBody>
                  <a:tcPr marL="36000" marR="36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tc>
                  <a:txBody>
                    <a:bodyPr/>
                    <a:lstStyle/>
                    <a:p>
                      <a:pPr marR="41910" algn="r">
                        <a:lnSpc>
                          <a:spcPct val="85000"/>
                        </a:lnSpc>
                        <a:spcBef>
                          <a:spcPts val="300"/>
                        </a:spcBef>
                        <a:spcAft>
                          <a:spcPts val="300"/>
                        </a:spcAft>
                        <a:tabLst>
                          <a:tab pos="6570980" algn="r"/>
                        </a:tabLst>
                      </a:pPr>
                      <a:r>
                        <a:rPr lang="en-AU" sz="1100" b="0" u="none" strike="noStrike" kern="1200" dirty="0">
                          <a:solidFill>
                            <a:schemeClr val="tx1">
                              <a:lumMod val="65000"/>
                              <a:lumOff val="35000"/>
                            </a:schemeClr>
                          </a:solidFill>
                          <a:effectLst/>
                          <a:latin typeface="+mj-lt"/>
                          <a:ea typeface="+mn-ea"/>
                          <a:cs typeface="Arial" panose="020B0604020202020204" pitchFamily="34" charset="0"/>
                        </a:rPr>
                        <a:t>A$0.08-0.18</a:t>
                      </a:r>
                    </a:p>
                  </a:txBody>
                  <a:tcPr marL="36000" marR="36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65098"/>
                      </a:srgbClr>
                    </a:solidFill>
                  </a:tcPr>
                </a:tc>
                <a:extLst>
                  <a:ext uri="{0D108BD9-81ED-4DB2-BD59-A6C34878D82A}">
                    <a16:rowId xmlns="" xmlns:a16="http://schemas.microsoft.com/office/drawing/2014/main" val="10002"/>
                  </a:ext>
                </a:extLst>
              </a:tr>
              <a:tr h="217733">
                <a:tc>
                  <a:txBody>
                    <a:bodyPr/>
                    <a:lstStyle/>
                    <a:p>
                      <a:pPr algn="l">
                        <a:lnSpc>
                          <a:spcPct val="85000"/>
                        </a:lnSpc>
                        <a:spcBef>
                          <a:spcPts val="300"/>
                        </a:spcBef>
                        <a:spcAft>
                          <a:spcPts val="300"/>
                        </a:spcAft>
                        <a:tabLst>
                          <a:tab pos="6570980" algn="r"/>
                        </a:tabLst>
                      </a:pPr>
                      <a:r>
                        <a:rPr lang="en-AU" sz="1100" b="0" dirty="0">
                          <a:solidFill>
                            <a:schemeClr val="tx1">
                              <a:lumMod val="65000"/>
                              <a:lumOff val="35000"/>
                            </a:schemeClr>
                          </a:solidFill>
                          <a:effectLst/>
                          <a:latin typeface="+mj-lt"/>
                          <a:cs typeface="Arial" panose="020B0604020202020204" pitchFamily="34" charset="0"/>
                        </a:rPr>
                        <a:t>Shares on Issue</a:t>
                      </a:r>
                      <a:endParaRPr lang="en-AU" sz="1100" b="0" dirty="0">
                        <a:solidFill>
                          <a:schemeClr val="tx1">
                            <a:lumMod val="65000"/>
                            <a:lumOff val="35000"/>
                          </a:schemeClr>
                        </a:solidFill>
                        <a:effectLst/>
                        <a:latin typeface="+mj-lt"/>
                        <a:ea typeface="Calibri"/>
                        <a:cs typeface="Arial" panose="020B0604020202020204" pitchFamily="34" charset="0"/>
                      </a:endParaRPr>
                    </a:p>
                  </a:txBody>
                  <a:tcPr marL="36000" marR="36000" marT="36000" marB="3600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tc>
                  <a:txBody>
                    <a:bodyPr/>
                    <a:lstStyle/>
                    <a:p>
                      <a:pPr marR="41910" algn="r">
                        <a:lnSpc>
                          <a:spcPct val="85000"/>
                        </a:lnSpc>
                        <a:spcBef>
                          <a:spcPts val="300"/>
                        </a:spcBef>
                        <a:spcAft>
                          <a:spcPts val="300"/>
                        </a:spcAft>
                        <a:tabLst>
                          <a:tab pos="6570980" algn="r"/>
                        </a:tabLst>
                      </a:pPr>
                      <a:r>
                        <a:rPr lang="en-AU" sz="1100" b="0" dirty="0">
                          <a:solidFill>
                            <a:schemeClr val="tx1">
                              <a:lumMod val="65000"/>
                              <a:lumOff val="35000"/>
                            </a:schemeClr>
                          </a:solidFill>
                          <a:effectLst/>
                          <a:latin typeface="+mj-lt"/>
                          <a:cs typeface="Arial" panose="020B0604020202020204" pitchFamily="34" charset="0"/>
                        </a:rPr>
                        <a:t>557.5m</a:t>
                      </a:r>
                      <a:endParaRPr lang="en-AU" sz="1100" b="0" dirty="0">
                        <a:solidFill>
                          <a:schemeClr val="tx1">
                            <a:lumMod val="65000"/>
                            <a:lumOff val="35000"/>
                          </a:schemeClr>
                        </a:solidFill>
                        <a:effectLst/>
                        <a:latin typeface="+mj-lt"/>
                        <a:ea typeface="Calibri"/>
                        <a:cs typeface="Arial" panose="020B0604020202020204" pitchFamily="34" charset="0"/>
                      </a:endParaRPr>
                    </a:p>
                  </a:txBody>
                  <a:tcPr marL="36000" marR="36000" marT="36000" marB="3600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65098"/>
                      </a:srgbClr>
                    </a:solidFill>
                  </a:tcPr>
                </a:tc>
                <a:extLst>
                  <a:ext uri="{0D108BD9-81ED-4DB2-BD59-A6C34878D82A}">
                    <a16:rowId xmlns="" xmlns:a16="http://schemas.microsoft.com/office/drawing/2014/main" val="10004"/>
                  </a:ext>
                </a:extLst>
              </a:tr>
              <a:tr h="217733">
                <a:tc>
                  <a:txBody>
                    <a:bodyPr/>
                    <a:lstStyle/>
                    <a:p>
                      <a:pPr marL="0" marR="41910" algn="l" defTabSz="685800" rtl="0" eaLnBrk="1" latinLnBrk="0" hangingPunct="1">
                        <a:lnSpc>
                          <a:spcPct val="85000"/>
                        </a:lnSpc>
                        <a:spcBef>
                          <a:spcPts val="300"/>
                        </a:spcBef>
                        <a:spcAft>
                          <a:spcPts val="300"/>
                        </a:spcAft>
                        <a:tabLst>
                          <a:tab pos="6570980" algn="r"/>
                        </a:tabLst>
                      </a:pPr>
                      <a:r>
                        <a:rPr lang="en-AU" sz="1100" b="1" kern="1200" dirty="0">
                          <a:solidFill>
                            <a:schemeClr val="tx1">
                              <a:lumMod val="65000"/>
                              <a:lumOff val="35000"/>
                            </a:schemeClr>
                          </a:solidFill>
                          <a:effectLst/>
                          <a:latin typeface="+mj-lt"/>
                          <a:ea typeface="+mn-ea"/>
                          <a:cs typeface="Arial" panose="020B0604020202020204" pitchFamily="34" charset="0"/>
                        </a:rPr>
                        <a:t>Market capitalisation</a:t>
                      </a:r>
                    </a:p>
                  </a:txBody>
                  <a:tcPr marL="36000" marR="36000" marT="36000" marB="3600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tc>
                  <a:txBody>
                    <a:bodyPr/>
                    <a:lstStyle/>
                    <a:p>
                      <a:pPr marL="0" marR="41910" algn="r" defTabSz="685800" rtl="0" eaLnBrk="1" latinLnBrk="0" hangingPunct="1">
                        <a:lnSpc>
                          <a:spcPct val="85000"/>
                        </a:lnSpc>
                        <a:spcBef>
                          <a:spcPts val="300"/>
                        </a:spcBef>
                        <a:spcAft>
                          <a:spcPts val="300"/>
                        </a:spcAft>
                        <a:tabLst>
                          <a:tab pos="6570980" algn="r"/>
                        </a:tabLst>
                      </a:pPr>
                      <a:r>
                        <a:rPr lang="en-AU" sz="1100" b="1" kern="1200" dirty="0">
                          <a:solidFill>
                            <a:schemeClr val="tx1">
                              <a:lumMod val="65000"/>
                              <a:lumOff val="35000"/>
                            </a:schemeClr>
                          </a:solidFill>
                          <a:effectLst/>
                          <a:latin typeface="+mj-lt"/>
                          <a:ea typeface="+mn-ea"/>
                          <a:cs typeface="Arial" panose="020B0604020202020204" pitchFamily="34" charset="0"/>
                        </a:rPr>
                        <a:t>A$69.7m</a:t>
                      </a:r>
                    </a:p>
                  </a:txBody>
                  <a:tcPr marL="36000" marR="36000" marT="36000" marB="3600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65098"/>
                      </a:srgbClr>
                    </a:solidFill>
                  </a:tcPr>
                </a:tc>
                <a:extLst>
                  <a:ext uri="{0D108BD9-81ED-4DB2-BD59-A6C34878D82A}">
                    <a16:rowId xmlns="" xmlns:a16="http://schemas.microsoft.com/office/drawing/2014/main" val="10005"/>
                  </a:ext>
                </a:extLst>
              </a:tr>
              <a:tr h="217733">
                <a:tc>
                  <a:txBody>
                    <a:bodyPr/>
                    <a:lstStyle/>
                    <a:p>
                      <a:pPr marL="0" marR="41910" algn="l" defTabSz="685800" rtl="0" eaLnBrk="1" latinLnBrk="0" hangingPunct="1">
                        <a:lnSpc>
                          <a:spcPct val="85000"/>
                        </a:lnSpc>
                        <a:spcBef>
                          <a:spcPts val="300"/>
                        </a:spcBef>
                        <a:spcAft>
                          <a:spcPts val="300"/>
                        </a:spcAft>
                        <a:tabLst>
                          <a:tab pos="6570980" algn="r"/>
                        </a:tabLst>
                      </a:pPr>
                      <a:r>
                        <a:rPr lang="en-AU" sz="1100" b="0" kern="1200" dirty="0">
                          <a:solidFill>
                            <a:schemeClr val="tx1">
                              <a:lumMod val="65000"/>
                              <a:lumOff val="35000"/>
                            </a:schemeClr>
                          </a:solidFill>
                          <a:effectLst/>
                          <a:latin typeface="+mj-lt"/>
                          <a:ea typeface="+mn-ea"/>
                          <a:cs typeface="Arial" panose="020B0604020202020204" pitchFamily="34" charset="0"/>
                        </a:rPr>
                        <a:t>Cash (31 December 2017)</a:t>
                      </a:r>
                    </a:p>
                  </a:txBody>
                  <a:tcPr marL="36000" marR="36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tc>
                  <a:txBody>
                    <a:bodyPr/>
                    <a:lstStyle/>
                    <a:p>
                      <a:pPr marL="0" marR="41910" algn="r" defTabSz="685800" rtl="0" eaLnBrk="1" latinLnBrk="0" hangingPunct="1">
                        <a:lnSpc>
                          <a:spcPct val="85000"/>
                        </a:lnSpc>
                        <a:spcBef>
                          <a:spcPts val="300"/>
                        </a:spcBef>
                        <a:spcAft>
                          <a:spcPts val="300"/>
                        </a:spcAft>
                        <a:tabLst>
                          <a:tab pos="6570980" algn="r"/>
                        </a:tabLst>
                      </a:pPr>
                      <a:r>
                        <a:rPr lang="en-AU" sz="1100" b="0" kern="1200" dirty="0">
                          <a:solidFill>
                            <a:schemeClr val="tx1">
                              <a:lumMod val="65000"/>
                              <a:lumOff val="35000"/>
                            </a:schemeClr>
                          </a:solidFill>
                          <a:effectLst/>
                          <a:latin typeface="+mj-lt"/>
                          <a:ea typeface="+mn-ea"/>
                          <a:cs typeface="Arial" panose="020B0604020202020204" pitchFamily="34" charset="0"/>
                        </a:rPr>
                        <a:t>A$5.2m</a:t>
                      </a:r>
                    </a:p>
                  </a:txBody>
                  <a:tcPr marL="36000" marR="36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extLst>
                  <a:ext uri="{0D108BD9-81ED-4DB2-BD59-A6C34878D82A}">
                    <a16:rowId xmlns="" xmlns:a16="http://schemas.microsoft.com/office/drawing/2014/main" val="10007"/>
                  </a:ext>
                </a:extLst>
              </a:tr>
              <a:tr h="217733">
                <a:tc>
                  <a:txBody>
                    <a:bodyPr/>
                    <a:lstStyle/>
                    <a:p>
                      <a:pPr marL="0" marR="41910" algn="l" defTabSz="685800" rtl="0" eaLnBrk="1" latinLnBrk="0" hangingPunct="1">
                        <a:lnSpc>
                          <a:spcPct val="85000"/>
                        </a:lnSpc>
                        <a:spcBef>
                          <a:spcPts val="300"/>
                        </a:spcBef>
                        <a:spcAft>
                          <a:spcPts val="300"/>
                        </a:spcAft>
                        <a:tabLst>
                          <a:tab pos="6570980" algn="r"/>
                        </a:tabLst>
                      </a:pPr>
                      <a:r>
                        <a:rPr lang="en-AU" sz="1100" b="0" kern="1200" dirty="0">
                          <a:solidFill>
                            <a:schemeClr val="tx1">
                              <a:lumMod val="65000"/>
                              <a:lumOff val="35000"/>
                            </a:schemeClr>
                          </a:solidFill>
                          <a:effectLst/>
                          <a:latin typeface="+mj-lt"/>
                          <a:ea typeface="+mn-ea"/>
                          <a:cs typeface="Arial" panose="020B0604020202020204" pitchFamily="34" charset="0"/>
                        </a:rPr>
                        <a:t>Debt (31 December 2017)</a:t>
                      </a:r>
                    </a:p>
                  </a:txBody>
                  <a:tcPr marL="36000" marR="36000" marT="36000" marB="3600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tc>
                  <a:txBody>
                    <a:bodyPr/>
                    <a:lstStyle/>
                    <a:p>
                      <a:pPr marL="0" marR="41910" algn="r" defTabSz="685800" rtl="0" eaLnBrk="1" latinLnBrk="0" hangingPunct="1">
                        <a:lnSpc>
                          <a:spcPct val="85000"/>
                        </a:lnSpc>
                        <a:spcBef>
                          <a:spcPts val="300"/>
                        </a:spcBef>
                        <a:spcAft>
                          <a:spcPts val="300"/>
                        </a:spcAft>
                        <a:tabLst>
                          <a:tab pos="6570980" algn="r"/>
                        </a:tabLst>
                      </a:pPr>
                      <a:r>
                        <a:rPr lang="en-AU" sz="1100" b="0" kern="1200" dirty="0">
                          <a:solidFill>
                            <a:schemeClr val="tx1">
                              <a:lumMod val="65000"/>
                              <a:lumOff val="35000"/>
                            </a:schemeClr>
                          </a:solidFill>
                          <a:effectLst/>
                          <a:latin typeface="+mj-lt"/>
                          <a:ea typeface="+mn-ea"/>
                          <a:cs typeface="Arial" panose="020B0604020202020204" pitchFamily="34" charset="0"/>
                        </a:rPr>
                        <a:t>Nil</a:t>
                      </a:r>
                    </a:p>
                  </a:txBody>
                  <a:tcPr marL="36000" marR="36000" marT="36000" marB="3600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extLst>
                  <a:ext uri="{0D108BD9-81ED-4DB2-BD59-A6C34878D82A}">
                    <a16:rowId xmlns="" xmlns:a16="http://schemas.microsoft.com/office/drawing/2014/main" val="4239300396"/>
                  </a:ext>
                </a:extLst>
              </a:tr>
              <a:tr h="217733">
                <a:tc>
                  <a:txBody>
                    <a:bodyPr/>
                    <a:lstStyle/>
                    <a:p>
                      <a:pPr marL="0" marR="41910" lvl="1" indent="0" algn="l" defTabSz="685800" rtl="0" eaLnBrk="1" fontAlgn="b" latinLnBrk="0" hangingPunct="1">
                        <a:lnSpc>
                          <a:spcPct val="85000"/>
                        </a:lnSpc>
                        <a:spcBef>
                          <a:spcPts val="300"/>
                        </a:spcBef>
                        <a:spcAft>
                          <a:spcPts val="300"/>
                        </a:spcAft>
                        <a:tabLst>
                          <a:tab pos="6570980" algn="r"/>
                        </a:tabLst>
                      </a:pPr>
                      <a:r>
                        <a:rPr lang="en-AU" sz="1100" b="1" kern="1200" dirty="0">
                          <a:solidFill>
                            <a:schemeClr val="tx1">
                              <a:lumMod val="65000"/>
                              <a:lumOff val="35000"/>
                            </a:schemeClr>
                          </a:solidFill>
                          <a:effectLst/>
                          <a:latin typeface="+mj-lt"/>
                          <a:ea typeface="+mn-ea"/>
                          <a:cs typeface="Arial" panose="020B0604020202020204" pitchFamily="34" charset="0"/>
                        </a:rPr>
                        <a:t>Enterprise value</a:t>
                      </a:r>
                    </a:p>
                  </a:txBody>
                  <a:tcPr marL="36000" marR="36000" marT="36000" marB="3600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tc>
                  <a:txBody>
                    <a:bodyPr/>
                    <a:lstStyle/>
                    <a:p>
                      <a:pPr marL="0" marR="41910" algn="r" defTabSz="685800" rtl="0" eaLnBrk="1" latinLnBrk="0" hangingPunct="1">
                        <a:lnSpc>
                          <a:spcPct val="85000"/>
                        </a:lnSpc>
                        <a:spcBef>
                          <a:spcPts val="300"/>
                        </a:spcBef>
                        <a:spcAft>
                          <a:spcPts val="300"/>
                        </a:spcAft>
                        <a:tabLst>
                          <a:tab pos="6570980" algn="r"/>
                        </a:tabLst>
                      </a:pPr>
                      <a:r>
                        <a:rPr lang="en-AU" sz="1100" b="1" kern="1200" dirty="0">
                          <a:solidFill>
                            <a:schemeClr val="tx1">
                              <a:lumMod val="65000"/>
                              <a:lumOff val="35000"/>
                            </a:schemeClr>
                          </a:solidFill>
                          <a:effectLst/>
                          <a:latin typeface="+mj-lt"/>
                          <a:ea typeface="+mn-ea"/>
                          <a:cs typeface="Arial" panose="020B0604020202020204" pitchFamily="34" charset="0"/>
                        </a:rPr>
                        <a:t>A$64.5m</a:t>
                      </a:r>
                    </a:p>
                  </a:txBody>
                  <a:tcPr marL="36000" marR="36000" marT="36000" marB="3600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extLst>
                  <a:ext uri="{0D108BD9-81ED-4DB2-BD59-A6C34878D82A}">
                    <a16:rowId xmlns="" xmlns:a16="http://schemas.microsoft.com/office/drawing/2014/main" val="10008"/>
                  </a:ext>
                </a:extLst>
              </a:tr>
            </a:tbl>
          </a:graphicData>
        </a:graphic>
      </p:graphicFrame>
      <p:graphicFrame>
        <p:nvGraphicFramePr>
          <p:cNvPr id="15" name="Table 14">
            <a:extLst>
              <a:ext uri="{FF2B5EF4-FFF2-40B4-BE49-F238E27FC236}">
                <a16:creationId xmlns="" xmlns:a16="http://schemas.microsoft.com/office/drawing/2014/main" id="{B169BDA4-46E9-41F4-A7A0-766F0E2F13EF}"/>
              </a:ext>
            </a:extLst>
          </p:cNvPr>
          <p:cNvGraphicFramePr>
            <a:graphicFrameLocks noGrp="1"/>
          </p:cNvGraphicFramePr>
          <p:nvPr>
            <p:extLst>
              <p:ext uri="{D42A27DB-BD31-4B8C-83A1-F6EECF244321}">
                <p14:modId xmlns:p14="http://schemas.microsoft.com/office/powerpoint/2010/main" val="1372758620"/>
              </p:ext>
            </p:extLst>
          </p:nvPr>
        </p:nvGraphicFramePr>
        <p:xfrm>
          <a:off x="4771373" y="3810790"/>
          <a:ext cx="3897843" cy="690346"/>
        </p:xfrm>
        <a:graphic>
          <a:graphicData uri="http://schemas.openxmlformats.org/drawingml/2006/table">
            <a:tbl>
              <a:tblPr>
                <a:tableStyleId>{5C22544A-7EE6-4342-B048-85BDC9FD1C3A}</a:tableStyleId>
              </a:tblPr>
              <a:tblGrid>
                <a:gridCol w="2665696">
                  <a:extLst>
                    <a:ext uri="{9D8B030D-6E8A-4147-A177-3AD203B41FA5}">
                      <a16:colId xmlns="" xmlns:a16="http://schemas.microsoft.com/office/drawing/2014/main" val="20000"/>
                    </a:ext>
                  </a:extLst>
                </a:gridCol>
                <a:gridCol w="1232147">
                  <a:extLst>
                    <a:ext uri="{9D8B030D-6E8A-4147-A177-3AD203B41FA5}">
                      <a16:colId xmlns="" xmlns:a16="http://schemas.microsoft.com/office/drawing/2014/main" val="20001"/>
                    </a:ext>
                  </a:extLst>
                </a:gridCol>
              </a:tblGrid>
              <a:tr h="254880">
                <a:tc>
                  <a:txBody>
                    <a:bodyPr/>
                    <a:lstStyle/>
                    <a:p>
                      <a:pPr algn="l" fontAlgn="b"/>
                      <a:r>
                        <a:rPr lang="en-AU" sz="1200" b="1" i="0" u="none" strike="noStrike" dirty="0">
                          <a:solidFill>
                            <a:srgbClr val="404596"/>
                          </a:solidFill>
                          <a:effectLst/>
                          <a:latin typeface="+mj-lt"/>
                          <a:cs typeface="Arial" panose="020B0604020202020204" pitchFamily="34" charset="0"/>
                        </a:rPr>
                        <a:t>Substantial shareholders</a:t>
                      </a:r>
                    </a:p>
                  </a:txBody>
                  <a:tcPr marL="36000" marR="36000" marT="36000" marB="36000" anchor="ct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endParaRPr lang="en-AU" sz="1100" b="0" i="0" u="none" strike="noStrike" baseline="0" dirty="0">
                        <a:solidFill>
                          <a:schemeClr val="tx1">
                            <a:lumMod val="65000"/>
                            <a:lumOff val="35000"/>
                          </a:schemeClr>
                        </a:solidFill>
                        <a:effectLst/>
                        <a:latin typeface="+mj-lt"/>
                        <a:cs typeface="Arial" panose="020B0604020202020204" pitchFamily="34" charset="0"/>
                      </a:endParaRPr>
                    </a:p>
                  </a:txBody>
                  <a:tcPr marL="36000" marR="36000" marT="36000" marB="36000" anchor="b">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17733">
                <a:tc>
                  <a:txBody>
                    <a:bodyPr/>
                    <a:lstStyle/>
                    <a:p>
                      <a:pPr marL="0" marR="0" lvl="0" indent="0" algn="l" defTabSz="685800" rtl="0" eaLnBrk="1" fontAlgn="auto" latinLnBrk="0" hangingPunct="1">
                        <a:lnSpc>
                          <a:spcPct val="85000"/>
                        </a:lnSpc>
                        <a:spcBef>
                          <a:spcPts val="300"/>
                        </a:spcBef>
                        <a:spcAft>
                          <a:spcPts val="300"/>
                        </a:spcAft>
                        <a:buClrTx/>
                        <a:buSzTx/>
                        <a:buFontTx/>
                        <a:buNone/>
                        <a:tabLst>
                          <a:tab pos="6570980" algn="r"/>
                        </a:tabLst>
                        <a:defRPr/>
                      </a:pPr>
                      <a:r>
                        <a:rPr lang="en-AU" sz="1100" b="0" i="0" u="none" strike="noStrike" kern="1200" dirty="0">
                          <a:solidFill>
                            <a:schemeClr val="tx1">
                              <a:lumMod val="65000"/>
                              <a:lumOff val="35000"/>
                            </a:schemeClr>
                          </a:solidFill>
                          <a:effectLst/>
                          <a:latin typeface="+mj-lt"/>
                          <a:ea typeface="+mn-ea"/>
                          <a:cs typeface="Arial" panose="020B0604020202020204" pitchFamily="34" charset="0"/>
                        </a:rPr>
                        <a:t>Regal Funds Management</a:t>
                      </a:r>
                    </a:p>
                  </a:txBody>
                  <a:tcPr marL="36000" marR="36000" marT="36000" marB="36000"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tc>
                  <a:txBody>
                    <a:bodyPr/>
                    <a:lstStyle/>
                    <a:p>
                      <a:pPr marR="41910" algn="r">
                        <a:lnSpc>
                          <a:spcPct val="85000"/>
                        </a:lnSpc>
                        <a:spcBef>
                          <a:spcPts val="300"/>
                        </a:spcBef>
                        <a:spcAft>
                          <a:spcPts val="300"/>
                        </a:spcAft>
                        <a:tabLst>
                          <a:tab pos="6570980" algn="r"/>
                        </a:tabLst>
                      </a:pPr>
                      <a:r>
                        <a:rPr lang="en-AU" sz="1100" b="0" dirty="0">
                          <a:solidFill>
                            <a:schemeClr val="tx1">
                              <a:lumMod val="65000"/>
                              <a:lumOff val="35000"/>
                            </a:schemeClr>
                          </a:solidFill>
                          <a:effectLst/>
                          <a:latin typeface="+mj-lt"/>
                          <a:ea typeface="Calibri"/>
                          <a:cs typeface="Arial" panose="020B0604020202020204" pitchFamily="34" charset="0"/>
                        </a:rPr>
                        <a:t>10.6%</a:t>
                      </a:r>
                    </a:p>
                  </a:txBody>
                  <a:tcPr marL="36000" marR="36000" marT="36000" marB="36000"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extLst>
                  <a:ext uri="{0D108BD9-81ED-4DB2-BD59-A6C34878D82A}">
                    <a16:rowId xmlns="" xmlns:a16="http://schemas.microsoft.com/office/drawing/2014/main" val="10001"/>
                  </a:ext>
                </a:extLst>
              </a:tr>
              <a:tr h="217733">
                <a:tc>
                  <a:txBody>
                    <a:bodyPr/>
                    <a:lstStyle/>
                    <a:p>
                      <a:pPr algn="l">
                        <a:lnSpc>
                          <a:spcPct val="85000"/>
                        </a:lnSpc>
                        <a:spcBef>
                          <a:spcPts val="300"/>
                        </a:spcBef>
                        <a:spcAft>
                          <a:spcPts val="300"/>
                        </a:spcAft>
                        <a:tabLst>
                          <a:tab pos="6570980" algn="r"/>
                        </a:tabLst>
                      </a:pPr>
                      <a:r>
                        <a:rPr lang="en-AU" sz="1100" b="0" kern="1200" dirty="0">
                          <a:solidFill>
                            <a:schemeClr val="tx1">
                              <a:lumMod val="65000"/>
                              <a:lumOff val="35000"/>
                            </a:schemeClr>
                          </a:solidFill>
                          <a:effectLst/>
                          <a:latin typeface="+mj-lt"/>
                          <a:ea typeface="+mn-ea"/>
                          <a:cs typeface="Arial" panose="020B0604020202020204" pitchFamily="34" charset="0"/>
                        </a:rPr>
                        <a:t>Management and Directors</a:t>
                      </a:r>
                    </a:p>
                  </a:txBody>
                  <a:tcPr marL="36000" marR="36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tc>
                  <a:txBody>
                    <a:bodyPr/>
                    <a:lstStyle/>
                    <a:p>
                      <a:pPr marR="41910" algn="r">
                        <a:lnSpc>
                          <a:spcPct val="85000"/>
                        </a:lnSpc>
                        <a:spcBef>
                          <a:spcPts val="300"/>
                        </a:spcBef>
                        <a:spcAft>
                          <a:spcPts val="300"/>
                        </a:spcAft>
                        <a:tabLst>
                          <a:tab pos="6570980" algn="r"/>
                        </a:tabLst>
                      </a:pPr>
                      <a:r>
                        <a:rPr lang="en-AU" sz="1100" b="0" u="none" strike="noStrike" kern="1200" dirty="0">
                          <a:solidFill>
                            <a:schemeClr val="tx1">
                              <a:lumMod val="65000"/>
                              <a:lumOff val="35000"/>
                            </a:schemeClr>
                          </a:solidFill>
                          <a:effectLst/>
                          <a:latin typeface="+mj-lt"/>
                          <a:ea typeface="+mn-ea"/>
                          <a:cs typeface="Arial" panose="020B0604020202020204" pitchFamily="34" charset="0"/>
                        </a:rPr>
                        <a:t>12.3%</a:t>
                      </a:r>
                    </a:p>
                  </a:txBody>
                  <a:tcPr marL="36000" marR="36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65000"/>
                      </a:schemeClr>
                    </a:solidFill>
                  </a:tcPr>
                </a:tc>
                <a:extLst>
                  <a:ext uri="{0D108BD9-81ED-4DB2-BD59-A6C34878D82A}">
                    <a16:rowId xmlns="" xmlns:a16="http://schemas.microsoft.com/office/drawing/2014/main" val="10002"/>
                  </a:ext>
                </a:extLst>
              </a:tr>
            </a:tbl>
          </a:graphicData>
        </a:graphic>
      </p:graphicFrame>
      <p:sp>
        <p:nvSpPr>
          <p:cNvPr id="16" name="Rectangle 15">
            <a:extLst>
              <a:ext uri="{FF2B5EF4-FFF2-40B4-BE49-F238E27FC236}">
                <a16:creationId xmlns="" xmlns:a16="http://schemas.microsoft.com/office/drawing/2014/main" id="{85217A1A-805C-4C38-BA3C-A6A80EBFD727}"/>
              </a:ext>
            </a:extLst>
          </p:cNvPr>
          <p:cNvSpPr/>
          <p:nvPr/>
        </p:nvSpPr>
        <p:spPr>
          <a:xfrm>
            <a:off x="647701" y="1408080"/>
            <a:ext cx="3724928" cy="1600438"/>
          </a:xfrm>
          <a:prstGeom prst="rect">
            <a:avLst/>
          </a:prstGeom>
          <a:noFill/>
        </p:spPr>
        <p:txBody>
          <a:bodyPr wrap="square" lIns="0" tIns="0" rIns="0" bIns="0" rtlCol="0">
            <a:spAutoFit/>
          </a:bodyPr>
          <a:lstStyle/>
          <a:p>
            <a:pPr defTabSz="914378">
              <a:spcBef>
                <a:spcPts val="600"/>
              </a:spcBef>
            </a:pPr>
            <a:r>
              <a:rPr lang="en-AU" sz="1200" b="1" kern="0" dirty="0">
                <a:solidFill>
                  <a:srgbClr val="404596"/>
                </a:solidFill>
                <a:latin typeface="+mj-lt"/>
              </a:rPr>
              <a:t>First in class technology</a:t>
            </a:r>
          </a:p>
          <a:p>
            <a:pPr marL="171446" indent="-171446" defTabSz="914378">
              <a:spcAft>
                <a:spcPts val="600"/>
              </a:spcAft>
              <a:buFont typeface="Wingdings" panose="05000000000000000000" pitchFamily="2" charset="2"/>
              <a:buChar char="§"/>
            </a:pPr>
            <a:r>
              <a:rPr lang="en-AU" sz="1100" kern="0" dirty="0">
                <a:solidFill>
                  <a:schemeClr val="tx1">
                    <a:lumMod val="65000"/>
                    <a:lumOff val="35000"/>
                  </a:schemeClr>
                </a:solidFill>
                <a:latin typeface="+mj-lt"/>
              </a:rPr>
              <a:t>Proprietary brachytherapy (internal radiation) medical device</a:t>
            </a:r>
          </a:p>
          <a:p>
            <a:pPr marL="171446" indent="-171446" defTabSz="914378">
              <a:spcAft>
                <a:spcPts val="600"/>
              </a:spcAft>
              <a:buFont typeface="Wingdings" panose="05000000000000000000" pitchFamily="2" charset="2"/>
              <a:buChar char="§"/>
            </a:pPr>
            <a:r>
              <a:rPr lang="en-AU" sz="1100" kern="0" dirty="0">
                <a:solidFill>
                  <a:schemeClr val="tx1">
                    <a:lumMod val="65000"/>
                    <a:lumOff val="35000"/>
                  </a:schemeClr>
                </a:solidFill>
                <a:latin typeface="+mj-lt"/>
              </a:rPr>
              <a:t>Cancer is treated by implantation of radioactive micro-particles into a tumour via ultrasound guided endoscopy with negligible surrounding healthy tissues damage</a:t>
            </a:r>
          </a:p>
          <a:p>
            <a:pPr marL="171446" indent="-171446" defTabSz="914378">
              <a:spcAft>
                <a:spcPts val="600"/>
              </a:spcAft>
              <a:buFont typeface="Wingdings" panose="05000000000000000000" pitchFamily="2" charset="2"/>
              <a:buChar char="§"/>
            </a:pPr>
            <a:r>
              <a:rPr lang="en-AU" sz="1100" kern="0" dirty="0">
                <a:solidFill>
                  <a:schemeClr val="tx1">
                    <a:lumMod val="65000"/>
                    <a:lumOff val="35000"/>
                  </a:schemeClr>
                </a:solidFill>
                <a:latin typeface="+mj-lt"/>
              </a:rPr>
              <a:t>Patent protected in all major geographies</a:t>
            </a:r>
          </a:p>
          <a:p>
            <a:pPr marL="171446" indent="-171446" defTabSz="914378">
              <a:spcAft>
                <a:spcPts val="600"/>
              </a:spcAft>
              <a:buFont typeface="Wingdings" panose="05000000000000000000" pitchFamily="2" charset="2"/>
              <a:buChar char="§"/>
            </a:pPr>
            <a:r>
              <a:rPr lang="en-AU" sz="1100" kern="0" dirty="0">
                <a:solidFill>
                  <a:schemeClr val="tx1">
                    <a:lumMod val="65000"/>
                    <a:lumOff val="35000"/>
                  </a:schemeClr>
                </a:solidFill>
                <a:latin typeface="+mj-lt"/>
              </a:rPr>
              <a:t>Class III Medical device in the US and AIMD in EU</a:t>
            </a:r>
          </a:p>
        </p:txBody>
      </p:sp>
      <p:sp>
        <p:nvSpPr>
          <p:cNvPr id="2" name="Slide Number Placeholder 1">
            <a:extLst>
              <a:ext uri="{FF2B5EF4-FFF2-40B4-BE49-F238E27FC236}">
                <a16:creationId xmlns="" xmlns:a16="http://schemas.microsoft.com/office/drawing/2014/main" id="{57BBEEBB-F375-4020-9C44-3EF10332E3B0}"/>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a:pPr/>
              <a:t>3</a:t>
            </a:fld>
            <a:endParaRPr lang="en-AU" dirty="0"/>
          </a:p>
        </p:txBody>
      </p:sp>
      <p:sp>
        <p:nvSpPr>
          <p:cNvPr id="14" name="Rectangle 13">
            <a:extLst>
              <a:ext uri="{FF2B5EF4-FFF2-40B4-BE49-F238E27FC236}">
                <a16:creationId xmlns="" xmlns:a16="http://schemas.microsoft.com/office/drawing/2014/main" id="{54672A39-FCEE-433B-813C-3B88872D9BE7}"/>
              </a:ext>
            </a:extLst>
          </p:cNvPr>
          <p:cNvSpPr/>
          <p:nvPr/>
        </p:nvSpPr>
        <p:spPr>
          <a:xfrm>
            <a:off x="4771373" y="1496468"/>
            <a:ext cx="3924299" cy="184666"/>
          </a:xfrm>
          <a:prstGeom prst="rect">
            <a:avLst/>
          </a:prstGeom>
          <a:noFill/>
        </p:spPr>
        <p:txBody>
          <a:bodyPr wrap="square" lIns="0" tIns="0" rIns="0" bIns="0" rtlCol="0">
            <a:spAutoFit/>
          </a:bodyPr>
          <a:lstStyle/>
          <a:p>
            <a:pPr defTabSz="914378">
              <a:spcBef>
                <a:spcPts val="600"/>
              </a:spcBef>
            </a:pPr>
            <a:r>
              <a:rPr lang="en-AU" sz="1200" b="1" kern="0" dirty="0">
                <a:solidFill>
                  <a:srgbClr val="404596"/>
                </a:solidFill>
                <a:latin typeface="+mj-lt"/>
              </a:rPr>
              <a:t>Share price performance (1 year)</a:t>
            </a:r>
          </a:p>
        </p:txBody>
      </p:sp>
      <p:cxnSp>
        <p:nvCxnSpPr>
          <p:cNvPr id="4" name="Straight Connector 3">
            <a:extLst>
              <a:ext uri="{FF2B5EF4-FFF2-40B4-BE49-F238E27FC236}">
                <a16:creationId xmlns="" xmlns:a16="http://schemas.microsoft.com/office/drawing/2014/main" id="{C3776575-7791-482C-A930-88FCDE998D00}"/>
              </a:ext>
            </a:extLst>
          </p:cNvPr>
          <p:cNvCxnSpPr/>
          <p:nvPr/>
        </p:nvCxnSpPr>
        <p:spPr>
          <a:xfrm>
            <a:off x="4572000" y="2318353"/>
            <a:ext cx="0" cy="214814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 xmlns:a16="http://schemas.microsoft.com/office/drawing/2014/main" id="{841CE13B-BCD0-4D1F-BCB3-D2777E8DCE09}"/>
              </a:ext>
            </a:extLst>
          </p:cNvPr>
          <p:cNvSpPr/>
          <p:nvPr/>
        </p:nvSpPr>
        <p:spPr>
          <a:xfrm>
            <a:off x="4771373" y="1717901"/>
            <a:ext cx="1127391" cy="123159"/>
          </a:xfrm>
          <a:prstGeom prst="rect">
            <a:avLst/>
          </a:prstGeom>
          <a:noFill/>
        </p:spPr>
        <p:txBody>
          <a:bodyPr wrap="square" lIns="0" tIns="0" rIns="0" bIns="0" rtlCol="0">
            <a:spAutoFit/>
          </a:bodyPr>
          <a:lstStyle/>
          <a:p>
            <a:pPr defTabSz="914378">
              <a:spcBef>
                <a:spcPts val="600"/>
              </a:spcBef>
            </a:pPr>
            <a:r>
              <a:rPr lang="en-AU" sz="800" b="1" kern="0" dirty="0">
                <a:solidFill>
                  <a:schemeClr val="tx1">
                    <a:lumMod val="65000"/>
                    <a:lumOff val="35000"/>
                  </a:schemeClr>
                </a:solidFill>
                <a:latin typeface="+mj-lt"/>
              </a:rPr>
              <a:t>Share price (</a:t>
            </a:r>
            <a:r>
              <a:rPr lang="en-AU" sz="800" b="1" kern="0" dirty="0" err="1">
                <a:solidFill>
                  <a:schemeClr val="tx1">
                    <a:lumMod val="65000"/>
                    <a:lumOff val="35000"/>
                  </a:schemeClr>
                </a:solidFill>
                <a:latin typeface="+mj-lt"/>
              </a:rPr>
              <a:t>acps</a:t>
            </a:r>
            <a:r>
              <a:rPr lang="en-AU" sz="800" b="1" kern="0" dirty="0">
                <a:solidFill>
                  <a:schemeClr val="tx1">
                    <a:lumMod val="65000"/>
                    <a:lumOff val="35000"/>
                  </a:schemeClr>
                </a:solidFill>
                <a:latin typeface="+mj-lt"/>
              </a:rPr>
              <a:t>)</a:t>
            </a:r>
          </a:p>
        </p:txBody>
      </p:sp>
      <p:sp>
        <p:nvSpPr>
          <p:cNvPr id="18" name="Rectangle 17">
            <a:extLst>
              <a:ext uri="{FF2B5EF4-FFF2-40B4-BE49-F238E27FC236}">
                <a16:creationId xmlns="" xmlns:a16="http://schemas.microsoft.com/office/drawing/2014/main" id="{FCBB349E-F138-4C04-B83F-FEFDF72F4625}"/>
              </a:ext>
            </a:extLst>
          </p:cNvPr>
          <p:cNvSpPr/>
          <p:nvPr/>
        </p:nvSpPr>
        <p:spPr>
          <a:xfrm>
            <a:off x="7834536" y="1717901"/>
            <a:ext cx="1009426" cy="123159"/>
          </a:xfrm>
          <a:prstGeom prst="rect">
            <a:avLst/>
          </a:prstGeom>
          <a:noFill/>
        </p:spPr>
        <p:txBody>
          <a:bodyPr wrap="square" lIns="0" tIns="0" rIns="0" bIns="0" rtlCol="0">
            <a:spAutoFit/>
          </a:bodyPr>
          <a:lstStyle/>
          <a:p>
            <a:pPr algn="r" defTabSz="914378">
              <a:spcBef>
                <a:spcPts val="600"/>
              </a:spcBef>
            </a:pPr>
            <a:r>
              <a:rPr lang="en-AU" sz="800" b="1" kern="0" dirty="0">
                <a:solidFill>
                  <a:schemeClr val="tx1">
                    <a:lumMod val="65000"/>
                    <a:lumOff val="35000"/>
                  </a:schemeClr>
                </a:solidFill>
                <a:latin typeface="+mj-lt"/>
              </a:rPr>
              <a:t>Volume (m)</a:t>
            </a:r>
          </a:p>
        </p:txBody>
      </p:sp>
      <p:sp>
        <p:nvSpPr>
          <p:cNvPr id="3" name="TextBox 2">
            <a:extLst>
              <a:ext uri="{FF2B5EF4-FFF2-40B4-BE49-F238E27FC236}">
                <a16:creationId xmlns="" xmlns:a16="http://schemas.microsoft.com/office/drawing/2014/main" id="{9F811220-3783-4129-868D-A752A97DE3A7}"/>
              </a:ext>
            </a:extLst>
          </p:cNvPr>
          <p:cNvSpPr txBox="1"/>
          <p:nvPr/>
        </p:nvSpPr>
        <p:spPr>
          <a:xfrm>
            <a:off x="647701" y="4833766"/>
            <a:ext cx="5884121" cy="284693"/>
          </a:xfrm>
          <a:prstGeom prst="rect">
            <a:avLst/>
          </a:prstGeom>
          <a:noFill/>
        </p:spPr>
        <p:txBody>
          <a:bodyPr wrap="square" lIns="68580" tIns="34290" rIns="68580" bIns="34290" rtlCol="0">
            <a:spAutoFit/>
          </a:bodyPr>
          <a:lstStyle/>
          <a:p>
            <a:r>
              <a:rPr lang="en-AU" sz="700" i="1" dirty="0"/>
              <a:t>Note: 1. Includes 72.7m Tranche 1 placement shares (issued 28 March) , with a further 33.3m Tranche 2 placement shares expected to be issued following Extraordinary General Meeting to be held on 4 May 2018 and shares issued under the Share Purchase Plan to raise up to A$4.0m </a:t>
            </a:r>
          </a:p>
        </p:txBody>
      </p:sp>
    </p:spTree>
    <p:extLst>
      <p:ext uri="{BB962C8B-B14F-4D97-AF65-F5344CB8AC3E}">
        <p14:creationId xmlns:p14="http://schemas.microsoft.com/office/powerpoint/2010/main" val="4398354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D48B0C2-B882-4C2A-8CEE-677B45277695}"/>
              </a:ext>
            </a:extLst>
          </p:cNvPr>
          <p:cNvSpPr/>
          <p:nvPr/>
        </p:nvSpPr>
        <p:spPr>
          <a:xfrm>
            <a:off x="528531" y="301783"/>
            <a:ext cx="5945431" cy="523220"/>
          </a:xfrm>
          <a:prstGeom prst="rect">
            <a:avLst/>
          </a:prstGeom>
        </p:spPr>
        <p:txBody>
          <a:bodyPr wrap="square">
            <a:spAutoFit/>
          </a:bodyPr>
          <a:lstStyle/>
          <a:p>
            <a:r>
              <a:rPr lang="en-AU" sz="2800" b="1" kern="0" dirty="0">
                <a:solidFill>
                  <a:srgbClr val="595959"/>
                </a:solidFill>
              </a:rPr>
              <a:t>About the </a:t>
            </a:r>
            <a:r>
              <a:rPr lang="en-AU" sz="2800" b="1" kern="0" dirty="0" err="1">
                <a:solidFill>
                  <a:srgbClr val="595959"/>
                </a:solidFill>
              </a:rPr>
              <a:t>OncoSil</a:t>
            </a:r>
            <a:r>
              <a:rPr lang="en-AU" sz="2800" b="1" kern="0" baseline="30000" dirty="0" err="1">
                <a:solidFill>
                  <a:srgbClr val="595959"/>
                </a:solidFill>
              </a:rPr>
              <a:t>TM</a:t>
            </a:r>
            <a:r>
              <a:rPr lang="en-US" altLang="zh-CN" sz="2800" b="1" dirty="0">
                <a:solidFill>
                  <a:srgbClr val="595959"/>
                </a:solidFill>
                <a:cs typeface="Segoe UI" panose="020B0502040204020203" pitchFamily="34" charset="0"/>
              </a:rPr>
              <a:t> device</a:t>
            </a:r>
            <a:endParaRPr lang="en-US" altLang="zh-CN" sz="1200" b="1" dirty="0">
              <a:solidFill>
                <a:srgbClr val="FF0000"/>
              </a:solidFill>
              <a:cs typeface="Segoe UI" panose="020B0502040204020203" pitchFamily="34" charset="0"/>
            </a:endParaRPr>
          </a:p>
        </p:txBody>
      </p:sp>
      <p:sp>
        <p:nvSpPr>
          <p:cNvPr id="26" name="Rectangle 25">
            <a:extLst>
              <a:ext uri="{FF2B5EF4-FFF2-40B4-BE49-F238E27FC236}">
                <a16:creationId xmlns:a16="http://schemas.microsoft.com/office/drawing/2014/main" xmlns="" id="{D9FFC9CE-D8C5-4EA6-9934-6C9F5A31BCB4}"/>
              </a:ext>
            </a:extLst>
          </p:cNvPr>
          <p:cNvSpPr/>
          <p:nvPr/>
        </p:nvSpPr>
        <p:spPr>
          <a:xfrm>
            <a:off x="548976" y="790556"/>
            <a:ext cx="8141800" cy="338554"/>
          </a:xfrm>
          <a:prstGeom prst="rect">
            <a:avLst/>
          </a:prstGeom>
        </p:spPr>
        <p:txBody>
          <a:bodyPr wrap="square">
            <a:spAutoFit/>
          </a:bodyPr>
          <a:lstStyle/>
          <a:p>
            <a:pPr defTabSz="914400">
              <a:spcAft>
                <a:spcPts val="600"/>
              </a:spcAft>
              <a:defRPr/>
            </a:pPr>
            <a:r>
              <a:rPr lang="en-AU" sz="1600" b="1" kern="0" dirty="0">
                <a:solidFill>
                  <a:srgbClr val="595959"/>
                </a:solidFill>
              </a:rPr>
              <a:t>An implantable radiotherapy medical device targeting </a:t>
            </a:r>
            <a:r>
              <a:rPr lang="en-AU" sz="1600" b="1" kern="0" dirty="0" smtClean="0">
                <a:solidFill>
                  <a:srgbClr val="595959"/>
                </a:solidFill>
              </a:rPr>
              <a:t>pancreatic cancer</a:t>
            </a:r>
            <a:endParaRPr lang="en-AU" sz="1600" b="1" kern="0" dirty="0">
              <a:solidFill>
                <a:srgbClr val="595959"/>
              </a:solidFill>
            </a:endParaRPr>
          </a:p>
        </p:txBody>
      </p:sp>
      <p:grpSp>
        <p:nvGrpSpPr>
          <p:cNvPr id="9" name="Group 8">
            <a:extLst>
              <a:ext uri="{FF2B5EF4-FFF2-40B4-BE49-F238E27FC236}">
                <a16:creationId xmlns:a16="http://schemas.microsoft.com/office/drawing/2014/main" xmlns="" id="{35952C45-5076-41EF-B168-4E414A55EF11}"/>
              </a:ext>
            </a:extLst>
          </p:cNvPr>
          <p:cNvGrpSpPr/>
          <p:nvPr/>
        </p:nvGrpSpPr>
        <p:grpSpPr>
          <a:xfrm>
            <a:off x="6122167" y="1617883"/>
            <a:ext cx="2634188" cy="2634188"/>
            <a:chOff x="2702013" y="790831"/>
            <a:chExt cx="3599933" cy="3599933"/>
          </a:xfrm>
          <a:solidFill>
            <a:srgbClr val="4567B5"/>
          </a:solidFill>
        </p:grpSpPr>
        <p:sp>
          <p:nvSpPr>
            <p:cNvPr id="10" name="Oval 9">
              <a:extLst>
                <a:ext uri="{FF2B5EF4-FFF2-40B4-BE49-F238E27FC236}">
                  <a16:creationId xmlns:a16="http://schemas.microsoft.com/office/drawing/2014/main" xmlns="" id="{E3AB12EB-9C16-4396-8C09-ED25E392CFE7}"/>
                </a:ext>
              </a:extLst>
            </p:cNvPr>
            <p:cNvSpPr/>
            <p:nvPr/>
          </p:nvSpPr>
          <p:spPr>
            <a:xfrm>
              <a:off x="2702013" y="790831"/>
              <a:ext cx="3599933" cy="3599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pic>
          <p:nvPicPr>
            <p:cNvPr id="11" name="Picture 10">
              <a:extLst>
                <a:ext uri="{FF2B5EF4-FFF2-40B4-BE49-F238E27FC236}">
                  <a16:creationId xmlns:a16="http://schemas.microsoft.com/office/drawing/2014/main" xmlns="" id="{FF025426-ED87-4611-9347-BF220FBEAF69}"/>
                </a:ext>
              </a:extLst>
            </p:cNvPr>
            <p:cNvPicPr>
              <a:picLocks noChangeAspect="1"/>
            </p:cNvPicPr>
            <p:nvPr/>
          </p:nvPicPr>
          <p:blipFill>
            <a:blip r:embed="rId3"/>
            <a:stretch>
              <a:fillRect/>
            </a:stretch>
          </p:blipFill>
          <p:spPr>
            <a:xfrm>
              <a:off x="2804926" y="876990"/>
              <a:ext cx="3407398" cy="3414573"/>
            </a:xfrm>
            <a:prstGeom prst="rect">
              <a:avLst/>
            </a:prstGeom>
            <a:noFill/>
          </p:spPr>
        </p:pic>
      </p:grpSp>
      <p:sp>
        <p:nvSpPr>
          <p:cNvPr id="12" name="TextBox 11">
            <a:extLst>
              <a:ext uri="{FF2B5EF4-FFF2-40B4-BE49-F238E27FC236}">
                <a16:creationId xmlns:a16="http://schemas.microsoft.com/office/drawing/2014/main" xmlns="" id="{7EFE9D12-7DA3-4BFB-96ED-443353B59141}"/>
              </a:ext>
            </a:extLst>
          </p:cNvPr>
          <p:cNvSpPr txBox="1"/>
          <p:nvPr/>
        </p:nvSpPr>
        <p:spPr>
          <a:xfrm>
            <a:off x="1013401" y="1527505"/>
            <a:ext cx="5000284" cy="2954655"/>
          </a:xfrm>
          <a:prstGeom prst="rect">
            <a:avLst/>
          </a:prstGeom>
          <a:noFill/>
        </p:spPr>
        <p:txBody>
          <a:bodyPr wrap="square" rtlCol="0">
            <a:spAutoFit/>
          </a:bodyPr>
          <a:lstStyle/>
          <a:p>
            <a:pPr>
              <a:spcAft>
                <a:spcPts val="1800"/>
              </a:spcAft>
            </a:pPr>
            <a:r>
              <a:rPr lang="en-AU" sz="1400" kern="0" dirty="0" err="1">
                <a:solidFill>
                  <a:schemeClr val="tx1">
                    <a:lumMod val="65000"/>
                    <a:lumOff val="35000"/>
                  </a:schemeClr>
                </a:solidFill>
              </a:rPr>
              <a:t>OncoSil</a:t>
            </a:r>
            <a:r>
              <a:rPr lang="en-AU" sz="1400" kern="0" baseline="30000" dirty="0" err="1">
                <a:solidFill>
                  <a:schemeClr val="tx1">
                    <a:lumMod val="65000"/>
                    <a:lumOff val="35000"/>
                  </a:schemeClr>
                </a:solidFill>
              </a:rPr>
              <a:t>TM</a:t>
            </a:r>
            <a:r>
              <a:rPr lang="en-AU" sz="1400" kern="0" dirty="0">
                <a:solidFill>
                  <a:schemeClr val="tx1">
                    <a:lumMod val="65000"/>
                    <a:lumOff val="35000"/>
                  </a:schemeClr>
                </a:solidFill>
              </a:rPr>
              <a:t> is a </a:t>
            </a:r>
            <a:r>
              <a:rPr lang="en-AU" sz="1400" b="1" kern="0" dirty="0">
                <a:solidFill>
                  <a:schemeClr val="tx1">
                    <a:lumMod val="65000"/>
                    <a:lumOff val="35000"/>
                  </a:schemeClr>
                </a:solidFill>
              </a:rPr>
              <a:t>single-use brachytherapy device</a:t>
            </a:r>
          </a:p>
          <a:p>
            <a:pPr>
              <a:spcAft>
                <a:spcPts val="1800"/>
              </a:spcAft>
            </a:pPr>
            <a:r>
              <a:rPr lang="en-AU" sz="1400" kern="0" dirty="0">
                <a:solidFill>
                  <a:schemeClr val="tx1">
                    <a:lumMod val="65000"/>
                    <a:lumOff val="35000"/>
                  </a:schemeClr>
                </a:solidFill>
              </a:rPr>
              <a:t>Delivered through </a:t>
            </a:r>
            <a:r>
              <a:rPr lang="en-AU" sz="1400" b="1" kern="0" dirty="0" err="1">
                <a:solidFill>
                  <a:schemeClr val="tx1">
                    <a:lumMod val="65000"/>
                    <a:lumOff val="35000"/>
                  </a:schemeClr>
                </a:solidFill>
              </a:rPr>
              <a:t>microparticles</a:t>
            </a:r>
            <a:r>
              <a:rPr lang="en-AU" sz="1400" kern="0" dirty="0">
                <a:solidFill>
                  <a:schemeClr val="tx1">
                    <a:lumMod val="65000"/>
                    <a:lumOff val="35000"/>
                  </a:schemeClr>
                </a:solidFill>
              </a:rPr>
              <a:t>: 30-micron silicon particles contain beta-emitting </a:t>
            </a:r>
            <a:r>
              <a:rPr lang="en-AU" sz="1400" kern="0" dirty="0" smtClean="0">
                <a:solidFill>
                  <a:schemeClr val="tx1">
                    <a:lumMod val="65000"/>
                    <a:lumOff val="35000"/>
                  </a:schemeClr>
                </a:solidFill>
              </a:rPr>
              <a:t>Phosphorus-32 (</a:t>
            </a:r>
            <a:r>
              <a:rPr lang="en-AU" sz="1400" kern="0" baseline="30000" dirty="0" smtClean="0"/>
              <a:t>32</a:t>
            </a:r>
            <a:r>
              <a:rPr lang="en-AU" sz="1400" kern="0" dirty="0">
                <a:solidFill>
                  <a:schemeClr val="tx1">
                    <a:lumMod val="65000"/>
                    <a:lumOff val="35000"/>
                  </a:schemeClr>
                </a:solidFill>
              </a:rPr>
              <a:t>P</a:t>
            </a:r>
            <a:r>
              <a:rPr lang="en-AU" sz="1400" kern="0" dirty="0" smtClean="0">
                <a:solidFill>
                  <a:schemeClr val="tx1">
                    <a:lumMod val="65000"/>
                    <a:lumOff val="35000"/>
                  </a:schemeClr>
                </a:solidFill>
              </a:rPr>
              <a:t>)</a:t>
            </a:r>
            <a:endParaRPr lang="en-AU" sz="1400" kern="0" dirty="0">
              <a:solidFill>
                <a:schemeClr val="tx1">
                  <a:lumMod val="65000"/>
                  <a:lumOff val="35000"/>
                </a:schemeClr>
              </a:solidFill>
            </a:endParaRPr>
          </a:p>
          <a:p>
            <a:pPr>
              <a:spcAft>
                <a:spcPts val="1800"/>
              </a:spcAft>
            </a:pPr>
            <a:r>
              <a:rPr lang="en-AU" sz="1400" kern="0" dirty="0" err="1">
                <a:solidFill>
                  <a:schemeClr val="tx1">
                    <a:lumMod val="65000"/>
                    <a:lumOff val="35000"/>
                  </a:schemeClr>
                </a:solidFill>
              </a:rPr>
              <a:t>OncoSil</a:t>
            </a:r>
            <a:r>
              <a:rPr lang="en-AU" sz="1400" kern="0" baseline="30000" dirty="0" err="1">
                <a:solidFill>
                  <a:schemeClr val="tx1">
                    <a:lumMod val="65000"/>
                    <a:lumOff val="35000"/>
                  </a:schemeClr>
                </a:solidFill>
              </a:rPr>
              <a:t>TM</a:t>
            </a:r>
            <a:r>
              <a:rPr lang="en-AU" sz="1400" kern="0" dirty="0">
                <a:solidFill>
                  <a:schemeClr val="tx1">
                    <a:lumMod val="65000"/>
                    <a:lumOff val="35000"/>
                  </a:schemeClr>
                </a:solidFill>
              </a:rPr>
              <a:t> </a:t>
            </a:r>
            <a:r>
              <a:rPr lang="en-AU" sz="1400" kern="0" dirty="0" err="1" smtClean="0">
                <a:solidFill>
                  <a:schemeClr val="tx1">
                    <a:lumMod val="65000"/>
                    <a:lumOff val="35000"/>
                  </a:schemeClr>
                </a:solidFill>
              </a:rPr>
              <a:t>Microparticles</a:t>
            </a:r>
            <a:r>
              <a:rPr lang="en-AU" sz="1400" kern="0" dirty="0" smtClean="0">
                <a:solidFill>
                  <a:schemeClr val="tx1">
                    <a:lumMod val="65000"/>
                    <a:lumOff val="35000"/>
                  </a:schemeClr>
                </a:solidFill>
              </a:rPr>
              <a:t> </a:t>
            </a:r>
            <a:r>
              <a:rPr lang="en-AU" sz="1400" kern="0" dirty="0">
                <a:solidFill>
                  <a:schemeClr val="tx1">
                    <a:lumMod val="65000"/>
                    <a:lumOff val="35000"/>
                  </a:schemeClr>
                </a:solidFill>
              </a:rPr>
              <a:t>are inserted </a:t>
            </a:r>
            <a:r>
              <a:rPr lang="en-AU" sz="1400" b="1" kern="0" dirty="0">
                <a:solidFill>
                  <a:schemeClr val="tx1">
                    <a:lumMod val="65000"/>
                    <a:lumOff val="35000"/>
                  </a:schemeClr>
                </a:solidFill>
              </a:rPr>
              <a:t>directly into </a:t>
            </a:r>
            <a:br>
              <a:rPr lang="en-AU" sz="1400" b="1" kern="0" dirty="0">
                <a:solidFill>
                  <a:schemeClr val="tx1">
                    <a:lumMod val="65000"/>
                    <a:lumOff val="35000"/>
                  </a:schemeClr>
                </a:solidFill>
              </a:rPr>
            </a:br>
            <a:r>
              <a:rPr lang="en-AU" sz="1400" b="1" kern="0" dirty="0">
                <a:solidFill>
                  <a:schemeClr val="tx1">
                    <a:lumMod val="65000"/>
                    <a:lumOff val="35000"/>
                  </a:schemeClr>
                </a:solidFill>
              </a:rPr>
              <a:t>the tumour</a:t>
            </a:r>
          </a:p>
          <a:p>
            <a:pPr>
              <a:spcAft>
                <a:spcPts val="1800"/>
              </a:spcAft>
            </a:pPr>
            <a:r>
              <a:rPr lang="en-AU" sz="1400" kern="0" dirty="0">
                <a:solidFill>
                  <a:schemeClr val="tx1">
                    <a:lumMod val="65000"/>
                    <a:lumOff val="35000"/>
                  </a:schemeClr>
                </a:solidFill>
              </a:rPr>
              <a:t>Radiation </a:t>
            </a:r>
            <a:r>
              <a:rPr lang="en-AU" sz="1400" kern="0" dirty="0" smtClean="0">
                <a:solidFill>
                  <a:schemeClr val="tx1">
                    <a:lumMod val="65000"/>
                    <a:lumOff val="35000"/>
                  </a:schemeClr>
                </a:solidFill>
              </a:rPr>
              <a:t>from the </a:t>
            </a:r>
            <a:r>
              <a:rPr lang="en-AU" sz="1400" kern="0" dirty="0" err="1" smtClean="0">
                <a:solidFill>
                  <a:schemeClr val="tx1">
                    <a:lumMod val="65000"/>
                    <a:lumOff val="35000"/>
                  </a:schemeClr>
                </a:solidFill>
              </a:rPr>
              <a:t>microparticles</a:t>
            </a:r>
            <a:r>
              <a:rPr lang="en-AU" sz="1400" kern="0" dirty="0" smtClean="0">
                <a:solidFill>
                  <a:schemeClr val="tx1">
                    <a:lumMod val="65000"/>
                    <a:lumOff val="35000"/>
                  </a:schemeClr>
                </a:solidFill>
              </a:rPr>
              <a:t> causes direct damage to cancer cell DNA. The </a:t>
            </a:r>
            <a:r>
              <a:rPr lang="en-AU" sz="1400" kern="0" dirty="0">
                <a:solidFill>
                  <a:schemeClr val="tx1">
                    <a:lumMod val="65000"/>
                    <a:lumOff val="35000"/>
                  </a:schemeClr>
                </a:solidFill>
              </a:rPr>
              <a:t>device being active for approximately 3 months after </a:t>
            </a:r>
            <a:r>
              <a:rPr lang="en-AU" sz="1400" kern="0" dirty="0" smtClean="0">
                <a:solidFill>
                  <a:schemeClr val="tx1">
                    <a:lumMod val="65000"/>
                    <a:lumOff val="35000"/>
                  </a:schemeClr>
                </a:solidFill>
              </a:rPr>
              <a:t>implantation</a:t>
            </a:r>
          </a:p>
          <a:p>
            <a:pPr>
              <a:spcAft>
                <a:spcPts val="1800"/>
              </a:spcAft>
            </a:pPr>
            <a:r>
              <a:rPr lang="en-AU" sz="1400" kern="0" dirty="0" smtClean="0">
                <a:solidFill>
                  <a:schemeClr val="tx1">
                    <a:lumMod val="65000"/>
                    <a:lumOff val="35000"/>
                  </a:schemeClr>
                </a:solidFill>
              </a:rPr>
              <a:t> </a:t>
            </a:r>
            <a:r>
              <a:rPr lang="en-AU" sz="1400" kern="0" dirty="0" err="1">
                <a:solidFill>
                  <a:schemeClr val="tx1">
                    <a:lumMod val="65000"/>
                    <a:lumOff val="35000"/>
                  </a:schemeClr>
                </a:solidFill>
              </a:rPr>
              <a:t>M</a:t>
            </a:r>
            <a:r>
              <a:rPr lang="en-AU" sz="1400" kern="0" dirty="0" err="1" smtClean="0">
                <a:solidFill>
                  <a:schemeClr val="tx1">
                    <a:lumMod val="65000"/>
                    <a:lumOff val="35000"/>
                  </a:schemeClr>
                </a:solidFill>
              </a:rPr>
              <a:t>icroparticles</a:t>
            </a:r>
            <a:r>
              <a:rPr lang="en-AU" sz="1400" kern="0" dirty="0" smtClean="0">
                <a:solidFill>
                  <a:schemeClr val="tx1">
                    <a:lumMod val="65000"/>
                    <a:lumOff val="35000"/>
                  </a:schemeClr>
                </a:solidFill>
              </a:rPr>
              <a:t> </a:t>
            </a:r>
            <a:r>
              <a:rPr lang="en-AU" sz="1400" kern="0" dirty="0">
                <a:solidFill>
                  <a:schemeClr val="tx1">
                    <a:lumMod val="65000"/>
                    <a:lumOff val="35000"/>
                  </a:schemeClr>
                </a:solidFill>
              </a:rPr>
              <a:t>stay in the tumour permanently</a:t>
            </a:r>
          </a:p>
        </p:txBody>
      </p:sp>
      <p:grpSp>
        <p:nvGrpSpPr>
          <p:cNvPr id="13" name="Group 12">
            <a:extLst>
              <a:ext uri="{FF2B5EF4-FFF2-40B4-BE49-F238E27FC236}">
                <a16:creationId xmlns:a16="http://schemas.microsoft.com/office/drawing/2014/main" xmlns="" id="{5A91443E-659D-4075-AA12-AF03404E36DE}"/>
              </a:ext>
            </a:extLst>
          </p:cNvPr>
          <p:cNvGrpSpPr>
            <a:grpSpLocks noChangeAspect="1"/>
          </p:cNvGrpSpPr>
          <p:nvPr/>
        </p:nvGrpSpPr>
        <p:grpSpPr bwMode="auto">
          <a:xfrm>
            <a:off x="725665" y="1544422"/>
            <a:ext cx="287736" cy="288252"/>
            <a:chOff x="1925" y="509"/>
            <a:chExt cx="557" cy="558"/>
          </a:xfrm>
          <a:solidFill>
            <a:schemeClr val="accent2"/>
          </a:solidFill>
        </p:grpSpPr>
        <p:sp>
          <p:nvSpPr>
            <p:cNvPr id="14" name="Freeform 5">
              <a:extLst>
                <a:ext uri="{FF2B5EF4-FFF2-40B4-BE49-F238E27FC236}">
                  <a16:creationId xmlns:a16="http://schemas.microsoft.com/office/drawing/2014/main" xmlns="" id="{4E3DAE0C-C8F6-46C1-BE5D-55C2DE6DE496}"/>
                </a:ext>
              </a:extLst>
            </p:cNvPr>
            <p:cNvSpPr>
              <a:spLocks noEditPoints="1"/>
            </p:cNvSpPr>
            <p:nvPr/>
          </p:nvSpPr>
          <p:spPr bwMode="auto">
            <a:xfrm>
              <a:off x="1925" y="509"/>
              <a:ext cx="557" cy="558"/>
            </a:xfrm>
            <a:custGeom>
              <a:avLst/>
              <a:gdLst>
                <a:gd name="T0" fmla="*/ 1257 w 2414"/>
                <a:gd name="T1" fmla="*/ 219 h 2413"/>
                <a:gd name="T2" fmla="*/ 1816 w 2414"/>
                <a:gd name="T3" fmla="*/ 461 h 2413"/>
                <a:gd name="T4" fmla="*/ 2213 w 2414"/>
                <a:gd name="T5" fmla="*/ 1156 h 2413"/>
                <a:gd name="T6" fmla="*/ 2405 w 2414"/>
                <a:gd name="T7" fmla="*/ 1196 h 2413"/>
                <a:gd name="T8" fmla="*/ 2202 w 2414"/>
                <a:gd name="T9" fmla="*/ 1262 h 2413"/>
                <a:gd name="T10" fmla="*/ 2076 w 2414"/>
                <a:gd name="T11" fmla="*/ 1632 h 2413"/>
                <a:gd name="T12" fmla="*/ 1328 w 2414"/>
                <a:gd name="T13" fmla="*/ 2172 h 2413"/>
                <a:gd name="T14" fmla="*/ 1256 w 2414"/>
                <a:gd name="T15" fmla="*/ 2206 h 2413"/>
                <a:gd name="T16" fmla="*/ 1256 w 2414"/>
                <a:gd name="T17" fmla="*/ 2363 h 2413"/>
                <a:gd name="T18" fmla="*/ 1153 w 2414"/>
                <a:gd name="T19" fmla="*/ 2364 h 2413"/>
                <a:gd name="T20" fmla="*/ 1112 w 2414"/>
                <a:gd name="T21" fmla="*/ 2175 h 2413"/>
                <a:gd name="T22" fmla="*/ 246 w 2414"/>
                <a:gd name="T23" fmla="*/ 1349 h 2413"/>
                <a:gd name="T24" fmla="*/ 212 w 2414"/>
                <a:gd name="T25" fmla="*/ 1262 h 2413"/>
                <a:gd name="T26" fmla="*/ 2 w 2414"/>
                <a:gd name="T27" fmla="*/ 1205 h 2413"/>
                <a:gd name="T28" fmla="*/ 107 w 2414"/>
                <a:gd name="T29" fmla="*/ 1157 h 2413"/>
                <a:gd name="T30" fmla="*/ 239 w 2414"/>
                <a:gd name="T31" fmla="*/ 1132 h 2413"/>
                <a:gd name="T32" fmla="*/ 555 w 2414"/>
                <a:gd name="T33" fmla="*/ 492 h 2413"/>
                <a:gd name="T34" fmla="*/ 1126 w 2414"/>
                <a:gd name="T35" fmla="*/ 245 h 2413"/>
                <a:gd name="T36" fmla="*/ 1153 w 2414"/>
                <a:gd name="T37" fmla="*/ 53 h 2413"/>
                <a:gd name="T38" fmla="*/ 1256 w 2414"/>
                <a:gd name="T39" fmla="*/ 47 h 2413"/>
                <a:gd name="T40" fmla="*/ 1257 w 2414"/>
                <a:gd name="T41" fmla="*/ 135 h 2413"/>
                <a:gd name="T42" fmla="*/ 445 w 2414"/>
                <a:gd name="T43" fmla="*/ 1263 h 2413"/>
                <a:gd name="T44" fmla="*/ 342 w 2414"/>
                <a:gd name="T45" fmla="*/ 1284 h 2413"/>
                <a:gd name="T46" fmla="*/ 710 w 2414"/>
                <a:gd name="T47" fmla="*/ 1920 h 2413"/>
                <a:gd name="T48" fmla="*/ 1150 w 2414"/>
                <a:gd name="T49" fmla="*/ 2034 h 2413"/>
                <a:gd name="T50" fmla="*/ 1207 w 2414"/>
                <a:gd name="T51" fmla="*/ 1840 h 2413"/>
                <a:gd name="T52" fmla="*/ 1255 w 2414"/>
                <a:gd name="T53" fmla="*/ 2048 h 2413"/>
                <a:gd name="T54" fmla="*/ 1460 w 2414"/>
                <a:gd name="T55" fmla="*/ 2034 h 2413"/>
                <a:gd name="T56" fmla="*/ 2061 w 2414"/>
                <a:gd name="T57" fmla="*/ 1300 h 2413"/>
                <a:gd name="T58" fmla="*/ 1882 w 2414"/>
                <a:gd name="T59" fmla="*/ 1262 h 2413"/>
                <a:gd name="T60" fmla="*/ 1891 w 2414"/>
                <a:gd name="T61" fmla="*/ 1157 h 2413"/>
                <a:gd name="T62" fmla="*/ 2058 w 2414"/>
                <a:gd name="T63" fmla="*/ 1101 h 2413"/>
                <a:gd name="T64" fmla="*/ 1287 w 2414"/>
                <a:gd name="T65" fmla="*/ 351 h 2413"/>
                <a:gd name="T66" fmla="*/ 1255 w 2414"/>
                <a:gd name="T67" fmla="*/ 519 h 2413"/>
                <a:gd name="T68" fmla="*/ 1150 w 2414"/>
                <a:gd name="T69" fmla="*/ 521 h 2413"/>
                <a:gd name="T70" fmla="*/ 1122 w 2414"/>
                <a:gd name="T71" fmla="*/ 351 h 2413"/>
                <a:gd name="T72" fmla="*/ 568 w 2414"/>
                <a:gd name="T73" fmla="*/ 624 h 2413"/>
                <a:gd name="T74" fmla="*/ 385 w 2414"/>
                <a:gd name="T75" fmla="*/ 1157 h 2413"/>
                <a:gd name="T76" fmla="*/ 572 w 2414"/>
                <a:gd name="T77" fmla="*/ 1215 h 2413"/>
                <a:gd name="T78" fmla="*/ 445 w 2414"/>
                <a:gd name="T79" fmla="*/ 126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4" h="2413">
                  <a:moveTo>
                    <a:pt x="1257" y="135"/>
                  </a:moveTo>
                  <a:cubicBezTo>
                    <a:pt x="1257" y="163"/>
                    <a:pt x="1257" y="191"/>
                    <a:pt x="1257" y="219"/>
                  </a:cubicBezTo>
                  <a:cubicBezTo>
                    <a:pt x="1256" y="235"/>
                    <a:pt x="1263" y="243"/>
                    <a:pt x="1280" y="245"/>
                  </a:cubicBezTo>
                  <a:cubicBezTo>
                    <a:pt x="1481" y="262"/>
                    <a:pt x="1661" y="331"/>
                    <a:pt x="1816" y="461"/>
                  </a:cubicBezTo>
                  <a:cubicBezTo>
                    <a:pt x="2022" y="631"/>
                    <a:pt x="2141" y="849"/>
                    <a:pt x="2168" y="1116"/>
                  </a:cubicBezTo>
                  <a:cubicBezTo>
                    <a:pt x="2172" y="1156"/>
                    <a:pt x="2172" y="1156"/>
                    <a:pt x="2213" y="1156"/>
                  </a:cubicBezTo>
                  <a:cubicBezTo>
                    <a:pt x="2257" y="1156"/>
                    <a:pt x="2301" y="1156"/>
                    <a:pt x="2345" y="1157"/>
                  </a:cubicBezTo>
                  <a:cubicBezTo>
                    <a:pt x="2380" y="1157"/>
                    <a:pt x="2398" y="1170"/>
                    <a:pt x="2405" y="1196"/>
                  </a:cubicBezTo>
                  <a:cubicBezTo>
                    <a:pt x="2414" y="1230"/>
                    <a:pt x="2393" y="1261"/>
                    <a:pt x="2358" y="1262"/>
                  </a:cubicBezTo>
                  <a:cubicBezTo>
                    <a:pt x="2306" y="1263"/>
                    <a:pt x="2254" y="1262"/>
                    <a:pt x="2202" y="1262"/>
                  </a:cubicBezTo>
                  <a:cubicBezTo>
                    <a:pt x="2175" y="1263"/>
                    <a:pt x="2173" y="1264"/>
                    <a:pt x="2170" y="1291"/>
                  </a:cubicBezTo>
                  <a:cubicBezTo>
                    <a:pt x="2160" y="1411"/>
                    <a:pt x="2129" y="1525"/>
                    <a:pt x="2076" y="1632"/>
                  </a:cubicBezTo>
                  <a:cubicBezTo>
                    <a:pt x="2022" y="1744"/>
                    <a:pt x="1949" y="1841"/>
                    <a:pt x="1857" y="1925"/>
                  </a:cubicBezTo>
                  <a:cubicBezTo>
                    <a:pt x="1707" y="2063"/>
                    <a:pt x="1530" y="2144"/>
                    <a:pt x="1328" y="2172"/>
                  </a:cubicBezTo>
                  <a:cubicBezTo>
                    <a:pt x="1313" y="2174"/>
                    <a:pt x="1297" y="2176"/>
                    <a:pt x="1282" y="2176"/>
                  </a:cubicBezTo>
                  <a:cubicBezTo>
                    <a:pt x="1261" y="2176"/>
                    <a:pt x="1256" y="2187"/>
                    <a:pt x="1256" y="2206"/>
                  </a:cubicBezTo>
                  <a:cubicBezTo>
                    <a:pt x="1257" y="2249"/>
                    <a:pt x="1257" y="2293"/>
                    <a:pt x="1256" y="2337"/>
                  </a:cubicBezTo>
                  <a:cubicBezTo>
                    <a:pt x="1256" y="2346"/>
                    <a:pt x="1257" y="2355"/>
                    <a:pt x="1256" y="2363"/>
                  </a:cubicBezTo>
                  <a:cubicBezTo>
                    <a:pt x="1254" y="2394"/>
                    <a:pt x="1234" y="2413"/>
                    <a:pt x="1205" y="2413"/>
                  </a:cubicBezTo>
                  <a:cubicBezTo>
                    <a:pt x="1175" y="2413"/>
                    <a:pt x="1154" y="2395"/>
                    <a:pt x="1153" y="2364"/>
                  </a:cubicBezTo>
                  <a:cubicBezTo>
                    <a:pt x="1152" y="2316"/>
                    <a:pt x="1153" y="2268"/>
                    <a:pt x="1153" y="2220"/>
                  </a:cubicBezTo>
                  <a:cubicBezTo>
                    <a:pt x="1153" y="2179"/>
                    <a:pt x="1153" y="2178"/>
                    <a:pt x="1112" y="2175"/>
                  </a:cubicBezTo>
                  <a:cubicBezTo>
                    <a:pt x="983" y="2163"/>
                    <a:pt x="861" y="2128"/>
                    <a:pt x="749" y="2065"/>
                  </a:cubicBezTo>
                  <a:cubicBezTo>
                    <a:pt x="467" y="1907"/>
                    <a:pt x="297" y="1670"/>
                    <a:pt x="246" y="1349"/>
                  </a:cubicBezTo>
                  <a:cubicBezTo>
                    <a:pt x="243" y="1329"/>
                    <a:pt x="240" y="1309"/>
                    <a:pt x="239" y="1288"/>
                  </a:cubicBezTo>
                  <a:cubicBezTo>
                    <a:pt x="238" y="1269"/>
                    <a:pt x="230" y="1262"/>
                    <a:pt x="212" y="1262"/>
                  </a:cubicBezTo>
                  <a:cubicBezTo>
                    <a:pt x="159" y="1263"/>
                    <a:pt x="106" y="1263"/>
                    <a:pt x="54" y="1262"/>
                  </a:cubicBezTo>
                  <a:cubicBezTo>
                    <a:pt x="20" y="1262"/>
                    <a:pt x="0" y="1238"/>
                    <a:pt x="2" y="1205"/>
                  </a:cubicBezTo>
                  <a:cubicBezTo>
                    <a:pt x="4" y="1182"/>
                    <a:pt x="18" y="1164"/>
                    <a:pt x="41" y="1160"/>
                  </a:cubicBezTo>
                  <a:cubicBezTo>
                    <a:pt x="63" y="1157"/>
                    <a:pt x="85" y="1157"/>
                    <a:pt x="107" y="1157"/>
                  </a:cubicBezTo>
                  <a:cubicBezTo>
                    <a:pt x="142" y="1156"/>
                    <a:pt x="178" y="1156"/>
                    <a:pt x="213" y="1157"/>
                  </a:cubicBezTo>
                  <a:cubicBezTo>
                    <a:pt x="231" y="1157"/>
                    <a:pt x="237" y="1150"/>
                    <a:pt x="239" y="1132"/>
                  </a:cubicBezTo>
                  <a:cubicBezTo>
                    <a:pt x="246" y="1045"/>
                    <a:pt x="264" y="960"/>
                    <a:pt x="295" y="877"/>
                  </a:cubicBezTo>
                  <a:cubicBezTo>
                    <a:pt x="350" y="728"/>
                    <a:pt x="437" y="599"/>
                    <a:pt x="555" y="492"/>
                  </a:cubicBezTo>
                  <a:cubicBezTo>
                    <a:pt x="689" y="372"/>
                    <a:pt x="843" y="294"/>
                    <a:pt x="1019" y="260"/>
                  </a:cubicBezTo>
                  <a:cubicBezTo>
                    <a:pt x="1055" y="253"/>
                    <a:pt x="1090" y="248"/>
                    <a:pt x="1126" y="245"/>
                  </a:cubicBezTo>
                  <a:cubicBezTo>
                    <a:pt x="1146" y="243"/>
                    <a:pt x="1153" y="235"/>
                    <a:pt x="1153" y="216"/>
                  </a:cubicBezTo>
                  <a:cubicBezTo>
                    <a:pt x="1152" y="162"/>
                    <a:pt x="1152" y="107"/>
                    <a:pt x="1153" y="53"/>
                  </a:cubicBezTo>
                  <a:cubicBezTo>
                    <a:pt x="1154" y="19"/>
                    <a:pt x="1173" y="1"/>
                    <a:pt x="1204" y="0"/>
                  </a:cubicBezTo>
                  <a:cubicBezTo>
                    <a:pt x="1233" y="0"/>
                    <a:pt x="1254" y="18"/>
                    <a:pt x="1256" y="47"/>
                  </a:cubicBezTo>
                  <a:cubicBezTo>
                    <a:pt x="1257" y="77"/>
                    <a:pt x="1256" y="106"/>
                    <a:pt x="1256" y="135"/>
                  </a:cubicBezTo>
                  <a:cubicBezTo>
                    <a:pt x="1256" y="135"/>
                    <a:pt x="1256" y="135"/>
                    <a:pt x="1257" y="135"/>
                  </a:cubicBezTo>
                  <a:close/>
                  <a:moveTo>
                    <a:pt x="445" y="1262"/>
                  </a:moveTo>
                  <a:cubicBezTo>
                    <a:pt x="445" y="1262"/>
                    <a:pt x="445" y="1262"/>
                    <a:pt x="445" y="1263"/>
                  </a:cubicBezTo>
                  <a:cubicBezTo>
                    <a:pt x="417" y="1263"/>
                    <a:pt x="389" y="1263"/>
                    <a:pt x="361" y="1263"/>
                  </a:cubicBezTo>
                  <a:cubicBezTo>
                    <a:pt x="347" y="1263"/>
                    <a:pt x="340" y="1269"/>
                    <a:pt x="342" y="1284"/>
                  </a:cubicBezTo>
                  <a:cubicBezTo>
                    <a:pt x="345" y="1310"/>
                    <a:pt x="347" y="1336"/>
                    <a:pt x="352" y="1361"/>
                  </a:cubicBezTo>
                  <a:cubicBezTo>
                    <a:pt x="395" y="1596"/>
                    <a:pt x="516" y="1782"/>
                    <a:pt x="710" y="1920"/>
                  </a:cubicBezTo>
                  <a:cubicBezTo>
                    <a:pt x="830" y="2005"/>
                    <a:pt x="964" y="2054"/>
                    <a:pt x="1110" y="2069"/>
                  </a:cubicBezTo>
                  <a:cubicBezTo>
                    <a:pt x="1149" y="2073"/>
                    <a:pt x="1150" y="2072"/>
                    <a:pt x="1150" y="2034"/>
                  </a:cubicBezTo>
                  <a:cubicBezTo>
                    <a:pt x="1150" y="1986"/>
                    <a:pt x="1149" y="1939"/>
                    <a:pt x="1150" y="1892"/>
                  </a:cubicBezTo>
                  <a:cubicBezTo>
                    <a:pt x="1151" y="1857"/>
                    <a:pt x="1173" y="1838"/>
                    <a:pt x="1207" y="1840"/>
                  </a:cubicBezTo>
                  <a:cubicBezTo>
                    <a:pt x="1236" y="1842"/>
                    <a:pt x="1255" y="1862"/>
                    <a:pt x="1255" y="1896"/>
                  </a:cubicBezTo>
                  <a:cubicBezTo>
                    <a:pt x="1256" y="1946"/>
                    <a:pt x="1256" y="1997"/>
                    <a:pt x="1255" y="2048"/>
                  </a:cubicBezTo>
                  <a:cubicBezTo>
                    <a:pt x="1255" y="2066"/>
                    <a:pt x="1262" y="2074"/>
                    <a:pt x="1280" y="2070"/>
                  </a:cubicBezTo>
                  <a:cubicBezTo>
                    <a:pt x="1340" y="2059"/>
                    <a:pt x="1402" y="2052"/>
                    <a:pt x="1460" y="2034"/>
                  </a:cubicBezTo>
                  <a:cubicBezTo>
                    <a:pt x="1674" y="1968"/>
                    <a:pt x="1836" y="1835"/>
                    <a:pt x="1950" y="1644"/>
                  </a:cubicBezTo>
                  <a:cubicBezTo>
                    <a:pt x="2013" y="1538"/>
                    <a:pt x="2049" y="1422"/>
                    <a:pt x="2061" y="1300"/>
                  </a:cubicBezTo>
                  <a:cubicBezTo>
                    <a:pt x="2065" y="1263"/>
                    <a:pt x="2064" y="1262"/>
                    <a:pt x="2028" y="1262"/>
                  </a:cubicBezTo>
                  <a:cubicBezTo>
                    <a:pt x="1979" y="1262"/>
                    <a:pt x="1930" y="1263"/>
                    <a:pt x="1882" y="1262"/>
                  </a:cubicBezTo>
                  <a:cubicBezTo>
                    <a:pt x="1854" y="1262"/>
                    <a:pt x="1838" y="1248"/>
                    <a:pt x="1832" y="1222"/>
                  </a:cubicBezTo>
                  <a:cubicBezTo>
                    <a:pt x="1824" y="1187"/>
                    <a:pt x="1848" y="1158"/>
                    <a:pt x="1891" y="1157"/>
                  </a:cubicBezTo>
                  <a:cubicBezTo>
                    <a:pt x="1930" y="1156"/>
                    <a:pt x="1969" y="1156"/>
                    <a:pt x="2008" y="1156"/>
                  </a:cubicBezTo>
                  <a:cubicBezTo>
                    <a:pt x="2064" y="1156"/>
                    <a:pt x="2065" y="1156"/>
                    <a:pt x="2058" y="1101"/>
                  </a:cubicBezTo>
                  <a:cubicBezTo>
                    <a:pt x="2029" y="873"/>
                    <a:pt x="1923" y="686"/>
                    <a:pt x="1746" y="540"/>
                  </a:cubicBezTo>
                  <a:cubicBezTo>
                    <a:pt x="1613" y="431"/>
                    <a:pt x="1459" y="369"/>
                    <a:pt x="1287" y="351"/>
                  </a:cubicBezTo>
                  <a:cubicBezTo>
                    <a:pt x="1259" y="348"/>
                    <a:pt x="1256" y="351"/>
                    <a:pt x="1255" y="379"/>
                  </a:cubicBezTo>
                  <a:cubicBezTo>
                    <a:pt x="1255" y="425"/>
                    <a:pt x="1256" y="472"/>
                    <a:pt x="1255" y="519"/>
                  </a:cubicBezTo>
                  <a:cubicBezTo>
                    <a:pt x="1254" y="550"/>
                    <a:pt x="1237" y="570"/>
                    <a:pt x="1210" y="573"/>
                  </a:cubicBezTo>
                  <a:cubicBezTo>
                    <a:pt x="1175" y="577"/>
                    <a:pt x="1151" y="557"/>
                    <a:pt x="1150" y="521"/>
                  </a:cubicBezTo>
                  <a:cubicBezTo>
                    <a:pt x="1149" y="473"/>
                    <a:pt x="1150" y="424"/>
                    <a:pt x="1149" y="375"/>
                  </a:cubicBezTo>
                  <a:cubicBezTo>
                    <a:pt x="1149" y="352"/>
                    <a:pt x="1145" y="348"/>
                    <a:pt x="1122" y="351"/>
                  </a:cubicBezTo>
                  <a:cubicBezTo>
                    <a:pt x="1092" y="354"/>
                    <a:pt x="1062" y="358"/>
                    <a:pt x="1033" y="364"/>
                  </a:cubicBezTo>
                  <a:cubicBezTo>
                    <a:pt x="850" y="400"/>
                    <a:pt x="695" y="488"/>
                    <a:pt x="568" y="624"/>
                  </a:cubicBezTo>
                  <a:cubicBezTo>
                    <a:pt x="440" y="762"/>
                    <a:pt x="366" y="925"/>
                    <a:pt x="344" y="1112"/>
                  </a:cubicBezTo>
                  <a:cubicBezTo>
                    <a:pt x="339" y="1156"/>
                    <a:pt x="333" y="1156"/>
                    <a:pt x="385" y="1157"/>
                  </a:cubicBezTo>
                  <a:cubicBezTo>
                    <a:pt x="432" y="1157"/>
                    <a:pt x="479" y="1156"/>
                    <a:pt x="527" y="1159"/>
                  </a:cubicBezTo>
                  <a:cubicBezTo>
                    <a:pt x="559" y="1161"/>
                    <a:pt x="574" y="1183"/>
                    <a:pt x="572" y="1215"/>
                  </a:cubicBezTo>
                  <a:cubicBezTo>
                    <a:pt x="570" y="1245"/>
                    <a:pt x="552" y="1261"/>
                    <a:pt x="521" y="1262"/>
                  </a:cubicBezTo>
                  <a:cubicBezTo>
                    <a:pt x="495" y="1263"/>
                    <a:pt x="470" y="1262"/>
                    <a:pt x="445" y="1262"/>
                  </a:cubicBezTo>
                  <a:close/>
                </a:path>
              </a:pathLst>
            </a:custGeom>
            <a:grpFill/>
            <a:ln w="9525">
              <a:solidFill>
                <a:srgbClr val="4FC3F4"/>
              </a:solidFill>
              <a:round/>
              <a:headEnd/>
              <a:tailEnd/>
            </a:ln>
            <a:extLst/>
          </p:spPr>
          <p:txBody>
            <a:bodyPr vert="horz" wrap="square" lIns="91440" tIns="45720" rIns="91440" bIns="45720" numCol="1" anchor="t" anchorCtr="0" compatLnSpc="1">
              <a:prstTxWarp prst="textNoShape">
                <a:avLst/>
              </a:prstTxWarp>
            </a:bodyPr>
            <a:lstStyle/>
            <a:p>
              <a:endParaRPr lang="en-AU">
                <a:solidFill>
                  <a:schemeClr val="bg1"/>
                </a:solidFill>
                <a:latin typeface="+mj-lt"/>
              </a:endParaRPr>
            </a:p>
          </p:txBody>
        </p:sp>
        <p:sp>
          <p:nvSpPr>
            <p:cNvPr id="15" name="Freeform 6">
              <a:extLst>
                <a:ext uri="{FF2B5EF4-FFF2-40B4-BE49-F238E27FC236}">
                  <a16:creationId xmlns:a16="http://schemas.microsoft.com/office/drawing/2014/main" xmlns="" id="{F54D200F-F8C2-4685-81C8-25AFA709B313}"/>
                </a:ext>
              </a:extLst>
            </p:cNvPr>
            <p:cNvSpPr>
              <a:spLocks/>
            </p:cNvSpPr>
            <p:nvPr/>
          </p:nvSpPr>
          <p:spPr bwMode="auto">
            <a:xfrm>
              <a:off x="2136" y="722"/>
              <a:ext cx="136" cy="133"/>
            </a:xfrm>
            <a:custGeom>
              <a:avLst/>
              <a:gdLst>
                <a:gd name="T0" fmla="*/ 236 w 588"/>
                <a:gd name="T1" fmla="*/ 438 h 577"/>
                <a:gd name="T2" fmla="*/ 236 w 588"/>
                <a:gd name="T3" fmla="*/ 358 h 577"/>
                <a:gd name="T4" fmla="*/ 207 w 588"/>
                <a:gd name="T5" fmla="*/ 329 h 577"/>
                <a:gd name="T6" fmla="*/ 57 w 588"/>
                <a:gd name="T7" fmla="*/ 329 h 577"/>
                <a:gd name="T8" fmla="*/ 0 w 588"/>
                <a:gd name="T9" fmla="*/ 279 h 577"/>
                <a:gd name="T10" fmla="*/ 55 w 588"/>
                <a:gd name="T11" fmla="*/ 224 h 577"/>
                <a:gd name="T12" fmla="*/ 207 w 588"/>
                <a:gd name="T13" fmla="*/ 223 h 577"/>
                <a:gd name="T14" fmla="*/ 236 w 588"/>
                <a:gd name="T15" fmla="*/ 194 h 577"/>
                <a:gd name="T16" fmla="*/ 236 w 588"/>
                <a:gd name="T17" fmla="*/ 54 h 577"/>
                <a:gd name="T18" fmla="*/ 295 w 588"/>
                <a:gd name="T19" fmla="*/ 3 h 577"/>
                <a:gd name="T20" fmla="*/ 341 w 588"/>
                <a:gd name="T21" fmla="*/ 57 h 577"/>
                <a:gd name="T22" fmla="*/ 341 w 588"/>
                <a:gd name="T23" fmla="*/ 191 h 577"/>
                <a:gd name="T24" fmla="*/ 374 w 588"/>
                <a:gd name="T25" fmla="*/ 223 h 577"/>
                <a:gd name="T26" fmla="*/ 520 w 588"/>
                <a:gd name="T27" fmla="*/ 224 h 577"/>
                <a:gd name="T28" fmla="*/ 571 w 588"/>
                <a:gd name="T29" fmla="*/ 301 h 577"/>
                <a:gd name="T30" fmla="*/ 524 w 588"/>
                <a:gd name="T31" fmla="*/ 329 h 577"/>
                <a:gd name="T32" fmla="*/ 376 w 588"/>
                <a:gd name="T33" fmla="*/ 329 h 577"/>
                <a:gd name="T34" fmla="*/ 341 w 588"/>
                <a:gd name="T35" fmla="*/ 364 h 577"/>
                <a:gd name="T36" fmla="*/ 341 w 588"/>
                <a:gd name="T37" fmla="*/ 520 h 577"/>
                <a:gd name="T38" fmla="*/ 288 w 588"/>
                <a:gd name="T39" fmla="*/ 577 h 577"/>
                <a:gd name="T40" fmla="*/ 236 w 588"/>
                <a:gd name="T41" fmla="*/ 528 h 577"/>
                <a:gd name="T42" fmla="*/ 236 w 588"/>
                <a:gd name="T43" fmla="*/ 438 h 577"/>
                <a:gd name="T44" fmla="*/ 236 w 588"/>
                <a:gd name="T45" fmla="*/ 43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8" h="577">
                  <a:moveTo>
                    <a:pt x="236" y="438"/>
                  </a:moveTo>
                  <a:cubicBezTo>
                    <a:pt x="236" y="412"/>
                    <a:pt x="236" y="385"/>
                    <a:pt x="236" y="358"/>
                  </a:cubicBezTo>
                  <a:cubicBezTo>
                    <a:pt x="235" y="332"/>
                    <a:pt x="233" y="329"/>
                    <a:pt x="207" y="329"/>
                  </a:cubicBezTo>
                  <a:cubicBezTo>
                    <a:pt x="157" y="329"/>
                    <a:pt x="107" y="329"/>
                    <a:pt x="57" y="329"/>
                  </a:cubicBezTo>
                  <a:cubicBezTo>
                    <a:pt x="21" y="329"/>
                    <a:pt x="1" y="310"/>
                    <a:pt x="0" y="279"/>
                  </a:cubicBezTo>
                  <a:cubicBezTo>
                    <a:pt x="0" y="246"/>
                    <a:pt x="19" y="225"/>
                    <a:pt x="55" y="224"/>
                  </a:cubicBezTo>
                  <a:cubicBezTo>
                    <a:pt x="106" y="223"/>
                    <a:pt x="157" y="224"/>
                    <a:pt x="207" y="223"/>
                  </a:cubicBezTo>
                  <a:cubicBezTo>
                    <a:pt x="233" y="223"/>
                    <a:pt x="235" y="221"/>
                    <a:pt x="236" y="194"/>
                  </a:cubicBezTo>
                  <a:cubicBezTo>
                    <a:pt x="236" y="148"/>
                    <a:pt x="235" y="101"/>
                    <a:pt x="236" y="54"/>
                  </a:cubicBezTo>
                  <a:cubicBezTo>
                    <a:pt x="237" y="18"/>
                    <a:pt x="259" y="0"/>
                    <a:pt x="295" y="3"/>
                  </a:cubicBezTo>
                  <a:cubicBezTo>
                    <a:pt x="323" y="5"/>
                    <a:pt x="341" y="25"/>
                    <a:pt x="341" y="57"/>
                  </a:cubicBezTo>
                  <a:cubicBezTo>
                    <a:pt x="342" y="102"/>
                    <a:pt x="341" y="147"/>
                    <a:pt x="341" y="191"/>
                  </a:cubicBezTo>
                  <a:cubicBezTo>
                    <a:pt x="342" y="222"/>
                    <a:pt x="342" y="223"/>
                    <a:pt x="374" y="223"/>
                  </a:cubicBezTo>
                  <a:cubicBezTo>
                    <a:pt x="423" y="223"/>
                    <a:pt x="472" y="222"/>
                    <a:pt x="520" y="224"/>
                  </a:cubicBezTo>
                  <a:cubicBezTo>
                    <a:pt x="565" y="225"/>
                    <a:pt x="588" y="262"/>
                    <a:pt x="571" y="301"/>
                  </a:cubicBezTo>
                  <a:cubicBezTo>
                    <a:pt x="561" y="322"/>
                    <a:pt x="545" y="329"/>
                    <a:pt x="524" y="329"/>
                  </a:cubicBezTo>
                  <a:cubicBezTo>
                    <a:pt x="474" y="329"/>
                    <a:pt x="425" y="329"/>
                    <a:pt x="376" y="329"/>
                  </a:cubicBezTo>
                  <a:cubicBezTo>
                    <a:pt x="342" y="329"/>
                    <a:pt x="341" y="330"/>
                    <a:pt x="341" y="364"/>
                  </a:cubicBezTo>
                  <a:cubicBezTo>
                    <a:pt x="341" y="416"/>
                    <a:pt x="342" y="468"/>
                    <a:pt x="341" y="520"/>
                  </a:cubicBezTo>
                  <a:cubicBezTo>
                    <a:pt x="341" y="557"/>
                    <a:pt x="322" y="577"/>
                    <a:pt x="288" y="577"/>
                  </a:cubicBezTo>
                  <a:cubicBezTo>
                    <a:pt x="258" y="577"/>
                    <a:pt x="237" y="559"/>
                    <a:pt x="236" y="528"/>
                  </a:cubicBezTo>
                  <a:cubicBezTo>
                    <a:pt x="235" y="498"/>
                    <a:pt x="236" y="468"/>
                    <a:pt x="236" y="438"/>
                  </a:cubicBezTo>
                  <a:cubicBezTo>
                    <a:pt x="236" y="438"/>
                    <a:pt x="236" y="438"/>
                    <a:pt x="236" y="438"/>
                  </a:cubicBezTo>
                  <a:close/>
                </a:path>
              </a:pathLst>
            </a:custGeom>
            <a:grpFill/>
            <a:ln w="9525">
              <a:solidFill>
                <a:srgbClr val="4FC3F4"/>
              </a:solidFill>
              <a:round/>
              <a:headEnd/>
              <a:tailEnd/>
            </a:ln>
            <a:extLst/>
          </p:spPr>
          <p:txBody>
            <a:bodyPr vert="horz" wrap="square" lIns="91440" tIns="45720" rIns="91440" bIns="45720" numCol="1" anchor="t" anchorCtr="0" compatLnSpc="1">
              <a:prstTxWarp prst="textNoShape">
                <a:avLst/>
              </a:prstTxWarp>
            </a:bodyPr>
            <a:lstStyle/>
            <a:p>
              <a:endParaRPr lang="en-AU">
                <a:solidFill>
                  <a:schemeClr val="bg1"/>
                </a:solidFill>
                <a:latin typeface="+mj-lt"/>
              </a:endParaRPr>
            </a:p>
          </p:txBody>
        </p:sp>
      </p:grpSp>
      <p:grpSp>
        <p:nvGrpSpPr>
          <p:cNvPr id="21" name="Group 20">
            <a:extLst>
              <a:ext uri="{FF2B5EF4-FFF2-40B4-BE49-F238E27FC236}">
                <a16:creationId xmlns:a16="http://schemas.microsoft.com/office/drawing/2014/main" xmlns="" id="{BC2AEF0E-010E-459E-B843-1478A62271F3}"/>
              </a:ext>
            </a:extLst>
          </p:cNvPr>
          <p:cNvGrpSpPr>
            <a:grpSpLocks noChangeAspect="1"/>
          </p:cNvGrpSpPr>
          <p:nvPr/>
        </p:nvGrpSpPr>
        <p:grpSpPr bwMode="auto">
          <a:xfrm>
            <a:off x="725665" y="2102043"/>
            <a:ext cx="287736" cy="288252"/>
            <a:chOff x="1925" y="509"/>
            <a:chExt cx="557" cy="558"/>
          </a:xfrm>
          <a:solidFill>
            <a:schemeClr val="accent2"/>
          </a:solidFill>
        </p:grpSpPr>
        <p:sp>
          <p:nvSpPr>
            <p:cNvPr id="22" name="Freeform 5">
              <a:extLst>
                <a:ext uri="{FF2B5EF4-FFF2-40B4-BE49-F238E27FC236}">
                  <a16:creationId xmlns:a16="http://schemas.microsoft.com/office/drawing/2014/main" xmlns="" id="{FB909967-0D07-480B-A83E-B412D81317AB}"/>
                </a:ext>
              </a:extLst>
            </p:cNvPr>
            <p:cNvSpPr>
              <a:spLocks noEditPoints="1"/>
            </p:cNvSpPr>
            <p:nvPr/>
          </p:nvSpPr>
          <p:spPr bwMode="auto">
            <a:xfrm>
              <a:off x="1925" y="509"/>
              <a:ext cx="557" cy="558"/>
            </a:xfrm>
            <a:custGeom>
              <a:avLst/>
              <a:gdLst>
                <a:gd name="T0" fmla="*/ 1257 w 2414"/>
                <a:gd name="T1" fmla="*/ 219 h 2413"/>
                <a:gd name="T2" fmla="*/ 1816 w 2414"/>
                <a:gd name="T3" fmla="*/ 461 h 2413"/>
                <a:gd name="T4" fmla="*/ 2213 w 2414"/>
                <a:gd name="T5" fmla="*/ 1156 h 2413"/>
                <a:gd name="T6" fmla="*/ 2405 w 2414"/>
                <a:gd name="T7" fmla="*/ 1196 h 2413"/>
                <a:gd name="T8" fmla="*/ 2202 w 2414"/>
                <a:gd name="T9" fmla="*/ 1262 h 2413"/>
                <a:gd name="T10" fmla="*/ 2076 w 2414"/>
                <a:gd name="T11" fmla="*/ 1632 h 2413"/>
                <a:gd name="T12" fmla="*/ 1328 w 2414"/>
                <a:gd name="T13" fmla="*/ 2172 h 2413"/>
                <a:gd name="T14" fmla="*/ 1256 w 2414"/>
                <a:gd name="T15" fmla="*/ 2206 h 2413"/>
                <a:gd name="T16" fmla="*/ 1256 w 2414"/>
                <a:gd name="T17" fmla="*/ 2363 h 2413"/>
                <a:gd name="T18" fmla="*/ 1153 w 2414"/>
                <a:gd name="T19" fmla="*/ 2364 h 2413"/>
                <a:gd name="T20" fmla="*/ 1112 w 2414"/>
                <a:gd name="T21" fmla="*/ 2175 h 2413"/>
                <a:gd name="T22" fmla="*/ 246 w 2414"/>
                <a:gd name="T23" fmla="*/ 1349 h 2413"/>
                <a:gd name="T24" fmla="*/ 212 w 2414"/>
                <a:gd name="T25" fmla="*/ 1262 h 2413"/>
                <a:gd name="T26" fmla="*/ 2 w 2414"/>
                <a:gd name="T27" fmla="*/ 1205 h 2413"/>
                <a:gd name="T28" fmla="*/ 107 w 2414"/>
                <a:gd name="T29" fmla="*/ 1157 h 2413"/>
                <a:gd name="T30" fmla="*/ 239 w 2414"/>
                <a:gd name="T31" fmla="*/ 1132 h 2413"/>
                <a:gd name="T32" fmla="*/ 555 w 2414"/>
                <a:gd name="T33" fmla="*/ 492 h 2413"/>
                <a:gd name="T34" fmla="*/ 1126 w 2414"/>
                <a:gd name="T35" fmla="*/ 245 h 2413"/>
                <a:gd name="T36" fmla="*/ 1153 w 2414"/>
                <a:gd name="T37" fmla="*/ 53 h 2413"/>
                <a:gd name="T38" fmla="*/ 1256 w 2414"/>
                <a:gd name="T39" fmla="*/ 47 h 2413"/>
                <a:gd name="T40" fmla="*/ 1257 w 2414"/>
                <a:gd name="T41" fmla="*/ 135 h 2413"/>
                <a:gd name="T42" fmla="*/ 445 w 2414"/>
                <a:gd name="T43" fmla="*/ 1263 h 2413"/>
                <a:gd name="T44" fmla="*/ 342 w 2414"/>
                <a:gd name="T45" fmla="*/ 1284 h 2413"/>
                <a:gd name="T46" fmla="*/ 710 w 2414"/>
                <a:gd name="T47" fmla="*/ 1920 h 2413"/>
                <a:gd name="T48" fmla="*/ 1150 w 2414"/>
                <a:gd name="T49" fmla="*/ 2034 h 2413"/>
                <a:gd name="T50" fmla="*/ 1207 w 2414"/>
                <a:gd name="T51" fmla="*/ 1840 h 2413"/>
                <a:gd name="T52" fmla="*/ 1255 w 2414"/>
                <a:gd name="T53" fmla="*/ 2048 h 2413"/>
                <a:gd name="T54" fmla="*/ 1460 w 2414"/>
                <a:gd name="T55" fmla="*/ 2034 h 2413"/>
                <a:gd name="T56" fmla="*/ 2061 w 2414"/>
                <a:gd name="T57" fmla="*/ 1300 h 2413"/>
                <a:gd name="T58" fmla="*/ 1882 w 2414"/>
                <a:gd name="T59" fmla="*/ 1262 h 2413"/>
                <a:gd name="T60" fmla="*/ 1891 w 2414"/>
                <a:gd name="T61" fmla="*/ 1157 h 2413"/>
                <a:gd name="T62" fmla="*/ 2058 w 2414"/>
                <a:gd name="T63" fmla="*/ 1101 h 2413"/>
                <a:gd name="T64" fmla="*/ 1287 w 2414"/>
                <a:gd name="T65" fmla="*/ 351 h 2413"/>
                <a:gd name="T66" fmla="*/ 1255 w 2414"/>
                <a:gd name="T67" fmla="*/ 519 h 2413"/>
                <a:gd name="T68" fmla="*/ 1150 w 2414"/>
                <a:gd name="T69" fmla="*/ 521 h 2413"/>
                <a:gd name="T70" fmla="*/ 1122 w 2414"/>
                <a:gd name="T71" fmla="*/ 351 h 2413"/>
                <a:gd name="T72" fmla="*/ 568 w 2414"/>
                <a:gd name="T73" fmla="*/ 624 h 2413"/>
                <a:gd name="T74" fmla="*/ 385 w 2414"/>
                <a:gd name="T75" fmla="*/ 1157 h 2413"/>
                <a:gd name="T76" fmla="*/ 572 w 2414"/>
                <a:gd name="T77" fmla="*/ 1215 h 2413"/>
                <a:gd name="T78" fmla="*/ 445 w 2414"/>
                <a:gd name="T79" fmla="*/ 126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4" h="2413">
                  <a:moveTo>
                    <a:pt x="1257" y="135"/>
                  </a:moveTo>
                  <a:cubicBezTo>
                    <a:pt x="1257" y="163"/>
                    <a:pt x="1257" y="191"/>
                    <a:pt x="1257" y="219"/>
                  </a:cubicBezTo>
                  <a:cubicBezTo>
                    <a:pt x="1256" y="235"/>
                    <a:pt x="1263" y="243"/>
                    <a:pt x="1280" y="245"/>
                  </a:cubicBezTo>
                  <a:cubicBezTo>
                    <a:pt x="1481" y="262"/>
                    <a:pt x="1661" y="331"/>
                    <a:pt x="1816" y="461"/>
                  </a:cubicBezTo>
                  <a:cubicBezTo>
                    <a:pt x="2022" y="631"/>
                    <a:pt x="2141" y="849"/>
                    <a:pt x="2168" y="1116"/>
                  </a:cubicBezTo>
                  <a:cubicBezTo>
                    <a:pt x="2172" y="1156"/>
                    <a:pt x="2172" y="1156"/>
                    <a:pt x="2213" y="1156"/>
                  </a:cubicBezTo>
                  <a:cubicBezTo>
                    <a:pt x="2257" y="1156"/>
                    <a:pt x="2301" y="1156"/>
                    <a:pt x="2345" y="1157"/>
                  </a:cubicBezTo>
                  <a:cubicBezTo>
                    <a:pt x="2380" y="1157"/>
                    <a:pt x="2398" y="1170"/>
                    <a:pt x="2405" y="1196"/>
                  </a:cubicBezTo>
                  <a:cubicBezTo>
                    <a:pt x="2414" y="1230"/>
                    <a:pt x="2393" y="1261"/>
                    <a:pt x="2358" y="1262"/>
                  </a:cubicBezTo>
                  <a:cubicBezTo>
                    <a:pt x="2306" y="1263"/>
                    <a:pt x="2254" y="1262"/>
                    <a:pt x="2202" y="1262"/>
                  </a:cubicBezTo>
                  <a:cubicBezTo>
                    <a:pt x="2175" y="1263"/>
                    <a:pt x="2173" y="1264"/>
                    <a:pt x="2170" y="1291"/>
                  </a:cubicBezTo>
                  <a:cubicBezTo>
                    <a:pt x="2160" y="1411"/>
                    <a:pt x="2129" y="1525"/>
                    <a:pt x="2076" y="1632"/>
                  </a:cubicBezTo>
                  <a:cubicBezTo>
                    <a:pt x="2022" y="1744"/>
                    <a:pt x="1949" y="1841"/>
                    <a:pt x="1857" y="1925"/>
                  </a:cubicBezTo>
                  <a:cubicBezTo>
                    <a:pt x="1707" y="2063"/>
                    <a:pt x="1530" y="2144"/>
                    <a:pt x="1328" y="2172"/>
                  </a:cubicBezTo>
                  <a:cubicBezTo>
                    <a:pt x="1313" y="2174"/>
                    <a:pt x="1297" y="2176"/>
                    <a:pt x="1282" y="2176"/>
                  </a:cubicBezTo>
                  <a:cubicBezTo>
                    <a:pt x="1261" y="2176"/>
                    <a:pt x="1256" y="2187"/>
                    <a:pt x="1256" y="2206"/>
                  </a:cubicBezTo>
                  <a:cubicBezTo>
                    <a:pt x="1257" y="2249"/>
                    <a:pt x="1257" y="2293"/>
                    <a:pt x="1256" y="2337"/>
                  </a:cubicBezTo>
                  <a:cubicBezTo>
                    <a:pt x="1256" y="2346"/>
                    <a:pt x="1257" y="2355"/>
                    <a:pt x="1256" y="2363"/>
                  </a:cubicBezTo>
                  <a:cubicBezTo>
                    <a:pt x="1254" y="2394"/>
                    <a:pt x="1234" y="2413"/>
                    <a:pt x="1205" y="2413"/>
                  </a:cubicBezTo>
                  <a:cubicBezTo>
                    <a:pt x="1175" y="2413"/>
                    <a:pt x="1154" y="2395"/>
                    <a:pt x="1153" y="2364"/>
                  </a:cubicBezTo>
                  <a:cubicBezTo>
                    <a:pt x="1152" y="2316"/>
                    <a:pt x="1153" y="2268"/>
                    <a:pt x="1153" y="2220"/>
                  </a:cubicBezTo>
                  <a:cubicBezTo>
                    <a:pt x="1153" y="2179"/>
                    <a:pt x="1153" y="2178"/>
                    <a:pt x="1112" y="2175"/>
                  </a:cubicBezTo>
                  <a:cubicBezTo>
                    <a:pt x="983" y="2163"/>
                    <a:pt x="861" y="2128"/>
                    <a:pt x="749" y="2065"/>
                  </a:cubicBezTo>
                  <a:cubicBezTo>
                    <a:pt x="467" y="1907"/>
                    <a:pt x="297" y="1670"/>
                    <a:pt x="246" y="1349"/>
                  </a:cubicBezTo>
                  <a:cubicBezTo>
                    <a:pt x="243" y="1329"/>
                    <a:pt x="240" y="1309"/>
                    <a:pt x="239" y="1288"/>
                  </a:cubicBezTo>
                  <a:cubicBezTo>
                    <a:pt x="238" y="1269"/>
                    <a:pt x="230" y="1262"/>
                    <a:pt x="212" y="1262"/>
                  </a:cubicBezTo>
                  <a:cubicBezTo>
                    <a:pt x="159" y="1263"/>
                    <a:pt x="106" y="1263"/>
                    <a:pt x="54" y="1262"/>
                  </a:cubicBezTo>
                  <a:cubicBezTo>
                    <a:pt x="20" y="1262"/>
                    <a:pt x="0" y="1238"/>
                    <a:pt x="2" y="1205"/>
                  </a:cubicBezTo>
                  <a:cubicBezTo>
                    <a:pt x="4" y="1182"/>
                    <a:pt x="18" y="1164"/>
                    <a:pt x="41" y="1160"/>
                  </a:cubicBezTo>
                  <a:cubicBezTo>
                    <a:pt x="63" y="1157"/>
                    <a:pt x="85" y="1157"/>
                    <a:pt x="107" y="1157"/>
                  </a:cubicBezTo>
                  <a:cubicBezTo>
                    <a:pt x="142" y="1156"/>
                    <a:pt x="178" y="1156"/>
                    <a:pt x="213" y="1157"/>
                  </a:cubicBezTo>
                  <a:cubicBezTo>
                    <a:pt x="231" y="1157"/>
                    <a:pt x="237" y="1150"/>
                    <a:pt x="239" y="1132"/>
                  </a:cubicBezTo>
                  <a:cubicBezTo>
                    <a:pt x="246" y="1045"/>
                    <a:pt x="264" y="960"/>
                    <a:pt x="295" y="877"/>
                  </a:cubicBezTo>
                  <a:cubicBezTo>
                    <a:pt x="350" y="728"/>
                    <a:pt x="437" y="599"/>
                    <a:pt x="555" y="492"/>
                  </a:cubicBezTo>
                  <a:cubicBezTo>
                    <a:pt x="689" y="372"/>
                    <a:pt x="843" y="294"/>
                    <a:pt x="1019" y="260"/>
                  </a:cubicBezTo>
                  <a:cubicBezTo>
                    <a:pt x="1055" y="253"/>
                    <a:pt x="1090" y="248"/>
                    <a:pt x="1126" y="245"/>
                  </a:cubicBezTo>
                  <a:cubicBezTo>
                    <a:pt x="1146" y="243"/>
                    <a:pt x="1153" y="235"/>
                    <a:pt x="1153" y="216"/>
                  </a:cubicBezTo>
                  <a:cubicBezTo>
                    <a:pt x="1152" y="162"/>
                    <a:pt x="1152" y="107"/>
                    <a:pt x="1153" y="53"/>
                  </a:cubicBezTo>
                  <a:cubicBezTo>
                    <a:pt x="1154" y="19"/>
                    <a:pt x="1173" y="1"/>
                    <a:pt x="1204" y="0"/>
                  </a:cubicBezTo>
                  <a:cubicBezTo>
                    <a:pt x="1233" y="0"/>
                    <a:pt x="1254" y="18"/>
                    <a:pt x="1256" y="47"/>
                  </a:cubicBezTo>
                  <a:cubicBezTo>
                    <a:pt x="1257" y="77"/>
                    <a:pt x="1256" y="106"/>
                    <a:pt x="1256" y="135"/>
                  </a:cubicBezTo>
                  <a:cubicBezTo>
                    <a:pt x="1256" y="135"/>
                    <a:pt x="1256" y="135"/>
                    <a:pt x="1257" y="135"/>
                  </a:cubicBezTo>
                  <a:close/>
                  <a:moveTo>
                    <a:pt x="445" y="1262"/>
                  </a:moveTo>
                  <a:cubicBezTo>
                    <a:pt x="445" y="1262"/>
                    <a:pt x="445" y="1262"/>
                    <a:pt x="445" y="1263"/>
                  </a:cubicBezTo>
                  <a:cubicBezTo>
                    <a:pt x="417" y="1263"/>
                    <a:pt x="389" y="1263"/>
                    <a:pt x="361" y="1263"/>
                  </a:cubicBezTo>
                  <a:cubicBezTo>
                    <a:pt x="347" y="1263"/>
                    <a:pt x="340" y="1269"/>
                    <a:pt x="342" y="1284"/>
                  </a:cubicBezTo>
                  <a:cubicBezTo>
                    <a:pt x="345" y="1310"/>
                    <a:pt x="347" y="1336"/>
                    <a:pt x="352" y="1361"/>
                  </a:cubicBezTo>
                  <a:cubicBezTo>
                    <a:pt x="395" y="1596"/>
                    <a:pt x="516" y="1782"/>
                    <a:pt x="710" y="1920"/>
                  </a:cubicBezTo>
                  <a:cubicBezTo>
                    <a:pt x="830" y="2005"/>
                    <a:pt x="964" y="2054"/>
                    <a:pt x="1110" y="2069"/>
                  </a:cubicBezTo>
                  <a:cubicBezTo>
                    <a:pt x="1149" y="2073"/>
                    <a:pt x="1150" y="2072"/>
                    <a:pt x="1150" y="2034"/>
                  </a:cubicBezTo>
                  <a:cubicBezTo>
                    <a:pt x="1150" y="1986"/>
                    <a:pt x="1149" y="1939"/>
                    <a:pt x="1150" y="1892"/>
                  </a:cubicBezTo>
                  <a:cubicBezTo>
                    <a:pt x="1151" y="1857"/>
                    <a:pt x="1173" y="1838"/>
                    <a:pt x="1207" y="1840"/>
                  </a:cubicBezTo>
                  <a:cubicBezTo>
                    <a:pt x="1236" y="1842"/>
                    <a:pt x="1255" y="1862"/>
                    <a:pt x="1255" y="1896"/>
                  </a:cubicBezTo>
                  <a:cubicBezTo>
                    <a:pt x="1256" y="1946"/>
                    <a:pt x="1256" y="1997"/>
                    <a:pt x="1255" y="2048"/>
                  </a:cubicBezTo>
                  <a:cubicBezTo>
                    <a:pt x="1255" y="2066"/>
                    <a:pt x="1262" y="2074"/>
                    <a:pt x="1280" y="2070"/>
                  </a:cubicBezTo>
                  <a:cubicBezTo>
                    <a:pt x="1340" y="2059"/>
                    <a:pt x="1402" y="2052"/>
                    <a:pt x="1460" y="2034"/>
                  </a:cubicBezTo>
                  <a:cubicBezTo>
                    <a:pt x="1674" y="1968"/>
                    <a:pt x="1836" y="1835"/>
                    <a:pt x="1950" y="1644"/>
                  </a:cubicBezTo>
                  <a:cubicBezTo>
                    <a:pt x="2013" y="1538"/>
                    <a:pt x="2049" y="1422"/>
                    <a:pt x="2061" y="1300"/>
                  </a:cubicBezTo>
                  <a:cubicBezTo>
                    <a:pt x="2065" y="1263"/>
                    <a:pt x="2064" y="1262"/>
                    <a:pt x="2028" y="1262"/>
                  </a:cubicBezTo>
                  <a:cubicBezTo>
                    <a:pt x="1979" y="1262"/>
                    <a:pt x="1930" y="1263"/>
                    <a:pt x="1882" y="1262"/>
                  </a:cubicBezTo>
                  <a:cubicBezTo>
                    <a:pt x="1854" y="1262"/>
                    <a:pt x="1838" y="1248"/>
                    <a:pt x="1832" y="1222"/>
                  </a:cubicBezTo>
                  <a:cubicBezTo>
                    <a:pt x="1824" y="1187"/>
                    <a:pt x="1848" y="1158"/>
                    <a:pt x="1891" y="1157"/>
                  </a:cubicBezTo>
                  <a:cubicBezTo>
                    <a:pt x="1930" y="1156"/>
                    <a:pt x="1969" y="1156"/>
                    <a:pt x="2008" y="1156"/>
                  </a:cubicBezTo>
                  <a:cubicBezTo>
                    <a:pt x="2064" y="1156"/>
                    <a:pt x="2065" y="1156"/>
                    <a:pt x="2058" y="1101"/>
                  </a:cubicBezTo>
                  <a:cubicBezTo>
                    <a:pt x="2029" y="873"/>
                    <a:pt x="1923" y="686"/>
                    <a:pt x="1746" y="540"/>
                  </a:cubicBezTo>
                  <a:cubicBezTo>
                    <a:pt x="1613" y="431"/>
                    <a:pt x="1459" y="369"/>
                    <a:pt x="1287" y="351"/>
                  </a:cubicBezTo>
                  <a:cubicBezTo>
                    <a:pt x="1259" y="348"/>
                    <a:pt x="1256" y="351"/>
                    <a:pt x="1255" y="379"/>
                  </a:cubicBezTo>
                  <a:cubicBezTo>
                    <a:pt x="1255" y="425"/>
                    <a:pt x="1256" y="472"/>
                    <a:pt x="1255" y="519"/>
                  </a:cubicBezTo>
                  <a:cubicBezTo>
                    <a:pt x="1254" y="550"/>
                    <a:pt x="1237" y="570"/>
                    <a:pt x="1210" y="573"/>
                  </a:cubicBezTo>
                  <a:cubicBezTo>
                    <a:pt x="1175" y="577"/>
                    <a:pt x="1151" y="557"/>
                    <a:pt x="1150" y="521"/>
                  </a:cubicBezTo>
                  <a:cubicBezTo>
                    <a:pt x="1149" y="473"/>
                    <a:pt x="1150" y="424"/>
                    <a:pt x="1149" y="375"/>
                  </a:cubicBezTo>
                  <a:cubicBezTo>
                    <a:pt x="1149" y="352"/>
                    <a:pt x="1145" y="348"/>
                    <a:pt x="1122" y="351"/>
                  </a:cubicBezTo>
                  <a:cubicBezTo>
                    <a:pt x="1092" y="354"/>
                    <a:pt x="1062" y="358"/>
                    <a:pt x="1033" y="364"/>
                  </a:cubicBezTo>
                  <a:cubicBezTo>
                    <a:pt x="850" y="400"/>
                    <a:pt x="695" y="488"/>
                    <a:pt x="568" y="624"/>
                  </a:cubicBezTo>
                  <a:cubicBezTo>
                    <a:pt x="440" y="762"/>
                    <a:pt x="366" y="925"/>
                    <a:pt x="344" y="1112"/>
                  </a:cubicBezTo>
                  <a:cubicBezTo>
                    <a:pt x="339" y="1156"/>
                    <a:pt x="333" y="1156"/>
                    <a:pt x="385" y="1157"/>
                  </a:cubicBezTo>
                  <a:cubicBezTo>
                    <a:pt x="432" y="1157"/>
                    <a:pt x="479" y="1156"/>
                    <a:pt x="527" y="1159"/>
                  </a:cubicBezTo>
                  <a:cubicBezTo>
                    <a:pt x="559" y="1161"/>
                    <a:pt x="574" y="1183"/>
                    <a:pt x="572" y="1215"/>
                  </a:cubicBezTo>
                  <a:cubicBezTo>
                    <a:pt x="570" y="1245"/>
                    <a:pt x="552" y="1261"/>
                    <a:pt x="521" y="1262"/>
                  </a:cubicBezTo>
                  <a:cubicBezTo>
                    <a:pt x="495" y="1263"/>
                    <a:pt x="470" y="1262"/>
                    <a:pt x="445" y="1262"/>
                  </a:cubicBezTo>
                  <a:close/>
                </a:path>
              </a:pathLst>
            </a:custGeom>
            <a:grpFill/>
            <a:ln w="9525">
              <a:solidFill>
                <a:srgbClr val="4FC3F4"/>
              </a:solidFill>
              <a:round/>
              <a:headEnd/>
              <a:tailEnd/>
            </a:ln>
            <a:extLst/>
          </p:spPr>
          <p:txBody>
            <a:bodyPr vert="horz" wrap="square" lIns="91440" tIns="45720" rIns="91440" bIns="45720" numCol="1" anchor="t" anchorCtr="0" compatLnSpc="1">
              <a:prstTxWarp prst="textNoShape">
                <a:avLst/>
              </a:prstTxWarp>
            </a:bodyPr>
            <a:lstStyle/>
            <a:p>
              <a:endParaRPr lang="en-AU">
                <a:solidFill>
                  <a:schemeClr val="bg1"/>
                </a:solidFill>
                <a:latin typeface="+mj-lt"/>
              </a:endParaRPr>
            </a:p>
          </p:txBody>
        </p:sp>
        <p:sp>
          <p:nvSpPr>
            <p:cNvPr id="23" name="Freeform 6">
              <a:extLst>
                <a:ext uri="{FF2B5EF4-FFF2-40B4-BE49-F238E27FC236}">
                  <a16:creationId xmlns:a16="http://schemas.microsoft.com/office/drawing/2014/main" xmlns="" id="{A21399A6-DC1E-4D4E-B8CC-C4ACA253C323}"/>
                </a:ext>
              </a:extLst>
            </p:cNvPr>
            <p:cNvSpPr>
              <a:spLocks/>
            </p:cNvSpPr>
            <p:nvPr/>
          </p:nvSpPr>
          <p:spPr bwMode="auto">
            <a:xfrm>
              <a:off x="2136" y="722"/>
              <a:ext cx="136" cy="133"/>
            </a:xfrm>
            <a:custGeom>
              <a:avLst/>
              <a:gdLst>
                <a:gd name="T0" fmla="*/ 236 w 588"/>
                <a:gd name="T1" fmla="*/ 438 h 577"/>
                <a:gd name="T2" fmla="*/ 236 w 588"/>
                <a:gd name="T3" fmla="*/ 358 h 577"/>
                <a:gd name="T4" fmla="*/ 207 w 588"/>
                <a:gd name="T5" fmla="*/ 329 h 577"/>
                <a:gd name="T6" fmla="*/ 57 w 588"/>
                <a:gd name="T7" fmla="*/ 329 h 577"/>
                <a:gd name="T8" fmla="*/ 0 w 588"/>
                <a:gd name="T9" fmla="*/ 279 h 577"/>
                <a:gd name="T10" fmla="*/ 55 w 588"/>
                <a:gd name="T11" fmla="*/ 224 h 577"/>
                <a:gd name="T12" fmla="*/ 207 w 588"/>
                <a:gd name="T13" fmla="*/ 223 h 577"/>
                <a:gd name="T14" fmla="*/ 236 w 588"/>
                <a:gd name="T15" fmla="*/ 194 h 577"/>
                <a:gd name="T16" fmla="*/ 236 w 588"/>
                <a:gd name="T17" fmla="*/ 54 h 577"/>
                <a:gd name="T18" fmla="*/ 295 w 588"/>
                <a:gd name="T19" fmla="*/ 3 h 577"/>
                <a:gd name="T20" fmla="*/ 341 w 588"/>
                <a:gd name="T21" fmla="*/ 57 h 577"/>
                <a:gd name="T22" fmla="*/ 341 w 588"/>
                <a:gd name="T23" fmla="*/ 191 h 577"/>
                <a:gd name="T24" fmla="*/ 374 w 588"/>
                <a:gd name="T25" fmla="*/ 223 h 577"/>
                <a:gd name="T26" fmla="*/ 520 w 588"/>
                <a:gd name="T27" fmla="*/ 224 h 577"/>
                <a:gd name="T28" fmla="*/ 571 w 588"/>
                <a:gd name="T29" fmla="*/ 301 h 577"/>
                <a:gd name="T30" fmla="*/ 524 w 588"/>
                <a:gd name="T31" fmla="*/ 329 h 577"/>
                <a:gd name="T32" fmla="*/ 376 w 588"/>
                <a:gd name="T33" fmla="*/ 329 h 577"/>
                <a:gd name="T34" fmla="*/ 341 w 588"/>
                <a:gd name="T35" fmla="*/ 364 h 577"/>
                <a:gd name="T36" fmla="*/ 341 w 588"/>
                <a:gd name="T37" fmla="*/ 520 h 577"/>
                <a:gd name="T38" fmla="*/ 288 w 588"/>
                <a:gd name="T39" fmla="*/ 577 h 577"/>
                <a:gd name="T40" fmla="*/ 236 w 588"/>
                <a:gd name="T41" fmla="*/ 528 h 577"/>
                <a:gd name="T42" fmla="*/ 236 w 588"/>
                <a:gd name="T43" fmla="*/ 438 h 577"/>
                <a:gd name="T44" fmla="*/ 236 w 588"/>
                <a:gd name="T45" fmla="*/ 43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8" h="577">
                  <a:moveTo>
                    <a:pt x="236" y="438"/>
                  </a:moveTo>
                  <a:cubicBezTo>
                    <a:pt x="236" y="412"/>
                    <a:pt x="236" y="385"/>
                    <a:pt x="236" y="358"/>
                  </a:cubicBezTo>
                  <a:cubicBezTo>
                    <a:pt x="235" y="332"/>
                    <a:pt x="233" y="329"/>
                    <a:pt x="207" y="329"/>
                  </a:cubicBezTo>
                  <a:cubicBezTo>
                    <a:pt x="157" y="329"/>
                    <a:pt x="107" y="329"/>
                    <a:pt x="57" y="329"/>
                  </a:cubicBezTo>
                  <a:cubicBezTo>
                    <a:pt x="21" y="329"/>
                    <a:pt x="1" y="310"/>
                    <a:pt x="0" y="279"/>
                  </a:cubicBezTo>
                  <a:cubicBezTo>
                    <a:pt x="0" y="246"/>
                    <a:pt x="19" y="225"/>
                    <a:pt x="55" y="224"/>
                  </a:cubicBezTo>
                  <a:cubicBezTo>
                    <a:pt x="106" y="223"/>
                    <a:pt x="157" y="224"/>
                    <a:pt x="207" y="223"/>
                  </a:cubicBezTo>
                  <a:cubicBezTo>
                    <a:pt x="233" y="223"/>
                    <a:pt x="235" y="221"/>
                    <a:pt x="236" y="194"/>
                  </a:cubicBezTo>
                  <a:cubicBezTo>
                    <a:pt x="236" y="148"/>
                    <a:pt x="235" y="101"/>
                    <a:pt x="236" y="54"/>
                  </a:cubicBezTo>
                  <a:cubicBezTo>
                    <a:pt x="237" y="18"/>
                    <a:pt x="259" y="0"/>
                    <a:pt x="295" y="3"/>
                  </a:cubicBezTo>
                  <a:cubicBezTo>
                    <a:pt x="323" y="5"/>
                    <a:pt x="341" y="25"/>
                    <a:pt x="341" y="57"/>
                  </a:cubicBezTo>
                  <a:cubicBezTo>
                    <a:pt x="342" y="102"/>
                    <a:pt x="341" y="147"/>
                    <a:pt x="341" y="191"/>
                  </a:cubicBezTo>
                  <a:cubicBezTo>
                    <a:pt x="342" y="222"/>
                    <a:pt x="342" y="223"/>
                    <a:pt x="374" y="223"/>
                  </a:cubicBezTo>
                  <a:cubicBezTo>
                    <a:pt x="423" y="223"/>
                    <a:pt x="472" y="222"/>
                    <a:pt x="520" y="224"/>
                  </a:cubicBezTo>
                  <a:cubicBezTo>
                    <a:pt x="565" y="225"/>
                    <a:pt x="588" y="262"/>
                    <a:pt x="571" y="301"/>
                  </a:cubicBezTo>
                  <a:cubicBezTo>
                    <a:pt x="561" y="322"/>
                    <a:pt x="545" y="329"/>
                    <a:pt x="524" y="329"/>
                  </a:cubicBezTo>
                  <a:cubicBezTo>
                    <a:pt x="474" y="329"/>
                    <a:pt x="425" y="329"/>
                    <a:pt x="376" y="329"/>
                  </a:cubicBezTo>
                  <a:cubicBezTo>
                    <a:pt x="342" y="329"/>
                    <a:pt x="341" y="330"/>
                    <a:pt x="341" y="364"/>
                  </a:cubicBezTo>
                  <a:cubicBezTo>
                    <a:pt x="341" y="416"/>
                    <a:pt x="342" y="468"/>
                    <a:pt x="341" y="520"/>
                  </a:cubicBezTo>
                  <a:cubicBezTo>
                    <a:pt x="341" y="557"/>
                    <a:pt x="322" y="577"/>
                    <a:pt x="288" y="577"/>
                  </a:cubicBezTo>
                  <a:cubicBezTo>
                    <a:pt x="258" y="577"/>
                    <a:pt x="237" y="559"/>
                    <a:pt x="236" y="528"/>
                  </a:cubicBezTo>
                  <a:cubicBezTo>
                    <a:pt x="235" y="498"/>
                    <a:pt x="236" y="468"/>
                    <a:pt x="236" y="438"/>
                  </a:cubicBezTo>
                  <a:cubicBezTo>
                    <a:pt x="236" y="438"/>
                    <a:pt x="236" y="438"/>
                    <a:pt x="236" y="438"/>
                  </a:cubicBezTo>
                  <a:close/>
                </a:path>
              </a:pathLst>
            </a:custGeom>
            <a:grpFill/>
            <a:ln w="9525">
              <a:solidFill>
                <a:srgbClr val="4FC3F4"/>
              </a:solidFill>
              <a:round/>
              <a:headEnd/>
              <a:tailEnd/>
            </a:ln>
            <a:extLst/>
          </p:spPr>
          <p:txBody>
            <a:bodyPr vert="horz" wrap="square" lIns="91440" tIns="45720" rIns="91440" bIns="45720" numCol="1" anchor="t" anchorCtr="0" compatLnSpc="1">
              <a:prstTxWarp prst="textNoShape">
                <a:avLst/>
              </a:prstTxWarp>
            </a:bodyPr>
            <a:lstStyle/>
            <a:p>
              <a:endParaRPr lang="en-AU">
                <a:solidFill>
                  <a:schemeClr val="bg1"/>
                </a:solidFill>
                <a:latin typeface="+mj-lt"/>
              </a:endParaRPr>
            </a:p>
          </p:txBody>
        </p:sp>
      </p:grpSp>
      <p:grpSp>
        <p:nvGrpSpPr>
          <p:cNvPr id="27" name="Group 26">
            <a:extLst>
              <a:ext uri="{FF2B5EF4-FFF2-40B4-BE49-F238E27FC236}">
                <a16:creationId xmlns:a16="http://schemas.microsoft.com/office/drawing/2014/main" xmlns="" id="{C211FE6F-A68C-413C-8AFA-4A1E60D607BC}"/>
              </a:ext>
            </a:extLst>
          </p:cNvPr>
          <p:cNvGrpSpPr>
            <a:grpSpLocks noChangeAspect="1"/>
          </p:cNvGrpSpPr>
          <p:nvPr/>
        </p:nvGrpSpPr>
        <p:grpSpPr bwMode="auto">
          <a:xfrm>
            <a:off x="725665" y="2760406"/>
            <a:ext cx="287736" cy="288252"/>
            <a:chOff x="1925" y="509"/>
            <a:chExt cx="557" cy="558"/>
          </a:xfrm>
          <a:solidFill>
            <a:schemeClr val="accent2"/>
          </a:solidFill>
        </p:grpSpPr>
        <p:sp>
          <p:nvSpPr>
            <p:cNvPr id="28" name="Freeform 5">
              <a:extLst>
                <a:ext uri="{FF2B5EF4-FFF2-40B4-BE49-F238E27FC236}">
                  <a16:creationId xmlns:a16="http://schemas.microsoft.com/office/drawing/2014/main" xmlns="" id="{57AA7F1E-0A19-4647-8100-54CF88B3B6B9}"/>
                </a:ext>
              </a:extLst>
            </p:cNvPr>
            <p:cNvSpPr>
              <a:spLocks noEditPoints="1"/>
            </p:cNvSpPr>
            <p:nvPr/>
          </p:nvSpPr>
          <p:spPr bwMode="auto">
            <a:xfrm>
              <a:off x="1925" y="509"/>
              <a:ext cx="557" cy="558"/>
            </a:xfrm>
            <a:custGeom>
              <a:avLst/>
              <a:gdLst>
                <a:gd name="T0" fmla="*/ 1257 w 2414"/>
                <a:gd name="T1" fmla="*/ 219 h 2413"/>
                <a:gd name="T2" fmla="*/ 1816 w 2414"/>
                <a:gd name="T3" fmla="*/ 461 h 2413"/>
                <a:gd name="T4" fmla="*/ 2213 w 2414"/>
                <a:gd name="T5" fmla="*/ 1156 h 2413"/>
                <a:gd name="T6" fmla="*/ 2405 w 2414"/>
                <a:gd name="T7" fmla="*/ 1196 h 2413"/>
                <a:gd name="T8" fmla="*/ 2202 w 2414"/>
                <a:gd name="T9" fmla="*/ 1262 h 2413"/>
                <a:gd name="T10" fmla="*/ 2076 w 2414"/>
                <a:gd name="T11" fmla="*/ 1632 h 2413"/>
                <a:gd name="T12" fmla="*/ 1328 w 2414"/>
                <a:gd name="T13" fmla="*/ 2172 h 2413"/>
                <a:gd name="T14" fmla="*/ 1256 w 2414"/>
                <a:gd name="T15" fmla="*/ 2206 h 2413"/>
                <a:gd name="T16" fmla="*/ 1256 w 2414"/>
                <a:gd name="T17" fmla="*/ 2363 h 2413"/>
                <a:gd name="T18" fmla="*/ 1153 w 2414"/>
                <a:gd name="T19" fmla="*/ 2364 h 2413"/>
                <a:gd name="T20" fmla="*/ 1112 w 2414"/>
                <a:gd name="T21" fmla="*/ 2175 h 2413"/>
                <a:gd name="T22" fmla="*/ 246 w 2414"/>
                <a:gd name="T23" fmla="*/ 1349 h 2413"/>
                <a:gd name="T24" fmla="*/ 212 w 2414"/>
                <a:gd name="T25" fmla="*/ 1262 h 2413"/>
                <a:gd name="T26" fmla="*/ 2 w 2414"/>
                <a:gd name="T27" fmla="*/ 1205 h 2413"/>
                <a:gd name="T28" fmla="*/ 107 w 2414"/>
                <a:gd name="T29" fmla="*/ 1157 h 2413"/>
                <a:gd name="T30" fmla="*/ 239 w 2414"/>
                <a:gd name="T31" fmla="*/ 1132 h 2413"/>
                <a:gd name="T32" fmla="*/ 555 w 2414"/>
                <a:gd name="T33" fmla="*/ 492 h 2413"/>
                <a:gd name="T34" fmla="*/ 1126 w 2414"/>
                <a:gd name="T35" fmla="*/ 245 h 2413"/>
                <a:gd name="T36" fmla="*/ 1153 w 2414"/>
                <a:gd name="T37" fmla="*/ 53 h 2413"/>
                <a:gd name="T38" fmla="*/ 1256 w 2414"/>
                <a:gd name="T39" fmla="*/ 47 h 2413"/>
                <a:gd name="T40" fmla="*/ 1257 w 2414"/>
                <a:gd name="T41" fmla="*/ 135 h 2413"/>
                <a:gd name="T42" fmla="*/ 445 w 2414"/>
                <a:gd name="T43" fmla="*/ 1263 h 2413"/>
                <a:gd name="T44" fmla="*/ 342 w 2414"/>
                <a:gd name="T45" fmla="*/ 1284 h 2413"/>
                <a:gd name="T46" fmla="*/ 710 w 2414"/>
                <a:gd name="T47" fmla="*/ 1920 h 2413"/>
                <a:gd name="T48" fmla="*/ 1150 w 2414"/>
                <a:gd name="T49" fmla="*/ 2034 h 2413"/>
                <a:gd name="T50" fmla="*/ 1207 w 2414"/>
                <a:gd name="T51" fmla="*/ 1840 h 2413"/>
                <a:gd name="T52" fmla="*/ 1255 w 2414"/>
                <a:gd name="T53" fmla="*/ 2048 h 2413"/>
                <a:gd name="T54" fmla="*/ 1460 w 2414"/>
                <a:gd name="T55" fmla="*/ 2034 h 2413"/>
                <a:gd name="T56" fmla="*/ 2061 w 2414"/>
                <a:gd name="T57" fmla="*/ 1300 h 2413"/>
                <a:gd name="T58" fmla="*/ 1882 w 2414"/>
                <a:gd name="T59" fmla="*/ 1262 h 2413"/>
                <a:gd name="T60" fmla="*/ 1891 w 2414"/>
                <a:gd name="T61" fmla="*/ 1157 h 2413"/>
                <a:gd name="T62" fmla="*/ 2058 w 2414"/>
                <a:gd name="T63" fmla="*/ 1101 h 2413"/>
                <a:gd name="T64" fmla="*/ 1287 w 2414"/>
                <a:gd name="T65" fmla="*/ 351 h 2413"/>
                <a:gd name="T66" fmla="*/ 1255 w 2414"/>
                <a:gd name="T67" fmla="*/ 519 h 2413"/>
                <a:gd name="T68" fmla="*/ 1150 w 2414"/>
                <a:gd name="T69" fmla="*/ 521 h 2413"/>
                <a:gd name="T70" fmla="*/ 1122 w 2414"/>
                <a:gd name="T71" fmla="*/ 351 h 2413"/>
                <a:gd name="T72" fmla="*/ 568 w 2414"/>
                <a:gd name="T73" fmla="*/ 624 h 2413"/>
                <a:gd name="T74" fmla="*/ 385 w 2414"/>
                <a:gd name="T75" fmla="*/ 1157 h 2413"/>
                <a:gd name="T76" fmla="*/ 572 w 2414"/>
                <a:gd name="T77" fmla="*/ 1215 h 2413"/>
                <a:gd name="T78" fmla="*/ 445 w 2414"/>
                <a:gd name="T79" fmla="*/ 126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4" h="2413">
                  <a:moveTo>
                    <a:pt x="1257" y="135"/>
                  </a:moveTo>
                  <a:cubicBezTo>
                    <a:pt x="1257" y="163"/>
                    <a:pt x="1257" y="191"/>
                    <a:pt x="1257" y="219"/>
                  </a:cubicBezTo>
                  <a:cubicBezTo>
                    <a:pt x="1256" y="235"/>
                    <a:pt x="1263" y="243"/>
                    <a:pt x="1280" y="245"/>
                  </a:cubicBezTo>
                  <a:cubicBezTo>
                    <a:pt x="1481" y="262"/>
                    <a:pt x="1661" y="331"/>
                    <a:pt x="1816" y="461"/>
                  </a:cubicBezTo>
                  <a:cubicBezTo>
                    <a:pt x="2022" y="631"/>
                    <a:pt x="2141" y="849"/>
                    <a:pt x="2168" y="1116"/>
                  </a:cubicBezTo>
                  <a:cubicBezTo>
                    <a:pt x="2172" y="1156"/>
                    <a:pt x="2172" y="1156"/>
                    <a:pt x="2213" y="1156"/>
                  </a:cubicBezTo>
                  <a:cubicBezTo>
                    <a:pt x="2257" y="1156"/>
                    <a:pt x="2301" y="1156"/>
                    <a:pt x="2345" y="1157"/>
                  </a:cubicBezTo>
                  <a:cubicBezTo>
                    <a:pt x="2380" y="1157"/>
                    <a:pt x="2398" y="1170"/>
                    <a:pt x="2405" y="1196"/>
                  </a:cubicBezTo>
                  <a:cubicBezTo>
                    <a:pt x="2414" y="1230"/>
                    <a:pt x="2393" y="1261"/>
                    <a:pt x="2358" y="1262"/>
                  </a:cubicBezTo>
                  <a:cubicBezTo>
                    <a:pt x="2306" y="1263"/>
                    <a:pt x="2254" y="1262"/>
                    <a:pt x="2202" y="1262"/>
                  </a:cubicBezTo>
                  <a:cubicBezTo>
                    <a:pt x="2175" y="1263"/>
                    <a:pt x="2173" y="1264"/>
                    <a:pt x="2170" y="1291"/>
                  </a:cubicBezTo>
                  <a:cubicBezTo>
                    <a:pt x="2160" y="1411"/>
                    <a:pt x="2129" y="1525"/>
                    <a:pt x="2076" y="1632"/>
                  </a:cubicBezTo>
                  <a:cubicBezTo>
                    <a:pt x="2022" y="1744"/>
                    <a:pt x="1949" y="1841"/>
                    <a:pt x="1857" y="1925"/>
                  </a:cubicBezTo>
                  <a:cubicBezTo>
                    <a:pt x="1707" y="2063"/>
                    <a:pt x="1530" y="2144"/>
                    <a:pt x="1328" y="2172"/>
                  </a:cubicBezTo>
                  <a:cubicBezTo>
                    <a:pt x="1313" y="2174"/>
                    <a:pt x="1297" y="2176"/>
                    <a:pt x="1282" y="2176"/>
                  </a:cubicBezTo>
                  <a:cubicBezTo>
                    <a:pt x="1261" y="2176"/>
                    <a:pt x="1256" y="2187"/>
                    <a:pt x="1256" y="2206"/>
                  </a:cubicBezTo>
                  <a:cubicBezTo>
                    <a:pt x="1257" y="2249"/>
                    <a:pt x="1257" y="2293"/>
                    <a:pt x="1256" y="2337"/>
                  </a:cubicBezTo>
                  <a:cubicBezTo>
                    <a:pt x="1256" y="2346"/>
                    <a:pt x="1257" y="2355"/>
                    <a:pt x="1256" y="2363"/>
                  </a:cubicBezTo>
                  <a:cubicBezTo>
                    <a:pt x="1254" y="2394"/>
                    <a:pt x="1234" y="2413"/>
                    <a:pt x="1205" y="2413"/>
                  </a:cubicBezTo>
                  <a:cubicBezTo>
                    <a:pt x="1175" y="2413"/>
                    <a:pt x="1154" y="2395"/>
                    <a:pt x="1153" y="2364"/>
                  </a:cubicBezTo>
                  <a:cubicBezTo>
                    <a:pt x="1152" y="2316"/>
                    <a:pt x="1153" y="2268"/>
                    <a:pt x="1153" y="2220"/>
                  </a:cubicBezTo>
                  <a:cubicBezTo>
                    <a:pt x="1153" y="2179"/>
                    <a:pt x="1153" y="2178"/>
                    <a:pt x="1112" y="2175"/>
                  </a:cubicBezTo>
                  <a:cubicBezTo>
                    <a:pt x="983" y="2163"/>
                    <a:pt x="861" y="2128"/>
                    <a:pt x="749" y="2065"/>
                  </a:cubicBezTo>
                  <a:cubicBezTo>
                    <a:pt x="467" y="1907"/>
                    <a:pt x="297" y="1670"/>
                    <a:pt x="246" y="1349"/>
                  </a:cubicBezTo>
                  <a:cubicBezTo>
                    <a:pt x="243" y="1329"/>
                    <a:pt x="240" y="1309"/>
                    <a:pt x="239" y="1288"/>
                  </a:cubicBezTo>
                  <a:cubicBezTo>
                    <a:pt x="238" y="1269"/>
                    <a:pt x="230" y="1262"/>
                    <a:pt x="212" y="1262"/>
                  </a:cubicBezTo>
                  <a:cubicBezTo>
                    <a:pt x="159" y="1263"/>
                    <a:pt x="106" y="1263"/>
                    <a:pt x="54" y="1262"/>
                  </a:cubicBezTo>
                  <a:cubicBezTo>
                    <a:pt x="20" y="1262"/>
                    <a:pt x="0" y="1238"/>
                    <a:pt x="2" y="1205"/>
                  </a:cubicBezTo>
                  <a:cubicBezTo>
                    <a:pt x="4" y="1182"/>
                    <a:pt x="18" y="1164"/>
                    <a:pt x="41" y="1160"/>
                  </a:cubicBezTo>
                  <a:cubicBezTo>
                    <a:pt x="63" y="1157"/>
                    <a:pt x="85" y="1157"/>
                    <a:pt x="107" y="1157"/>
                  </a:cubicBezTo>
                  <a:cubicBezTo>
                    <a:pt x="142" y="1156"/>
                    <a:pt x="178" y="1156"/>
                    <a:pt x="213" y="1157"/>
                  </a:cubicBezTo>
                  <a:cubicBezTo>
                    <a:pt x="231" y="1157"/>
                    <a:pt x="237" y="1150"/>
                    <a:pt x="239" y="1132"/>
                  </a:cubicBezTo>
                  <a:cubicBezTo>
                    <a:pt x="246" y="1045"/>
                    <a:pt x="264" y="960"/>
                    <a:pt x="295" y="877"/>
                  </a:cubicBezTo>
                  <a:cubicBezTo>
                    <a:pt x="350" y="728"/>
                    <a:pt x="437" y="599"/>
                    <a:pt x="555" y="492"/>
                  </a:cubicBezTo>
                  <a:cubicBezTo>
                    <a:pt x="689" y="372"/>
                    <a:pt x="843" y="294"/>
                    <a:pt x="1019" y="260"/>
                  </a:cubicBezTo>
                  <a:cubicBezTo>
                    <a:pt x="1055" y="253"/>
                    <a:pt x="1090" y="248"/>
                    <a:pt x="1126" y="245"/>
                  </a:cubicBezTo>
                  <a:cubicBezTo>
                    <a:pt x="1146" y="243"/>
                    <a:pt x="1153" y="235"/>
                    <a:pt x="1153" y="216"/>
                  </a:cubicBezTo>
                  <a:cubicBezTo>
                    <a:pt x="1152" y="162"/>
                    <a:pt x="1152" y="107"/>
                    <a:pt x="1153" y="53"/>
                  </a:cubicBezTo>
                  <a:cubicBezTo>
                    <a:pt x="1154" y="19"/>
                    <a:pt x="1173" y="1"/>
                    <a:pt x="1204" y="0"/>
                  </a:cubicBezTo>
                  <a:cubicBezTo>
                    <a:pt x="1233" y="0"/>
                    <a:pt x="1254" y="18"/>
                    <a:pt x="1256" y="47"/>
                  </a:cubicBezTo>
                  <a:cubicBezTo>
                    <a:pt x="1257" y="77"/>
                    <a:pt x="1256" y="106"/>
                    <a:pt x="1256" y="135"/>
                  </a:cubicBezTo>
                  <a:cubicBezTo>
                    <a:pt x="1256" y="135"/>
                    <a:pt x="1256" y="135"/>
                    <a:pt x="1257" y="135"/>
                  </a:cubicBezTo>
                  <a:close/>
                  <a:moveTo>
                    <a:pt x="445" y="1262"/>
                  </a:moveTo>
                  <a:cubicBezTo>
                    <a:pt x="445" y="1262"/>
                    <a:pt x="445" y="1262"/>
                    <a:pt x="445" y="1263"/>
                  </a:cubicBezTo>
                  <a:cubicBezTo>
                    <a:pt x="417" y="1263"/>
                    <a:pt x="389" y="1263"/>
                    <a:pt x="361" y="1263"/>
                  </a:cubicBezTo>
                  <a:cubicBezTo>
                    <a:pt x="347" y="1263"/>
                    <a:pt x="340" y="1269"/>
                    <a:pt x="342" y="1284"/>
                  </a:cubicBezTo>
                  <a:cubicBezTo>
                    <a:pt x="345" y="1310"/>
                    <a:pt x="347" y="1336"/>
                    <a:pt x="352" y="1361"/>
                  </a:cubicBezTo>
                  <a:cubicBezTo>
                    <a:pt x="395" y="1596"/>
                    <a:pt x="516" y="1782"/>
                    <a:pt x="710" y="1920"/>
                  </a:cubicBezTo>
                  <a:cubicBezTo>
                    <a:pt x="830" y="2005"/>
                    <a:pt x="964" y="2054"/>
                    <a:pt x="1110" y="2069"/>
                  </a:cubicBezTo>
                  <a:cubicBezTo>
                    <a:pt x="1149" y="2073"/>
                    <a:pt x="1150" y="2072"/>
                    <a:pt x="1150" y="2034"/>
                  </a:cubicBezTo>
                  <a:cubicBezTo>
                    <a:pt x="1150" y="1986"/>
                    <a:pt x="1149" y="1939"/>
                    <a:pt x="1150" y="1892"/>
                  </a:cubicBezTo>
                  <a:cubicBezTo>
                    <a:pt x="1151" y="1857"/>
                    <a:pt x="1173" y="1838"/>
                    <a:pt x="1207" y="1840"/>
                  </a:cubicBezTo>
                  <a:cubicBezTo>
                    <a:pt x="1236" y="1842"/>
                    <a:pt x="1255" y="1862"/>
                    <a:pt x="1255" y="1896"/>
                  </a:cubicBezTo>
                  <a:cubicBezTo>
                    <a:pt x="1256" y="1946"/>
                    <a:pt x="1256" y="1997"/>
                    <a:pt x="1255" y="2048"/>
                  </a:cubicBezTo>
                  <a:cubicBezTo>
                    <a:pt x="1255" y="2066"/>
                    <a:pt x="1262" y="2074"/>
                    <a:pt x="1280" y="2070"/>
                  </a:cubicBezTo>
                  <a:cubicBezTo>
                    <a:pt x="1340" y="2059"/>
                    <a:pt x="1402" y="2052"/>
                    <a:pt x="1460" y="2034"/>
                  </a:cubicBezTo>
                  <a:cubicBezTo>
                    <a:pt x="1674" y="1968"/>
                    <a:pt x="1836" y="1835"/>
                    <a:pt x="1950" y="1644"/>
                  </a:cubicBezTo>
                  <a:cubicBezTo>
                    <a:pt x="2013" y="1538"/>
                    <a:pt x="2049" y="1422"/>
                    <a:pt x="2061" y="1300"/>
                  </a:cubicBezTo>
                  <a:cubicBezTo>
                    <a:pt x="2065" y="1263"/>
                    <a:pt x="2064" y="1262"/>
                    <a:pt x="2028" y="1262"/>
                  </a:cubicBezTo>
                  <a:cubicBezTo>
                    <a:pt x="1979" y="1262"/>
                    <a:pt x="1930" y="1263"/>
                    <a:pt x="1882" y="1262"/>
                  </a:cubicBezTo>
                  <a:cubicBezTo>
                    <a:pt x="1854" y="1262"/>
                    <a:pt x="1838" y="1248"/>
                    <a:pt x="1832" y="1222"/>
                  </a:cubicBezTo>
                  <a:cubicBezTo>
                    <a:pt x="1824" y="1187"/>
                    <a:pt x="1848" y="1158"/>
                    <a:pt x="1891" y="1157"/>
                  </a:cubicBezTo>
                  <a:cubicBezTo>
                    <a:pt x="1930" y="1156"/>
                    <a:pt x="1969" y="1156"/>
                    <a:pt x="2008" y="1156"/>
                  </a:cubicBezTo>
                  <a:cubicBezTo>
                    <a:pt x="2064" y="1156"/>
                    <a:pt x="2065" y="1156"/>
                    <a:pt x="2058" y="1101"/>
                  </a:cubicBezTo>
                  <a:cubicBezTo>
                    <a:pt x="2029" y="873"/>
                    <a:pt x="1923" y="686"/>
                    <a:pt x="1746" y="540"/>
                  </a:cubicBezTo>
                  <a:cubicBezTo>
                    <a:pt x="1613" y="431"/>
                    <a:pt x="1459" y="369"/>
                    <a:pt x="1287" y="351"/>
                  </a:cubicBezTo>
                  <a:cubicBezTo>
                    <a:pt x="1259" y="348"/>
                    <a:pt x="1256" y="351"/>
                    <a:pt x="1255" y="379"/>
                  </a:cubicBezTo>
                  <a:cubicBezTo>
                    <a:pt x="1255" y="425"/>
                    <a:pt x="1256" y="472"/>
                    <a:pt x="1255" y="519"/>
                  </a:cubicBezTo>
                  <a:cubicBezTo>
                    <a:pt x="1254" y="550"/>
                    <a:pt x="1237" y="570"/>
                    <a:pt x="1210" y="573"/>
                  </a:cubicBezTo>
                  <a:cubicBezTo>
                    <a:pt x="1175" y="577"/>
                    <a:pt x="1151" y="557"/>
                    <a:pt x="1150" y="521"/>
                  </a:cubicBezTo>
                  <a:cubicBezTo>
                    <a:pt x="1149" y="473"/>
                    <a:pt x="1150" y="424"/>
                    <a:pt x="1149" y="375"/>
                  </a:cubicBezTo>
                  <a:cubicBezTo>
                    <a:pt x="1149" y="352"/>
                    <a:pt x="1145" y="348"/>
                    <a:pt x="1122" y="351"/>
                  </a:cubicBezTo>
                  <a:cubicBezTo>
                    <a:pt x="1092" y="354"/>
                    <a:pt x="1062" y="358"/>
                    <a:pt x="1033" y="364"/>
                  </a:cubicBezTo>
                  <a:cubicBezTo>
                    <a:pt x="850" y="400"/>
                    <a:pt x="695" y="488"/>
                    <a:pt x="568" y="624"/>
                  </a:cubicBezTo>
                  <a:cubicBezTo>
                    <a:pt x="440" y="762"/>
                    <a:pt x="366" y="925"/>
                    <a:pt x="344" y="1112"/>
                  </a:cubicBezTo>
                  <a:cubicBezTo>
                    <a:pt x="339" y="1156"/>
                    <a:pt x="333" y="1156"/>
                    <a:pt x="385" y="1157"/>
                  </a:cubicBezTo>
                  <a:cubicBezTo>
                    <a:pt x="432" y="1157"/>
                    <a:pt x="479" y="1156"/>
                    <a:pt x="527" y="1159"/>
                  </a:cubicBezTo>
                  <a:cubicBezTo>
                    <a:pt x="559" y="1161"/>
                    <a:pt x="574" y="1183"/>
                    <a:pt x="572" y="1215"/>
                  </a:cubicBezTo>
                  <a:cubicBezTo>
                    <a:pt x="570" y="1245"/>
                    <a:pt x="552" y="1261"/>
                    <a:pt x="521" y="1262"/>
                  </a:cubicBezTo>
                  <a:cubicBezTo>
                    <a:pt x="495" y="1263"/>
                    <a:pt x="470" y="1262"/>
                    <a:pt x="445" y="1262"/>
                  </a:cubicBezTo>
                  <a:close/>
                </a:path>
              </a:pathLst>
            </a:custGeom>
            <a:grpFill/>
            <a:ln w="9525">
              <a:solidFill>
                <a:srgbClr val="4FC3F4"/>
              </a:solidFill>
              <a:round/>
              <a:headEnd/>
              <a:tailEnd/>
            </a:ln>
            <a:extLst/>
          </p:spPr>
          <p:txBody>
            <a:bodyPr vert="horz" wrap="square" lIns="91440" tIns="45720" rIns="91440" bIns="45720" numCol="1" anchor="t" anchorCtr="0" compatLnSpc="1">
              <a:prstTxWarp prst="textNoShape">
                <a:avLst/>
              </a:prstTxWarp>
            </a:bodyPr>
            <a:lstStyle/>
            <a:p>
              <a:endParaRPr lang="en-AU">
                <a:solidFill>
                  <a:schemeClr val="bg1"/>
                </a:solidFill>
                <a:latin typeface="+mj-lt"/>
              </a:endParaRPr>
            </a:p>
          </p:txBody>
        </p:sp>
        <p:sp>
          <p:nvSpPr>
            <p:cNvPr id="29" name="Freeform 6">
              <a:extLst>
                <a:ext uri="{FF2B5EF4-FFF2-40B4-BE49-F238E27FC236}">
                  <a16:creationId xmlns:a16="http://schemas.microsoft.com/office/drawing/2014/main" xmlns="" id="{E6F97C67-DA44-447E-A205-12CD93E9106C}"/>
                </a:ext>
              </a:extLst>
            </p:cNvPr>
            <p:cNvSpPr>
              <a:spLocks/>
            </p:cNvSpPr>
            <p:nvPr/>
          </p:nvSpPr>
          <p:spPr bwMode="auto">
            <a:xfrm>
              <a:off x="2136" y="722"/>
              <a:ext cx="136" cy="133"/>
            </a:xfrm>
            <a:custGeom>
              <a:avLst/>
              <a:gdLst>
                <a:gd name="T0" fmla="*/ 236 w 588"/>
                <a:gd name="T1" fmla="*/ 438 h 577"/>
                <a:gd name="T2" fmla="*/ 236 w 588"/>
                <a:gd name="T3" fmla="*/ 358 h 577"/>
                <a:gd name="T4" fmla="*/ 207 w 588"/>
                <a:gd name="T5" fmla="*/ 329 h 577"/>
                <a:gd name="T6" fmla="*/ 57 w 588"/>
                <a:gd name="T7" fmla="*/ 329 h 577"/>
                <a:gd name="T8" fmla="*/ 0 w 588"/>
                <a:gd name="T9" fmla="*/ 279 h 577"/>
                <a:gd name="T10" fmla="*/ 55 w 588"/>
                <a:gd name="T11" fmla="*/ 224 h 577"/>
                <a:gd name="T12" fmla="*/ 207 w 588"/>
                <a:gd name="T13" fmla="*/ 223 h 577"/>
                <a:gd name="T14" fmla="*/ 236 w 588"/>
                <a:gd name="T15" fmla="*/ 194 h 577"/>
                <a:gd name="T16" fmla="*/ 236 w 588"/>
                <a:gd name="T17" fmla="*/ 54 h 577"/>
                <a:gd name="T18" fmla="*/ 295 w 588"/>
                <a:gd name="T19" fmla="*/ 3 h 577"/>
                <a:gd name="T20" fmla="*/ 341 w 588"/>
                <a:gd name="T21" fmla="*/ 57 h 577"/>
                <a:gd name="T22" fmla="*/ 341 w 588"/>
                <a:gd name="T23" fmla="*/ 191 h 577"/>
                <a:gd name="T24" fmla="*/ 374 w 588"/>
                <a:gd name="T25" fmla="*/ 223 h 577"/>
                <a:gd name="T26" fmla="*/ 520 w 588"/>
                <a:gd name="T27" fmla="*/ 224 h 577"/>
                <a:gd name="T28" fmla="*/ 571 w 588"/>
                <a:gd name="T29" fmla="*/ 301 h 577"/>
                <a:gd name="T30" fmla="*/ 524 w 588"/>
                <a:gd name="T31" fmla="*/ 329 h 577"/>
                <a:gd name="T32" fmla="*/ 376 w 588"/>
                <a:gd name="T33" fmla="*/ 329 h 577"/>
                <a:gd name="T34" fmla="*/ 341 w 588"/>
                <a:gd name="T35" fmla="*/ 364 h 577"/>
                <a:gd name="T36" fmla="*/ 341 w 588"/>
                <a:gd name="T37" fmla="*/ 520 h 577"/>
                <a:gd name="T38" fmla="*/ 288 w 588"/>
                <a:gd name="T39" fmla="*/ 577 h 577"/>
                <a:gd name="T40" fmla="*/ 236 w 588"/>
                <a:gd name="T41" fmla="*/ 528 h 577"/>
                <a:gd name="T42" fmla="*/ 236 w 588"/>
                <a:gd name="T43" fmla="*/ 438 h 577"/>
                <a:gd name="T44" fmla="*/ 236 w 588"/>
                <a:gd name="T45" fmla="*/ 43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8" h="577">
                  <a:moveTo>
                    <a:pt x="236" y="438"/>
                  </a:moveTo>
                  <a:cubicBezTo>
                    <a:pt x="236" y="412"/>
                    <a:pt x="236" y="385"/>
                    <a:pt x="236" y="358"/>
                  </a:cubicBezTo>
                  <a:cubicBezTo>
                    <a:pt x="235" y="332"/>
                    <a:pt x="233" y="329"/>
                    <a:pt x="207" y="329"/>
                  </a:cubicBezTo>
                  <a:cubicBezTo>
                    <a:pt x="157" y="329"/>
                    <a:pt x="107" y="329"/>
                    <a:pt x="57" y="329"/>
                  </a:cubicBezTo>
                  <a:cubicBezTo>
                    <a:pt x="21" y="329"/>
                    <a:pt x="1" y="310"/>
                    <a:pt x="0" y="279"/>
                  </a:cubicBezTo>
                  <a:cubicBezTo>
                    <a:pt x="0" y="246"/>
                    <a:pt x="19" y="225"/>
                    <a:pt x="55" y="224"/>
                  </a:cubicBezTo>
                  <a:cubicBezTo>
                    <a:pt x="106" y="223"/>
                    <a:pt x="157" y="224"/>
                    <a:pt x="207" y="223"/>
                  </a:cubicBezTo>
                  <a:cubicBezTo>
                    <a:pt x="233" y="223"/>
                    <a:pt x="235" y="221"/>
                    <a:pt x="236" y="194"/>
                  </a:cubicBezTo>
                  <a:cubicBezTo>
                    <a:pt x="236" y="148"/>
                    <a:pt x="235" y="101"/>
                    <a:pt x="236" y="54"/>
                  </a:cubicBezTo>
                  <a:cubicBezTo>
                    <a:pt x="237" y="18"/>
                    <a:pt x="259" y="0"/>
                    <a:pt x="295" y="3"/>
                  </a:cubicBezTo>
                  <a:cubicBezTo>
                    <a:pt x="323" y="5"/>
                    <a:pt x="341" y="25"/>
                    <a:pt x="341" y="57"/>
                  </a:cubicBezTo>
                  <a:cubicBezTo>
                    <a:pt x="342" y="102"/>
                    <a:pt x="341" y="147"/>
                    <a:pt x="341" y="191"/>
                  </a:cubicBezTo>
                  <a:cubicBezTo>
                    <a:pt x="342" y="222"/>
                    <a:pt x="342" y="223"/>
                    <a:pt x="374" y="223"/>
                  </a:cubicBezTo>
                  <a:cubicBezTo>
                    <a:pt x="423" y="223"/>
                    <a:pt x="472" y="222"/>
                    <a:pt x="520" y="224"/>
                  </a:cubicBezTo>
                  <a:cubicBezTo>
                    <a:pt x="565" y="225"/>
                    <a:pt x="588" y="262"/>
                    <a:pt x="571" y="301"/>
                  </a:cubicBezTo>
                  <a:cubicBezTo>
                    <a:pt x="561" y="322"/>
                    <a:pt x="545" y="329"/>
                    <a:pt x="524" y="329"/>
                  </a:cubicBezTo>
                  <a:cubicBezTo>
                    <a:pt x="474" y="329"/>
                    <a:pt x="425" y="329"/>
                    <a:pt x="376" y="329"/>
                  </a:cubicBezTo>
                  <a:cubicBezTo>
                    <a:pt x="342" y="329"/>
                    <a:pt x="341" y="330"/>
                    <a:pt x="341" y="364"/>
                  </a:cubicBezTo>
                  <a:cubicBezTo>
                    <a:pt x="341" y="416"/>
                    <a:pt x="342" y="468"/>
                    <a:pt x="341" y="520"/>
                  </a:cubicBezTo>
                  <a:cubicBezTo>
                    <a:pt x="341" y="557"/>
                    <a:pt x="322" y="577"/>
                    <a:pt x="288" y="577"/>
                  </a:cubicBezTo>
                  <a:cubicBezTo>
                    <a:pt x="258" y="577"/>
                    <a:pt x="237" y="559"/>
                    <a:pt x="236" y="528"/>
                  </a:cubicBezTo>
                  <a:cubicBezTo>
                    <a:pt x="235" y="498"/>
                    <a:pt x="236" y="468"/>
                    <a:pt x="236" y="438"/>
                  </a:cubicBezTo>
                  <a:cubicBezTo>
                    <a:pt x="236" y="438"/>
                    <a:pt x="236" y="438"/>
                    <a:pt x="236" y="438"/>
                  </a:cubicBezTo>
                  <a:close/>
                </a:path>
              </a:pathLst>
            </a:custGeom>
            <a:grpFill/>
            <a:ln w="9525">
              <a:solidFill>
                <a:srgbClr val="4FC3F4"/>
              </a:solidFill>
              <a:round/>
              <a:headEnd/>
              <a:tailEnd/>
            </a:ln>
            <a:extLst/>
          </p:spPr>
          <p:txBody>
            <a:bodyPr vert="horz" wrap="square" lIns="91440" tIns="45720" rIns="91440" bIns="45720" numCol="1" anchor="t" anchorCtr="0" compatLnSpc="1">
              <a:prstTxWarp prst="textNoShape">
                <a:avLst/>
              </a:prstTxWarp>
            </a:bodyPr>
            <a:lstStyle/>
            <a:p>
              <a:endParaRPr lang="en-AU">
                <a:solidFill>
                  <a:schemeClr val="bg1"/>
                </a:solidFill>
                <a:latin typeface="+mj-lt"/>
              </a:endParaRPr>
            </a:p>
          </p:txBody>
        </p:sp>
      </p:grpSp>
      <p:grpSp>
        <p:nvGrpSpPr>
          <p:cNvPr id="30" name="Group 29">
            <a:extLst>
              <a:ext uri="{FF2B5EF4-FFF2-40B4-BE49-F238E27FC236}">
                <a16:creationId xmlns:a16="http://schemas.microsoft.com/office/drawing/2014/main" xmlns="" id="{F1FE1E1D-3EF4-4568-9DFF-FE15E874F6B5}"/>
              </a:ext>
            </a:extLst>
          </p:cNvPr>
          <p:cNvGrpSpPr>
            <a:grpSpLocks noChangeAspect="1"/>
          </p:cNvGrpSpPr>
          <p:nvPr/>
        </p:nvGrpSpPr>
        <p:grpSpPr bwMode="auto">
          <a:xfrm>
            <a:off x="725665" y="3391981"/>
            <a:ext cx="287736" cy="288252"/>
            <a:chOff x="1925" y="509"/>
            <a:chExt cx="557" cy="558"/>
          </a:xfrm>
          <a:solidFill>
            <a:schemeClr val="accent2"/>
          </a:solidFill>
        </p:grpSpPr>
        <p:sp>
          <p:nvSpPr>
            <p:cNvPr id="31" name="Freeform 5">
              <a:extLst>
                <a:ext uri="{FF2B5EF4-FFF2-40B4-BE49-F238E27FC236}">
                  <a16:creationId xmlns:a16="http://schemas.microsoft.com/office/drawing/2014/main" xmlns="" id="{54BEC475-A2A0-48A9-A396-817AD4264747}"/>
                </a:ext>
              </a:extLst>
            </p:cNvPr>
            <p:cNvSpPr>
              <a:spLocks noEditPoints="1"/>
            </p:cNvSpPr>
            <p:nvPr/>
          </p:nvSpPr>
          <p:spPr bwMode="auto">
            <a:xfrm>
              <a:off x="1925" y="509"/>
              <a:ext cx="557" cy="558"/>
            </a:xfrm>
            <a:custGeom>
              <a:avLst/>
              <a:gdLst>
                <a:gd name="T0" fmla="*/ 1257 w 2414"/>
                <a:gd name="T1" fmla="*/ 219 h 2413"/>
                <a:gd name="T2" fmla="*/ 1816 w 2414"/>
                <a:gd name="T3" fmla="*/ 461 h 2413"/>
                <a:gd name="T4" fmla="*/ 2213 w 2414"/>
                <a:gd name="T5" fmla="*/ 1156 h 2413"/>
                <a:gd name="T6" fmla="*/ 2405 w 2414"/>
                <a:gd name="T7" fmla="*/ 1196 h 2413"/>
                <a:gd name="T8" fmla="*/ 2202 w 2414"/>
                <a:gd name="T9" fmla="*/ 1262 h 2413"/>
                <a:gd name="T10" fmla="*/ 2076 w 2414"/>
                <a:gd name="T11" fmla="*/ 1632 h 2413"/>
                <a:gd name="T12" fmla="*/ 1328 w 2414"/>
                <a:gd name="T13" fmla="*/ 2172 h 2413"/>
                <a:gd name="T14" fmla="*/ 1256 w 2414"/>
                <a:gd name="T15" fmla="*/ 2206 h 2413"/>
                <a:gd name="T16" fmla="*/ 1256 w 2414"/>
                <a:gd name="T17" fmla="*/ 2363 h 2413"/>
                <a:gd name="T18" fmla="*/ 1153 w 2414"/>
                <a:gd name="T19" fmla="*/ 2364 h 2413"/>
                <a:gd name="T20" fmla="*/ 1112 w 2414"/>
                <a:gd name="T21" fmla="*/ 2175 h 2413"/>
                <a:gd name="T22" fmla="*/ 246 w 2414"/>
                <a:gd name="T23" fmla="*/ 1349 h 2413"/>
                <a:gd name="T24" fmla="*/ 212 w 2414"/>
                <a:gd name="T25" fmla="*/ 1262 h 2413"/>
                <a:gd name="T26" fmla="*/ 2 w 2414"/>
                <a:gd name="T27" fmla="*/ 1205 h 2413"/>
                <a:gd name="T28" fmla="*/ 107 w 2414"/>
                <a:gd name="T29" fmla="*/ 1157 h 2413"/>
                <a:gd name="T30" fmla="*/ 239 w 2414"/>
                <a:gd name="T31" fmla="*/ 1132 h 2413"/>
                <a:gd name="T32" fmla="*/ 555 w 2414"/>
                <a:gd name="T33" fmla="*/ 492 h 2413"/>
                <a:gd name="T34" fmla="*/ 1126 w 2414"/>
                <a:gd name="T35" fmla="*/ 245 h 2413"/>
                <a:gd name="T36" fmla="*/ 1153 w 2414"/>
                <a:gd name="T37" fmla="*/ 53 h 2413"/>
                <a:gd name="T38" fmla="*/ 1256 w 2414"/>
                <a:gd name="T39" fmla="*/ 47 h 2413"/>
                <a:gd name="T40" fmla="*/ 1257 w 2414"/>
                <a:gd name="T41" fmla="*/ 135 h 2413"/>
                <a:gd name="T42" fmla="*/ 445 w 2414"/>
                <a:gd name="T43" fmla="*/ 1263 h 2413"/>
                <a:gd name="T44" fmla="*/ 342 w 2414"/>
                <a:gd name="T45" fmla="*/ 1284 h 2413"/>
                <a:gd name="T46" fmla="*/ 710 w 2414"/>
                <a:gd name="T47" fmla="*/ 1920 h 2413"/>
                <a:gd name="T48" fmla="*/ 1150 w 2414"/>
                <a:gd name="T49" fmla="*/ 2034 h 2413"/>
                <a:gd name="T50" fmla="*/ 1207 w 2414"/>
                <a:gd name="T51" fmla="*/ 1840 h 2413"/>
                <a:gd name="T52" fmla="*/ 1255 w 2414"/>
                <a:gd name="T53" fmla="*/ 2048 h 2413"/>
                <a:gd name="T54" fmla="*/ 1460 w 2414"/>
                <a:gd name="T55" fmla="*/ 2034 h 2413"/>
                <a:gd name="T56" fmla="*/ 2061 w 2414"/>
                <a:gd name="T57" fmla="*/ 1300 h 2413"/>
                <a:gd name="T58" fmla="*/ 1882 w 2414"/>
                <a:gd name="T59" fmla="*/ 1262 h 2413"/>
                <a:gd name="T60" fmla="*/ 1891 w 2414"/>
                <a:gd name="T61" fmla="*/ 1157 h 2413"/>
                <a:gd name="T62" fmla="*/ 2058 w 2414"/>
                <a:gd name="T63" fmla="*/ 1101 h 2413"/>
                <a:gd name="T64" fmla="*/ 1287 w 2414"/>
                <a:gd name="T65" fmla="*/ 351 h 2413"/>
                <a:gd name="T66" fmla="*/ 1255 w 2414"/>
                <a:gd name="T67" fmla="*/ 519 h 2413"/>
                <a:gd name="T68" fmla="*/ 1150 w 2414"/>
                <a:gd name="T69" fmla="*/ 521 h 2413"/>
                <a:gd name="T70" fmla="*/ 1122 w 2414"/>
                <a:gd name="T71" fmla="*/ 351 h 2413"/>
                <a:gd name="T72" fmla="*/ 568 w 2414"/>
                <a:gd name="T73" fmla="*/ 624 h 2413"/>
                <a:gd name="T74" fmla="*/ 385 w 2414"/>
                <a:gd name="T75" fmla="*/ 1157 h 2413"/>
                <a:gd name="T76" fmla="*/ 572 w 2414"/>
                <a:gd name="T77" fmla="*/ 1215 h 2413"/>
                <a:gd name="T78" fmla="*/ 445 w 2414"/>
                <a:gd name="T79" fmla="*/ 126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4" h="2413">
                  <a:moveTo>
                    <a:pt x="1257" y="135"/>
                  </a:moveTo>
                  <a:cubicBezTo>
                    <a:pt x="1257" y="163"/>
                    <a:pt x="1257" y="191"/>
                    <a:pt x="1257" y="219"/>
                  </a:cubicBezTo>
                  <a:cubicBezTo>
                    <a:pt x="1256" y="235"/>
                    <a:pt x="1263" y="243"/>
                    <a:pt x="1280" y="245"/>
                  </a:cubicBezTo>
                  <a:cubicBezTo>
                    <a:pt x="1481" y="262"/>
                    <a:pt x="1661" y="331"/>
                    <a:pt x="1816" y="461"/>
                  </a:cubicBezTo>
                  <a:cubicBezTo>
                    <a:pt x="2022" y="631"/>
                    <a:pt x="2141" y="849"/>
                    <a:pt x="2168" y="1116"/>
                  </a:cubicBezTo>
                  <a:cubicBezTo>
                    <a:pt x="2172" y="1156"/>
                    <a:pt x="2172" y="1156"/>
                    <a:pt x="2213" y="1156"/>
                  </a:cubicBezTo>
                  <a:cubicBezTo>
                    <a:pt x="2257" y="1156"/>
                    <a:pt x="2301" y="1156"/>
                    <a:pt x="2345" y="1157"/>
                  </a:cubicBezTo>
                  <a:cubicBezTo>
                    <a:pt x="2380" y="1157"/>
                    <a:pt x="2398" y="1170"/>
                    <a:pt x="2405" y="1196"/>
                  </a:cubicBezTo>
                  <a:cubicBezTo>
                    <a:pt x="2414" y="1230"/>
                    <a:pt x="2393" y="1261"/>
                    <a:pt x="2358" y="1262"/>
                  </a:cubicBezTo>
                  <a:cubicBezTo>
                    <a:pt x="2306" y="1263"/>
                    <a:pt x="2254" y="1262"/>
                    <a:pt x="2202" y="1262"/>
                  </a:cubicBezTo>
                  <a:cubicBezTo>
                    <a:pt x="2175" y="1263"/>
                    <a:pt x="2173" y="1264"/>
                    <a:pt x="2170" y="1291"/>
                  </a:cubicBezTo>
                  <a:cubicBezTo>
                    <a:pt x="2160" y="1411"/>
                    <a:pt x="2129" y="1525"/>
                    <a:pt x="2076" y="1632"/>
                  </a:cubicBezTo>
                  <a:cubicBezTo>
                    <a:pt x="2022" y="1744"/>
                    <a:pt x="1949" y="1841"/>
                    <a:pt x="1857" y="1925"/>
                  </a:cubicBezTo>
                  <a:cubicBezTo>
                    <a:pt x="1707" y="2063"/>
                    <a:pt x="1530" y="2144"/>
                    <a:pt x="1328" y="2172"/>
                  </a:cubicBezTo>
                  <a:cubicBezTo>
                    <a:pt x="1313" y="2174"/>
                    <a:pt x="1297" y="2176"/>
                    <a:pt x="1282" y="2176"/>
                  </a:cubicBezTo>
                  <a:cubicBezTo>
                    <a:pt x="1261" y="2176"/>
                    <a:pt x="1256" y="2187"/>
                    <a:pt x="1256" y="2206"/>
                  </a:cubicBezTo>
                  <a:cubicBezTo>
                    <a:pt x="1257" y="2249"/>
                    <a:pt x="1257" y="2293"/>
                    <a:pt x="1256" y="2337"/>
                  </a:cubicBezTo>
                  <a:cubicBezTo>
                    <a:pt x="1256" y="2346"/>
                    <a:pt x="1257" y="2355"/>
                    <a:pt x="1256" y="2363"/>
                  </a:cubicBezTo>
                  <a:cubicBezTo>
                    <a:pt x="1254" y="2394"/>
                    <a:pt x="1234" y="2413"/>
                    <a:pt x="1205" y="2413"/>
                  </a:cubicBezTo>
                  <a:cubicBezTo>
                    <a:pt x="1175" y="2413"/>
                    <a:pt x="1154" y="2395"/>
                    <a:pt x="1153" y="2364"/>
                  </a:cubicBezTo>
                  <a:cubicBezTo>
                    <a:pt x="1152" y="2316"/>
                    <a:pt x="1153" y="2268"/>
                    <a:pt x="1153" y="2220"/>
                  </a:cubicBezTo>
                  <a:cubicBezTo>
                    <a:pt x="1153" y="2179"/>
                    <a:pt x="1153" y="2178"/>
                    <a:pt x="1112" y="2175"/>
                  </a:cubicBezTo>
                  <a:cubicBezTo>
                    <a:pt x="983" y="2163"/>
                    <a:pt x="861" y="2128"/>
                    <a:pt x="749" y="2065"/>
                  </a:cubicBezTo>
                  <a:cubicBezTo>
                    <a:pt x="467" y="1907"/>
                    <a:pt x="297" y="1670"/>
                    <a:pt x="246" y="1349"/>
                  </a:cubicBezTo>
                  <a:cubicBezTo>
                    <a:pt x="243" y="1329"/>
                    <a:pt x="240" y="1309"/>
                    <a:pt x="239" y="1288"/>
                  </a:cubicBezTo>
                  <a:cubicBezTo>
                    <a:pt x="238" y="1269"/>
                    <a:pt x="230" y="1262"/>
                    <a:pt x="212" y="1262"/>
                  </a:cubicBezTo>
                  <a:cubicBezTo>
                    <a:pt x="159" y="1263"/>
                    <a:pt x="106" y="1263"/>
                    <a:pt x="54" y="1262"/>
                  </a:cubicBezTo>
                  <a:cubicBezTo>
                    <a:pt x="20" y="1262"/>
                    <a:pt x="0" y="1238"/>
                    <a:pt x="2" y="1205"/>
                  </a:cubicBezTo>
                  <a:cubicBezTo>
                    <a:pt x="4" y="1182"/>
                    <a:pt x="18" y="1164"/>
                    <a:pt x="41" y="1160"/>
                  </a:cubicBezTo>
                  <a:cubicBezTo>
                    <a:pt x="63" y="1157"/>
                    <a:pt x="85" y="1157"/>
                    <a:pt x="107" y="1157"/>
                  </a:cubicBezTo>
                  <a:cubicBezTo>
                    <a:pt x="142" y="1156"/>
                    <a:pt x="178" y="1156"/>
                    <a:pt x="213" y="1157"/>
                  </a:cubicBezTo>
                  <a:cubicBezTo>
                    <a:pt x="231" y="1157"/>
                    <a:pt x="237" y="1150"/>
                    <a:pt x="239" y="1132"/>
                  </a:cubicBezTo>
                  <a:cubicBezTo>
                    <a:pt x="246" y="1045"/>
                    <a:pt x="264" y="960"/>
                    <a:pt x="295" y="877"/>
                  </a:cubicBezTo>
                  <a:cubicBezTo>
                    <a:pt x="350" y="728"/>
                    <a:pt x="437" y="599"/>
                    <a:pt x="555" y="492"/>
                  </a:cubicBezTo>
                  <a:cubicBezTo>
                    <a:pt x="689" y="372"/>
                    <a:pt x="843" y="294"/>
                    <a:pt x="1019" y="260"/>
                  </a:cubicBezTo>
                  <a:cubicBezTo>
                    <a:pt x="1055" y="253"/>
                    <a:pt x="1090" y="248"/>
                    <a:pt x="1126" y="245"/>
                  </a:cubicBezTo>
                  <a:cubicBezTo>
                    <a:pt x="1146" y="243"/>
                    <a:pt x="1153" y="235"/>
                    <a:pt x="1153" y="216"/>
                  </a:cubicBezTo>
                  <a:cubicBezTo>
                    <a:pt x="1152" y="162"/>
                    <a:pt x="1152" y="107"/>
                    <a:pt x="1153" y="53"/>
                  </a:cubicBezTo>
                  <a:cubicBezTo>
                    <a:pt x="1154" y="19"/>
                    <a:pt x="1173" y="1"/>
                    <a:pt x="1204" y="0"/>
                  </a:cubicBezTo>
                  <a:cubicBezTo>
                    <a:pt x="1233" y="0"/>
                    <a:pt x="1254" y="18"/>
                    <a:pt x="1256" y="47"/>
                  </a:cubicBezTo>
                  <a:cubicBezTo>
                    <a:pt x="1257" y="77"/>
                    <a:pt x="1256" y="106"/>
                    <a:pt x="1256" y="135"/>
                  </a:cubicBezTo>
                  <a:cubicBezTo>
                    <a:pt x="1256" y="135"/>
                    <a:pt x="1256" y="135"/>
                    <a:pt x="1257" y="135"/>
                  </a:cubicBezTo>
                  <a:close/>
                  <a:moveTo>
                    <a:pt x="445" y="1262"/>
                  </a:moveTo>
                  <a:cubicBezTo>
                    <a:pt x="445" y="1262"/>
                    <a:pt x="445" y="1262"/>
                    <a:pt x="445" y="1263"/>
                  </a:cubicBezTo>
                  <a:cubicBezTo>
                    <a:pt x="417" y="1263"/>
                    <a:pt x="389" y="1263"/>
                    <a:pt x="361" y="1263"/>
                  </a:cubicBezTo>
                  <a:cubicBezTo>
                    <a:pt x="347" y="1263"/>
                    <a:pt x="340" y="1269"/>
                    <a:pt x="342" y="1284"/>
                  </a:cubicBezTo>
                  <a:cubicBezTo>
                    <a:pt x="345" y="1310"/>
                    <a:pt x="347" y="1336"/>
                    <a:pt x="352" y="1361"/>
                  </a:cubicBezTo>
                  <a:cubicBezTo>
                    <a:pt x="395" y="1596"/>
                    <a:pt x="516" y="1782"/>
                    <a:pt x="710" y="1920"/>
                  </a:cubicBezTo>
                  <a:cubicBezTo>
                    <a:pt x="830" y="2005"/>
                    <a:pt x="964" y="2054"/>
                    <a:pt x="1110" y="2069"/>
                  </a:cubicBezTo>
                  <a:cubicBezTo>
                    <a:pt x="1149" y="2073"/>
                    <a:pt x="1150" y="2072"/>
                    <a:pt x="1150" y="2034"/>
                  </a:cubicBezTo>
                  <a:cubicBezTo>
                    <a:pt x="1150" y="1986"/>
                    <a:pt x="1149" y="1939"/>
                    <a:pt x="1150" y="1892"/>
                  </a:cubicBezTo>
                  <a:cubicBezTo>
                    <a:pt x="1151" y="1857"/>
                    <a:pt x="1173" y="1838"/>
                    <a:pt x="1207" y="1840"/>
                  </a:cubicBezTo>
                  <a:cubicBezTo>
                    <a:pt x="1236" y="1842"/>
                    <a:pt x="1255" y="1862"/>
                    <a:pt x="1255" y="1896"/>
                  </a:cubicBezTo>
                  <a:cubicBezTo>
                    <a:pt x="1256" y="1946"/>
                    <a:pt x="1256" y="1997"/>
                    <a:pt x="1255" y="2048"/>
                  </a:cubicBezTo>
                  <a:cubicBezTo>
                    <a:pt x="1255" y="2066"/>
                    <a:pt x="1262" y="2074"/>
                    <a:pt x="1280" y="2070"/>
                  </a:cubicBezTo>
                  <a:cubicBezTo>
                    <a:pt x="1340" y="2059"/>
                    <a:pt x="1402" y="2052"/>
                    <a:pt x="1460" y="2034"/>
                  </a:cubicBezTo>
                  <a:cubicBezTo>
                    <a:pt x="1674" y="1968"/>
                    <a:pt x="1836" y="1835"/>
                    <a:pt x="1950" y="1644"/>
                  </a:cubicBezTo>
                  <a:cubicBezTo>
                    <a:pt x="2013" y="1538"/>
                    <a:pt x="2049" y="1422"/>
                    <a:pt x="2061" y="1300"/>
                  </a:cubicBezTo>
                  <a:cubicBezTo>
                    <a:pt x="2065" y="1263"/>
                    <a:pt x="2064" y="1262"/>
                    <a:pt x="2028" y="1262"/>
                  </a:cubicBezTo>
                  <a:cubicBezTo>
                    <a:pt x="1979" y="1262"/>
                    <a:pt x="1930" y="1263"/>
                    <a:pt x="1882" y="1262"/>
                  </a:cubicBezTo>
                  <a:cubicBezTo>
                    <a:pt x="1854" y="1262"/>
                    <a:pt x="1838" y="1248"/>
                    <a:pt x="1832" y="1222"/>
                  </a:cubicBezTo>
                  <a:cubicBezTo>
                    <a:pt x="1824" y="1187"/>
                    <a:pt x="1848" y="1158"/>
                    <a:pt x="1891" y="1157"/>
                  </a:cubicBezTo>
                  <a:cubicBezTo>
                    <a:pt x="1930" y="1156"/>
                    <a:pt x="1969" y="1156"/>
                    <a:pt x="2008" y="1156"/>
                  </a:cubicBezTo>
                  <a:cubicBezTo>
                    <a:pt x="2064" y="1156"/>
                    <a:pt x="2065" y="1156"/>
                    <a:pt x="2058" y="1101"/>
                  </a:cubicBezTo>
                  <a:cubicBezTo>
                    <a:pt x="2029" y="873"/>
                    <a:pt x="1923" y="686"/>
                    <a:pt x="1746" y="540"/>
                  </a:cubicBezTo>
                  <a:cubicBezTo>
                    <a:pt x="1613" y="431"/>
                    <a:pt x="1459" y="369"/>
                    <a:pt x="1287" y="351"/>
                  </a:cubicBezTo>
                  <a:cubicBezTo>
                    <a:pt x="1259" y="348"/>
                    <a:pt x="1256" y="351"/>
                    <a:pt x="1255" y="379"/>
                  </a:cubicBezTo>
                  <a:cubicBezTo>
                    <a:pt x="1255" y="425"/>
                    <a:pt x="1256" y="472"/>
                    <a:pt x="1255" y="519"/>
                  </a:cubicBezTo>
                  <a:cubicBezTo>
                    <a:pt x="1254" y="550"/>
                    <a:pt x="1237" y="570"/>
                    <a:pt x="1210" y="573"/>
                  </a:cubicBezTo>
                  <a:cubicBezTo>
                    <a:pt x="1175" y="577"/>
                    <a:pt x="1151" y="557"/>
                    <a:pt x="1150" y="521"/>
                  </a:cubicBezTo>
                  <a:cubicBezTo>
                    <a:pt x="1149" y="473"/>
                    <a:pt x="1150" y="424"/>
                    <a:pt x="1149" y="375"/>
                  </a:cubicBezTo>
                  <a:cubicBezTo>
                    <a:pt x="1149" y="352"/>
                    <a:pt x="1145" y="348"/>
                    <a:pt x="1122" y="351"/>
                  </a:cubicBezTo>
                  <a:cubicBezTo>
                    <a:pt x="1092" y="354"/>
                    <a:pt x="1062" y="358"/>
                    <a:pt x="1033" y="364"/>
                  </a:cubicBezTo>
                  <a:cubicBezTo>
                    <a:pt x="850" y="400"/>
                    <a:pt x="695" y="488"/>
                    <a:pt x="568" y="624"/>
                  </a:cubicBezTo>
                  <a:cubicBezTo>
                    <a:pt x="440" y="762"/>
                    <a:pt x="366" y="925"/>
                    <a:pt x="344" y="1112"/>
                  </a:cubicBezTo>
                  <a:cubicBezTo>
                    <a:pt x="339" y="1156"/>
                    <a:pt x="333" y="1156"/>
                    <a:pt x="385" y="1157"/>
                  </a:cubicBezTo>
                  <a:cubicBezTo>
                    <a:pt x="432" y="1157"/>
                    <a:pt x="479" y="1156"/>
                    <a:pt x="527" y="1159"/>
                  </a:cubicBezTo>
                  <a:cubicBezTo>
                    <a:pt x="559" y="1161"/>
                    <a:pt x="574" y="1183"/>
                    <a:pt x="572" y="1215"/>
                  </a:cubicBezTo>
                  <a:cubicBezTo>
                    <a:pt x="570" y="1245"/>
                    <a:pt x="552" y="1261"/>
                    <a:pt x="521" y="1262"/>
                  </a:cubicBezTo>
                  <a:cubicBezTo>
                    <a:pt x="495" y="1263"/>
                    <a:pt x="470" y="1262"/>
                    <a:pt x="445" y="1262"/>
                  </a:cubicBezTo>
                  <a:close/>
                </a:path>
              </a:pathLst>
            </a:custGeom>
            <a:grpFill/>
            <a:ln w="9525">
              <a:solidFill>
                <a:srgbClr val="4FC3F4"/>
              </a:solidFill>
              <a:round/>
              <a:headEnd/>
              <a:tailEnd/>
            </a:ln>
            <a:extLst/>
          </p:spPr>
          <p:txBody>
            <a:bodyPr vert="horz" wrap="square" lIns="91440" tIns="45720" rIns="91440" bIns="45720" numCol="1" anchor="t" anchorCtr="0" compatLnSpc="1">
              <a:prstTxWarp prst="textNoShape">
                <a:avLst/>
              </a:prstTxWarp>
            </a:bodyPr>
            <a:lstStyle/>
            <a:p>
              <a:endParaRPr lang="en-AU">
                <a:solidFill>
                  <a:schemeClr val="bg1"/>
                </a:solidFill>
                <a:latin typeface="+mj-lt"/>
              </a:endParaRPr>
            </a:p>
          </p:txBody>
        </p:sp>
        <p:sp>
          <p:nvSpPr>
            <p:cNvPr id="32" name="Freeform 6">
              <a:extLst>
                <a:ext uri="{FF2B5EF4-FFF2-40B4-BE49-F238E27FC236}">
                  <a16:creationId xmlns:a16="http://schemas.microsoft.com/office/drawing/2014/main" xmlns="" id="{EDD58BFC-DE6B-466A-ACB2-2E9CA5C4ADCA}"/>
                </a:ext>
              </a:extLst>
            </p:cNvPr>
            <p:cNvSpPr>
              <a:spLocks/>
            </p:cNvSpPr>
            <p:nvPr/>
          </p:nvSpPr>
          <p:spPr bwMode="auto">
            <a:xfrm>
              <a:off x="2136" y="722"/>
              <a:ext cx="136" cy="133"/>
            </a:xfrm>
            <a:custGeom>
              <a:avLst/>
              <a:gdLst>
                <a:gd name="T0" fmla="*/ 236 w 588"/>
                <a:gd name="T1" fmla="*/ 438 h 577"/>
                <a:gd name="T2" fmla="*/ 236 w 588"/>
                <a:gd name="T3" fmla="*/ 358 h 577"/>
                <a:gd name="T4" fmla="*/ 207 w 588"/>
                <a:gd name="T5" fmla="*/ 329 h 577"/>
                <a:gd name="T6" fmla="*/ 57 w 588"/>
                <a:gd name="T7" fmla="*/ 329 h 577"/>
                <a:gd name="T8" fmla="*/ 0 w 588"/>
                <a:gd name="T9" fmla="*/ 279 h 577"/>
                <a:gd name="T10" fmla="*/ 55 w 588"/>
                <a:gd name="T11" fmla="*/ 224 h 577"/>
                <a:gd name="T12" fmla="*/ 207 w 588"/>
                <a:gd name="T13" fmla="*/ 223 h 577"/>
                <a:gd name="T14" fmla="*/ 236 w 588"/>
                <a:gd name="T15" fmla="*/ 194 h 577"/>
                <a:gd name="T16" fmla="*/ 236 w 588"/>
                <a:gd name="T17" fmla="*/ 54 h 577"/>
                <a:gd name="T18" fmla="*/ 295 w 588"/>
                <a:gd name="T19" fmla="*/ 3 h 577"/>
                <a:gd name="T20" fmla="*/ 341 w 588"/>
                <a:gd name="T21" fmla="*/ 57 h 577"/>
                <a:gd name="T22" fmla="*/ 341 w 588"/>
                <a:gd name="T23" fmla="*/ 191 h 577"/>
                <a:gd name="T24" fmla="*/ 374 w 588"/>
                <a:gd name="T25" fmla="*/ 223 h 577"/>
                <a:gd name="T26" fmla="*/ 520 w 588"/>
                <a:gd name="T27" fmla="*/ 224 h 577"/>
                <a:gd name="T28" fmla="*/ 571 w 588"/>
                <a:gd name="T29" fmla="*/ 301 h 577"/>
                <a:gd name="T30" fmla="*/ 524 w 588"/>
                <a:gd name="T31" fmla="*/ 329 h 577"/>
                <a:gd name="T32" fmla="*/ 376 w 588"/>
                <a:gd name="T33" fmla="*/ 329 h 577"/>
                <a:gd name="T34" fmla="*/ 341 w 588"/>
                <a:gd name="T35" fmla="*/ 364 h 577"/>
                <a:gd name="T36" fmla="*/ 341 w 588"/>
                <a:gd name="T37" fmla="*/ 520 h 577"/>
                <a:gd name="T38" fmla="*/ 288 w 588"/>
                <a:gd name="T39" fmla="*/ 577 h 577"/>
                <a:gd name="T40" fmla="*/ 236 w 588"/>
                <a:gd name="T41" fmla="*/ 528 h 577"/>
                <a:gd name="T42" fmla="*/ 236 w 588"/>
                <a:gd name="T43" fmla="*/ 438 h 577"/>
                <a:gd name="T44" fmla="*/ 236 w 588"/>
                <a:gd name="T45" fmla="*/ 43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8" h="577">
                  <a:moveTo>
                    <a:pt x="236" y="438"/>
                  </a:moveTo>
                  <a:cubicBezTo>
                    <a:pt x="236" y="412"/>
                    <a:pt x="236" y="385"/>
                    <a:pt x="236" y="358"/>
                  </a:cubicBezTo>
                  <a:cubicBezTo>
                    <a:pt x="235" y="332"/>
                    <a:pt x="233" y="329"/>
                    <a:pt x="207" y="329"/>
                  </a:cubicBezTo>
                  <a:cubicBezTo>
                    <a:pt x="157" y="329"/>
                    <a:pt x="107" y="329"/>
                    <a:pt x="57" y="329"/>
                  </a:cubicBezTo>
                  <a:cubicBezTo>
                    <a:pt x="21" y="329"/>
                    <a:pt x="1" y="310"/>
                    <a:pt x="0" y="279"/>
                  </a:cubicBezTo>
                  <a:cubicBezTo>
                    <a:pt x="0" y="246"/>
                    <a:pt x="19" y="225"/>
                    <a:pt x="55" y="224"/>
                  </a:cubicBezTo>
                  <a:cubicBezTo>
                    <a:pt x="106" y="223"/>
                    <a:pt x="157" y="224"/>
                    <a:pt x="207" y="223"/>
                  </a:cubicBezTo>
                  <a:cubicBezTo>
                    <a:pt x="233" y="223"/>
                    <a:pt x="235" y="221"/>
                    <a:pt x="236" y="194"/>
                  </a:cubicBezTo>
                  <a:cubicBezTo>
                    <a:pt x="236" y="148"/>
                    <a:pt x="235" y="101"/>
                    <a:pt x="236" y="54"/>
                  </a:cubicBezTo>
                  <a:cubicBezTo>
                    <a:pt x="237" y="18"/>
                    <a:pt x="259" y="0"/>
                    <a:pt x="295" y="3"/>
                  </a:cubicBezTo>
                  <a:cubicBezTo>
                    <a:pt x="323" y="5"/>
                    <a:pt x="341" y="25"/>
                    <a:pt x="341" y="57"/>
                  </a:cubicBezTo>
                  <a:cubicBezTo>
                    <a:pt x="342" y="102"/>
                    <a:pt x="341" y="147"/>
                    <a:pt x="341" y="191"/>
                  </a:cubicBezTo>
                  <a:cubicBezTo>
                    <a:pt x="342" y="222"/>
                    <a:pt x="342" y="223"/>
                    <a:pt x="374" y="223"/>
                  </a:cubicBezTo>
                  <a:cubicBezTo>
                    <a:pt x="423" y="223"/>
                    <a:pt x="472" y="222"/>
                    <a:pt x="520" y="224"/>
                  </a:cubicBezTo>
                  <a:cubicBezTo>
                    <a:pt x="565" y="225"/>
                    <a:pt x="588" y="262"/>
                    <a:pt x="571" y="301"/>
                  </a:cubicBezTo>
                  <a:cubicBezTo>
                    <a:pt x="561" y="322"/>
                    <a:pt x="545" y="329"/>
                    <a:pt x="524" y="329"/>
                  </a:cubicBezTo>
                  <a:cubicBezTo>
                    <a:pt x="474" y="329"/>
                    <a:pt x="425" y="329"/>
                    <a:pt x="376" y="329"/>
                  </a:cubicBezTo>
                  <a:cubicBezTo>
                    <a:pt x="342" y="329"/>
                    <a:pt x="341" y="330"/>
                    <a:pt x="341" y="364"/>
                  </a:cubicBezTo>
                  <a:cubicBezTo>
                    <a:pt x="341" y="416"/>
                    <a:pt x="342" y="468"/>
                    <a:pt x="341" y="520"/>
                  </a:cubicBezTo>
                  <a:cubicBezTo>
                    <a:pt x="341" y="557"/>
                    <a:pt x="322" y="577"/>
                    <a:pt x="288" y="577"/>
                  </a:cubicBezTo>
                  <a:cubicBezTo>
                    <a:pt x="258" y="577"/>
                    <a:pt x="237" y="559"/>
                    <a:pt x="236" y="528"/>
                  </a:cubicBezTo>
                  <a:cubicBezTo>
                    <a:pt x="235" y="498"/>
                    <a:pt x="236" y="468"/>
                    <a:pt x="236" y="438"/>
                  </a:cubicBezTo>
                  <a:cubicBezTo>
                    <a:pt x="236" y="438"/>
                    <a:pt x="236" y="438"/>
                    <a:pt x="236" y="438"/>
                  </a:cubicBezTo>
                  <a:close/>
                </a:path>
              </a:pathLst>
            </a:custGeom>
            <a:grpFill/>
            <a:ln w="9525">
              <a:solidFill>
                <a:srgbClr val="4FC3F4"/>
              </a:solidFill>
              <a:round/>
              <a:headEnd/>
              <a:tailEnd/>
            </a:ln>
            <a:extLst/>
          </p:spPr>
          <p:txBody>
            <a:bodyPr vert="horz" wrap="square" lIns="91440" tIns="45720" rIns="91440" bIns="45720" numCol="1" anchor="t" anchorCtr="0" compatLnSpc="1">
              <a:prstTxWarp prst="textNoShape">
                <a:avLst/>
              </a:prstTxWarp>
            </a:bodyPr>
            <a:lstStyle/>
            <a:p>
              <a:endParaRPr lang="en-AU">
                <a:solidFill>
                  <a:schemeClr val="bg1"/>
                </a:solidFill>
                <a:latin typeface="+mj-lt"/>
              </a:endParaRPr>
            </a:p>
          </p:txBody>
        </p:sp>
      </p:grpSp>
      <p:grpSp>
        <p:nvGrpSpPr>
          <p:cNvPr id="33" name="Group 32">
            <a:extLst>
              <a:ext uri="{FF2B5EF4-FFF2-40B4-BE49-F238E27FC236}">
                <a16:creationId xmlns:a16="http://schemas.microsoft.com/office/drawing/2014/main" xmlns="" id="{59C8E565-50A0-425F-93EC-29663860CF1A}"/>
              </a:ext>
            </a:extLst>
          </p:cNvPr>
          <p:cNvGrpSpPr>
            <a:grpSpLocks noChangeAspect="1"/>
          </p:cNvGrpSpPr>
          <p:nvPr/>
        </p:nvGrpSpPr>
        <p:grpSpPr bwMode="auto">
          <a:xfrm>
            <a:off x="725665" y="4184467"/>
            <a:ext cx="287736" cy="288252"/>
            <a:chOff x="1925" y="509"/>
            <a:chExt cx="557" cy="558"/>
          </a:xfrm>
          <a:solidFill>
            <a:schemeClr val="accent2"/>
          </a:solidFill>
        </p:grpSpPr>
        <p:sp>
          <p:nvSpPr>
            <p:cNvPr id="34" name="Freeform 5">
              <a:extLst>
                <a:ext uri="{FF2B5EF4-FFF2-40B4-BE49-F238E27FC236}">
                  <a16:creationId xmlns:a16="http://schemas.microsoft.com/office/drawing/2014/main" xmlns="" id="{DFC99114-4ED0-4881-9F78-C6FED2F294C7}"/>
                </a:ext>
              </a:extLst>
            </p:cNvPr>
            <p:cNvSpPr>
              <a:spLocks noEditPoints="1"/>
            </p:cNvSpPr>
            <p:nvPr/>
          </p:nvSpPr>
          <p:spPr bwMode="auto">
            <a:xfrm>
              <a:off x="1925" y="509"/>
              <a:ext cx="557" cy="558"/>
            </a:xfrm>
            <a:custGeom>
              <a:avLst/>
              <a:gdLst>
                <a:gd name="T0" fmla="*/ 1257 w 2414"/>
                <a:gd name="T1" fmla="*/ 219 h 2413"/>
                <a:gd name="T2" fmla="*/ 1816 w 2414"/>
                <a:gd name="T3" fmla="*/ 461 h 2413"/>
                <a:gd name="T4" fmla="*/ 2213 w 2414"/>
                <a:gd name="T5" fmla="*/ 1156 h 2413"/>
                <a:gd name="T6" fmla="*/ 2405 w 2414"/>
                <a:gd name="T7" fmla="*/ 1196 h 2413"/>
                <a:gd name="T8" fmla="*/ 2202 w 2414"/>
                <a:gd name="T9" fmla="*/ 1262 h 2413"/>
                <a:gd name="T10" fmla="*/ 2076 w 2414"/>
                <a:gd name="T11" fmla="*/ 1632 h 2413"/>
                <a:gd name="T12" fmla="*/ 1328 w 2414"/>
                <a:gd name="T13" fmla="*/ 2172 h 2413"/>
                <a:gd name="T14" fmla="*/ 1256 w 2414"/>
                <a:gd name="T15" fmla="*/ 2206 h 2413"/>
                <a:gd name="T16" fmla="*/ 1256 w 2414"/>
                <a:gd name="T17" fmla="*/ 2363 h 2413"/>
                <a:gd name="T18" fmla="*/ 1153 w 2414"/>
                <a:gd name="T19" fmla="*/ 2364 h 2413"/>
                <a:gd name="T20" fmla="*/ 1112 w 2414"/>
                <a:gd name="T21" fmla="*/ 2175 h 2413"/>
                <a:gd name="T22" fmla="*/ 246 w 2414"/>
                <a:gd name="T23" fmla="*/ 1349 h 2413"/>
                <a:gd name="T24" fmla="*/ 212 w 2414"/>
                <a:gd name="T25" fmla="*/ 1262 h 2413"/>
                <a:gd name="T26" fmla="*/ 2 w 2414"/>
                <a:gd name="T27" fmla="*/ 1205 h 2413"/>
                <a:gd name="T28" fmla="*/ 107 w 2414"/>
                <a:gd name="T29" fmla="*/ 1157 h 2413"/>
                <a:gd name="T30" fmla="*/ 239 w 2414"/>
                <a:gd name="T31" fmla="*/ 1132 h 2413"/>
                <a:gd name="T32" fmla="*/ 555 w 2414"/>
                <a:gd name="T33" fmla="*/ 492 h 2413"/>
                <a:gd name="T34" fmla="*/ 1126 w 2414"/>
                <a:gd name="T35" fmla="*/ 245 h 2413"/>
                <a:gd name="T36" fmla="*/ 1153 w 2414"/>
                <a:gd name="T37" fmla="*/ 53 h 2413"/>
                <a:gd name="T38" fmla="*/ 1256 w 2414"/>
                <a:gd name="T39" fmla="*/ 47 h 2413"/>
                <a:gd name="T40" fmla="*/ 1257 w 2414"/>
                <a:gd name="T41" fmla="*/ 135 h 2413"/>
                <a:gd name="T42" fmla="*/ 445 w 2414"/>
                <a:gd name="T43" fmla="*/ 1263 h 2413"/>
                <a:gd name="T44" fmla="*/ 342 w 2414"/>
                <a:gd name="T45" fmla="*/ 1284 h 2413"/>
                <a:gd name="T46" fmla="*/ 710 w 2414"/>
                <a:gd name="T47" fmla="*/ 1920 h 2413"/>
                <a:gd name="T48" fmla="*/ 1150 w 2414"/>
                <a:gd name="T49" fmla="*/ 2034 h 2413"/>
                <a:gd name="T50" fmla="*/ 1207 w 2414"/>
                <a:gd name="T51" fmla="*/ 1840 h 2413"/>
                <a:gd name="T52" fmla="*/ 1255 w 2414"/>
                <a:gd name="T53" fmla="*/ 2048 h 2413"/>
                <a:gd name="T54" fmla="*/ 1460 w 2414"/>
                <a:gd name="T55" fmla="*/ 2034 h 2413"/>
                <a:gd name="T56" fmla="*/ 2061 w 2414"/>
                <a:gd name="T57" fmla="*/ 1300 h 2413"/>
                <a:gd name="T58" fmla="*/ 1882 w 2414"/>
                <a:gd name="T59" fmla="*/ 1262 h 2413"/>
                <a:gd name="T60" fmla="*/ 1891 w 2414"/>
                <a:gd name="T61" fmla="*/ 1157 h 2413"/>
                <a:gd name="T62" fmla="*/ 2058 w 2414"/>
                <a:gd name="T63" fmla="*/ 1101 h 2413"/>
                <a:gd name="T64" fmla="*/ 1287 w 2414"/>
                <a:gd name="T65" fmla="*/ 351 h 2413"/>
                <a:gd name="T66" fmla="*/ 1255 w 2414"/>
                <a:gd name="T67" fmla="*/ 519 h 2413"/>
                <a:gd name="T68" fmla="*/ 1150 w 2414"/>
                <a:gd name="T69" fmla="*/ 521 h 2413"/>
                <a:gd name="T70" fmla="*/ 1122 w 2414"/>
                <a:gd name="T71" fmla="*/ 351 h 2413"/>
                <a:gd name="T72" fmla="*/ 568 w 2414"/>
                <a:gd name="T73" fmla="*/ 624 h 2413"/>
                <a:gd name="T74" fmla="*/ 385 w 2414"/>
                <a:gd name="T75" fmla="*/ 1157 h 2413"/>
                <a:gd name="T76" fmla="*/ 572 w 2414"/>
                <a:gd name="T77" fmla="*/ 1215 h 2413"/>
                <a:gd name="T78" fmla="*/ 445 w 2414"/>
                <a:gd name="T79" fmla="*/ 1262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4" h="2413">
                  <a:moveTo>
                    <a:pt x="1257" y="135"/>
                  </a:moveTo>
                  <a:cubicBezTo>
                    <a:pt x="1257" y="163"/>
                    <a:pt x="1257" y="191"/>
                    <a:pt x="1257" y="219"/>
                  </a:cubicBezTo>
                  <a:cubicBezTo>
                    <a:pt x="1256" y="235"/>
                    <a:pt x="1263" y="243"/>
                    <a:pt x="1280" y="245"/>
                  </a:cubicBezTo>
                  <a:cubicBezTo>
                    <a:pt x="1481" y="262"/>
                    <a:pt x="1661" y="331"/>
                    <a:pt x="1816" y="461"/>
                  </a:cubicBezTo>
                  <a:cubicBezTo>
                    <a:pt x="2022" y="631"/>
                    <a:pt x="2141" y="849"/>
                    <a:pt x="2168" y="1116"/>
                  </a:cubicBezTo>
                  <a:cubicBezTo>
                    <a:pt x="2172" y="1156"/>
                    <a:pt x="2172" y="1156"/>
                    <a:pt x="2213" y="1156"/>
                  </a:cubicBezTo>
                  <a:cubicBezTo>
                    <a:pt x="2257" y="1156"/>
                    <a:pt x="2301" y="1156"/>
                    <a:pt x="2345" y="1157"/>
                  </a:cubicBezTo>
                  <a:cubicBezTo>
                    <a:pt x="2380" y="1157"/>
                    <a:pt x="2398" y="1170"/>
                    <a:pt x="2405" y="1196"/>
                  </a:cubicBezTo>
                  <a:cubicBezTo>
                    <a:pt x="2414" y="1230"/>
                    <a:pt x="2393" y="1261"/>
                    <a:pt x="2358" y="1262"/>
                  </a:cubicBezTo>
                  <a:cubicBezTo>
                    <a:pt x="2306" y="1263"/>
                    <a:pt x="2254" y="1262"/>
                    <a:pt x="2202" y="1262"/>
                  </a:cubicBezTo>
                  <a:cubicBezTo>
                    <a:pt x="2175" y="1263"/>
                    <a:pt x="2173" y="1264"/>
                    <a:pt x="2170" y="1291"/>
                  </a:cubicBezTo>
                  <a:cubicBezTo>
                    <a:pt x="2160" y="1411"/>
                    <a:pt x="2129" y="1525"/>
                    <a:pt x="2076" y="1632"/>
                  </a:cubicBezTo>
                  <a:cubicBezTo>
                    <a:pt x="2022" y="1744"/>
                    <a:pt x="1949" y="1841"/>
                    <a:pt x="1857" y="1925"/>
                  </a:cubicBezTo>
                  <a:cubicBezTo>
                    <a:pt x="1707" y="2063"/>
                    <a:pt x="1530" y="2144"/>
                    <a:pt x="1328" y="2172"/>
                  </a:cubicBezTo>
                  <a:cubicBezTo>
                    <a:pt x="1313" y="2174"/>
                    <a:pt x="1297" y="2176"/>
                    <a:pt x="1282" y="2176"/>
                  </a:cubicBezTo>
                  <a:cubicBezTo>
                    <a:pt x="1261" y="2176"/>
                    <a:pt x="1256" y="2187"/>
                    <a:pt x="1256" y="2206"/>
                  </a:cubicBezTo>
                  <a:cubicBezTo>
                    <a:pt x="1257" y="2249"/>
                    <a:pt x="1257" y="2293"/>
                    <a:pt x="1256" y="2337"/>
                  </a:cubicBezTo>
                  <a:cubicBezTo>
                    <a:pt x="1256" y="2346"/>
                    <a:pt x="1257" y="2355"/>
                    <a:pt x="1256" y="2363"/>
                  </a:cubicBezTo>
                  <a:cubicBezTo>
                    <a:pt x="1254" y="2394"/>
                    <a:pt x="1234" y="2413"/>
                    <a:pt x="1205" y="2413"/>
                  </a:cubicBezTo>
                  <a:cubicBezTo>
                    <a:pt x="1175" y="2413"/>
                    <a:pt x="1154" y="2395"/>
                    <a:pt x="1153" y="2364"/>
                  </a:cubicBezTo>
                  <a:cubicBezTo>
                    <a:pt x="1152" y="2316"/>
                    <a:pt x="1153" y="2268"/>
                    <a:pt x="1153" y="2220"/>
                  </a:cubicBezTo>
                  <a:cubicBezTo>
                    <a:pt x="1153" y="2179"/>
                    <a:pt x="1153" y="2178"/>
                    <a:pt x="1112" y="2175"/>
                  </a:cubicBezTo>
                  <a:cubicBezTo>
                    <a:pt x="983" y="2163"/>
                    <a:pt x="861" y="2128"/>
                    <a:pt x="749" y="2065"/>
                  </a:cubicBezTo>
                  <a:cubicBezTo>
                    <a:pt x="467" y="1907"/>
                    <a:pt x="297" y="1670"/>
                    <a:pt x="246" y="1349"/>
                  </a:cubicBezTo>
                  <a:cubicBezTo>
                    <a:pt x="243" y="1329"/>
                    <a:pt x="240" y="1309"/>
                    <a:pt x="239" y="1288"/>
                  </a:cubicBezTo>
                  <a:cubicBezTo>
                    <a:pt x="238" y="1269"/>
                    <a:pt x="230" y="1262"/>
                    <a:pt x="212" y="1262"/>
                  </a:cubicBezTo>
                  <a:cubicBezTo>
                    <a:pt x="159" y="1263"/>
                    <a:pt x="106" y="1263"/>
                    <a:pt x="54" y="1262"/>
                  </a:cubicBezTo>
                  <a:cubicBezTo>
                    <a:pt x="20" y="1262"/>
                    <a:pt x="0" y="1238"/>
                    <a:pt x="2" y="1205"/>
                  </a:cubicBezTo>
                  <a:cubicBezTo>
                    <a:pt x="4" y="1182"/>
                    <a:pt x="18" y="1164"/>
                    <a:pt x="41" y="1160"/>
                  </a:cubicBezTo>
                  <a:cubicBezTo>
                    <a:pt x="63" y="1157"/>
                    <a:pt x="85" y="1157"/>
                    <a:pt x="107" y="1157"/>
                  </a:cubicBezTo>
                  <a:cubicBezTo>
                    <a:pt x="142" y="1156"/>
                    <a:pt x="178" y="1156"/>
                    <a:pt x="213" y="1157"/>
                  </a:cubicBezTo>
                  <a:cubicBezTo>
                    <a:pt x="231" y="1157"/>
                    <a:pt x="237" y="1150"/>
                    <a:pt x="239" y="1132"/>
                  </a:cubicBezTo>
                  <a:cubicBezTo>
                    <a:pt x="246" y="1045"/>
                    <a:pt x="264" y="960"/>
                    <a:pt x="295" y="877"/>
                  </a:cubicBezTo>
                  <a:cubicBezTo>
                    <a:pt x="350" y="728"/>
                    <a:pt x="437" y="599"/>
                    <a:pt x="555" y="492"/>
                  </a:cubicBezTo>
                  <a:cubicBezTo>
                    <a:pt x="689" y="372"/>
                    <a:pt x="843" y="294"/>
                    <a:pt x="1019" y="260"/>
                  </a:cubicBezTo>
                  <a:cubicBezTo>
                    <a:pt x="1055" y="253"/>
                    <a:pt x="1090" y="248"/>
                    <a:pt x="1126" y="245"/>
                  </a:cubicBezTo>
                  <a:cubicBezTo>
                    <a:pt x="1146" y="243"/>
                    <a:pt x="1153" y="235"/>
                    <a:pt x="1153" y="216"/>
                  </a:cubicBezTo>
                  <a:cubicBezTo>
                    <a:pt x="1152" y="162"/>
                    <a:pt x="1152" y="107"/>
                    <a:pt x="1153" y="53"/>
                  </a:cubicBezTo>
                  <a:cubicBezTo>
                    <a:pt x="1154" y="19"/>
                    <a:pt x="1173" y="1"/>
                    <a:pt x="1204" y="0"/>
                  </a:cubicBezTo>
                  <a:cubicBezTo>
                    <a:pt x="1233" y="0"/>
                    <a:pt x="1254" y="18"/>
                    <a:pt x="1256" y="47"/>
                  </a:cubicBezTo>
                  <a:cubicBezTo>
                    <a:pt x="1257" y="77"/>
                    <a:pt x="1256" y="106"/>
                    <a:pt x="1256" y="135"/>
                  </a:cubicBezTo>
                  <a:cubicBezTo>
                    <a:pt x="1256" y="135"/>
                    <a:pt x="1256" y="135"/>
                    <a:pt x="1257" y="135"/>
                  </a:cubicBezTo>
                  <a:close/>
                  <a:moveTo>
                    <a:pt x="445" y="1262"/>
                  </a:moveTo>
                  <a:cubicBezTo>
                    <a:pt x="445" y="1262"/>
                    <a:pt x="445" y="1262"/>
                    <a:pt x="445" y="1263"/>
                  </a:cubicBezTo>
                  <a:cubicBezTo>
                    <a:pt x="417" y="1263"/>
                    <a:pt x="389" y="1263"/>
                    <a:pt x="361" y="1263"/>
                  </a:cubicBezTo>
                  <a:cubicBezTo>
                    <a:pt x="347" y="1263"/>
                    <a:pt x="340" y="1269"/>
                    <a:pt x="342" y="1284"/>
                  </a:cubicBezTo>
                  <a:cubicBezTo>
                    <a:pt x="345" y="1310"/>
                    <a:pt x="347" y="1336"/>
                    <a:pt x="352" y="1361"/>
                  </a:cubicBezTo>
                  <a:cubicBezTo>
                    <a:pt x="395" y="1596"/>
                    <a:pt x="516" y="1782"/>
                    <a:pt x="710" y="1920"/>
                  </a:cubicBezTo>
                  <a:cubicBezTo>
                    <a:pt x="830" y="2005"/>
                    <a:pt x="964" y="2054"/>
                    <a:pt x="1110" y="2069"/>
                  </a:cubicBezTo>
                  <a:cubicBezTo>
                    <a:pt x="1149" y="2073"/>
                    <a:pt x="1150" y="2072"/>
                    <a:pt x="1150" y="2034"/>
                  </a:cubicBezTo>
                  <a:cubicBezTo>
                    <a:pt x="1150" y="1986"/>
                    <a:pt x="1149" y="1939"/>
                    <a:pt x="1150" y="1892"/>
                  </a:cubicBezTo>
                  <a:cubicBezTo>
                    <a:pt x="1151" y="1857"/>
                    <a:pt x="1173" y="1838"/>
                    <a:pt x="1207" y="1840"/>
                  </a:cubicBezTo>
                  <a:cubicBezTo>
                    <a:pt x="1236" y="1842"/>
                    <a:pt x="1255" y="1862"/>
                    <a:pt x="1255" y="1896"/>
                  </a:cubicBezTo>
                  <a:cubicBezTo>
                    <a:pt x="1256" y="1946"/>
                    <a:pt x="1256" y="1997"/>
                    <a:pt x="1255" y="2048"/>
                  </a:cubicBezTo>
                  <a:cubicBezTo>
                    <a:pt x="1255" y="2066"/>
                    <a:pt x="1262" y="2074"/>
                    <a:pt x="1280" y="2070"/>
                  </a:cubicBezTo>
                  <a:cubicBezTo>
                    <a:pt x="1340" y="2059"/>
                    <a:pt x="1402" y="2052"/>
                    <a:pt x="1460" y="2034"/>
                  </a:cubicBezTo>
                  <a:cubicBezTo>
                    <a:pt x="1674" y="1968"/>
                    <a:pt x="1836" y="1835"/>
                    <a:pt x="1950" y="1644"/>
                  </a:cubicBezTo>
                  <a:cubicBezTo>
                    <a:pt x="2013" y="1538"/>
                    <a:pt x="2049" y="1422"/>
                    <a:pt x="2061" y="1300"/>
                  </a:cubicBezTo>
                  <a:cubicBezTo>
                    <a:pt x="2065" y="1263"/>
                    <a:pt x="2064" y="1262"/>
                    <a:pt x="2028" y="1262"/>
                  </a:cubicBezTo>
                  <a:cubicBezTo>
                    <a:pt x="1979" y="1262"/>
                    <a:pt x="1930" y="1263"/>
                    <a:pt x="1882" y="1262"/>
                  </a:cubicBezTo>
                  <a:cubicBezTo>
                    <a:pt x="1854" y="1262"/>
                    <a:pt x="1838" y="1248"/>
                    <a:pt x="1832" y="1222"/>
                  </a:cubicBezTo>
                  <a:cubicBezTo>
                    <a:pt x="1824" y="1187"/>
                    <a:pt x="1848" y="1158"/>
                    <a:pt x="1891" y="1157"/>
                  </a:cubicBezTo>
                  <a:cubicBezTo>
                    <a:pt x="1930" y="1156"/>
                    <a:pt x="1969" y="1156"/>
                    <a:pt x="2008" y="1156"/>
                  </a:cubicBezTo>
                  <a:cubicBezTo>
                    <a:pt x="2064" y="1156"/>
                    <a:pt x="2065" y="1156"/>
                    <a:pt x="2058" y="1101"/>
                  </a:cubicBezTo>
                  <a:cubicBezTo>
                    <a:pt x="2029" y="873"/>
                    <a:pt x="1923" y="686"/>
                    <a:pt x="1746" y="540"/>
                  </a:cubicBezTo>
                  <a:cubicBezTo>
                    <a:pt x="1613" y="431"/>
                    <a:pt x="1459" y="369"/>
                    <a:pt x="1287" y="351"/>
                  </a:cubicBezTo>
                  <a:cubicBezTo>
                    <a:pt x="1259" y="348"/>
                    <a:pt x="1256" y="351"/>
                    <a:pt x="1255" y="379"/>
                  </a:cubicBezTo>
                  <a:cubicBezTo>
                    <a:pt x="1255" y="425"/>
                    <a:pt x="1256" y="472"/>
                    <a:pt x="1255" y="519"/>
                  </a:cubicBezTo>
                  <a:cubicBezTo>
                    <a:pt x="1254" y="550"/>
                    <a:pt x="1237" y="570"/>
                    <a:pt x="1210" y="573"/>
                  </a:cubicBezTo>
                  <a:cubicBezTo>
                    <a:pt x="1175" y="577"/>
                    <a:pt x="1151" y="557"/>
                    <a:pt x="1150" y="521"/>
                  </a:cubicBezTo>
                  <a:cubicBezTo>
                    <a:pt x="1149" y="473"/>
                    <a:pt x="1150" y="424"/>
                    <a:pt x="1149" y="375"/>
                  </a:cubicBezTo>
                  <a:cubicBezTo>
                    <a:pt x="1149" y="352"/>
                    <a:pt x="1145" y="348"/>
                    <a:pt x="1122" y="351"/>
                  </a:cubicBezTo>
                  <a:cubicBezTo>
                    <a:pt x="1092" y="354"/>
                    <a:pt x="1062" y="358"/>
                    <a:pt x="1033" y="364"/>
                  </a:cubicBezTo>
                  <a:cubicBezTo>
                    <a:pt x="850" y="400"/>
                    <a:pt x="695" y="488"/>
                    <a:pt x="568" y="624"/>
                  </a:cubicBezTo>
                  <a:cubicBezTo>
                    <a:pt x="440" y="762"/>
                    <a:pt x="366" y="925"/>
                    <a:pt x="344" y="1112"/>
                  </a:cubicBezTo>
                  <a:cubicBezTo>
                    <a:pt x="339" y="1156"/>
                    <a:pt x="333" y="1156"/>
                    <a:pt x="385" y="1157"/>
                  </a:cubicBezTo>
                  <a:cubicBezTo>
                    <a:pt x="432" y="1157"/>
                    <a:pt x="479" y="1156"/>
                    <a:pt x="527" y="1159"/>
                  </a:cubicBezTo>
                  <a:cubicBezTo>
                    <a:pt x="559" y="1161"/>
                    <a:pt x="574" y="1183"/>
                    <a:pt x="572" y="1215"/>
                  </a:cubicBezTo>
                  <a:cubicBezTo>
                    <a:pt x="570" y="1245"/>
                    <a:pt x="552" y="1261"/>
                    <a:pt x="521" y="1262"/>
                  </a:cubicBezTo>
                  <a:cubicBezTo>
                    <a:pt x="495" y="1263"/>
                    <a:pt x="470" y="1262"/>
                    <a:pt x="445" y="1262"/>
                  </a:cubicBezTo>
                  <a:close/>
                </a:path>
              </a:pathLst>
            </a:custGeom>
            <a:grpFill/>
            <a:ln w="9525">
              <a:solidFill>
                <a:srgbClr val="4FC3F4"/>
              </a:solidFill>
              <a:round/>
              <a:headEnd/>
              <a:tailEnd/>
            </a:ln>
            <a:extLst/>
          </p:spPr>
          <p:txBody>
            <a:bodyPr vert="horz" wrap="square" lIns="91440" tIns="45720" rIns="91440" bIns="45720" numCol="1" anchor="t" anchorCtr="0" compatLnSpc="1">
              <a:prstTxWarp prst="textNoShape">
                <a:avLst/>
              </a:prstTxWarp>
            </a:bodyPr>
            <a:lstStyle/>
            <a:p>
              <a:endParaRPr lang="en-AU">
                <a:solidFill>
                  <a:schemeClr val="bg1"/>
                </a:solidFill>
                <a:latin typeface="+mj-lt"/>
              </a:endParaRPr>
            </a:p>
          </p:txBody>
        </p:sp>
        <p:sp>
          <p:nvSpPr>
            <p:cNvPr id="35" name="Freeform 6">
              <a:extLst>
                <a:ext uri="{FF2B5EF4-FFF2-40B4-BE49-F238E27FC236}">
                  <a16:creationId xmlns:a16="http://schemas.microsoft.com/office/drawing/2014/main" xmlns="" id="{7480CA28-235B-4B0D-84D1-48C92651DFEA}"/>
                </a:ext>
              </a:extLst>
            </p:cNvPr>
            <p:cNvSpPr>
              <a:spLocks/>
            </p:cNvSpPr>
            <p:nvPr/>
          </p:nvSpPr>
          <p:spPr bwMode="auto">
            <a:xfrm>
              <a:off x="2136" y="722"/>
              <a:ext cx="136" cy="133"/>
            </a:xfrm>
            <a:custGeom>
              <a:avLst/>
              <a:gdLst>
                <a:gd name="T0" fmla="*/ 236 w 588"/>
                <a:gd name="T1" fmla="*/ 438 h 577"/>
                <a:gd name="T2" fmla="*/ 236 w 588"/>
                <a:gd name="T3" fmla="*/ 358 h 577"/>
                <a:gd name="T4" fmla="*/ 207 w 588"/>
                <a:gd name="T5" fmla="*/ 329 h 577"/>
                <a:gd name="T6" fmla="*/ 57 w 588"/>
                <a:gd name="T7" fmla="*/ 329 h 577"/>
                <a:gd name="T8" fmla="*/ 0 w 588"/>
                <a:gd name="T9" fmla="*/ 279 h 577"/>
                <a:gd name="T10" fmla="*/ 55 w 588"/>
                <a:gd name="T11" fmla="*/ 224 h 577"/>
                <a:gd name="T12" fmla="*/ 207 w 588"/>
                <a:gd name="T13" fmla="*/ 223 h 577"/>
                <a:gd name="T14" fmla="*/ 236 w 588"/>
                <a:gd name="T15" fmla="*/ 194 h 577"/>
                <a:gd name="T16" fmla="*/ 236 w 588"/>
                <a:gd name="T17" fmla="*/ 54 h 577"/>
                <a:gd name="T18" fmla="*/ 295 w 588"/>
                <a:gd name="T19" fmla="*/ 3 h 577"/>
                <a:gd name="T20" fmla="*/ 341 w 588"/>
                <a:gd name="T21" fmla="*/ 57 h 577"/>
                <a:gd name="T22" fmla="*/ 341 w 588"/>
                <a:gd name="T23" fmla="*/ 191 h 577"/>
                <a:gd name="T24" fmla="*/ 374 w 588"/>
                <a:gd name="T25" fmla="*/ 223 h 577"/>
                <a:gd name="T26" fmla="*/ 520 w 588"/>
                <a:gd name="T27" fmla="*/ 224 h 577"/>
                <a:gd name="T28" fmla="*/ 571 w 588"/>
                <a:gd name="T29" fmla="*/ 301 h 577"/>
                <a:gd name="T30" fmla="*/ 524 w 588"/>
                <a:gd name="T31" fmla="*/ 329 h 577"/>
                <a:gd name="T32" fmla="*/ 376 w 588"/>
                <a:gd name="T33" fmla="*/ 329 h 577"/>
                <a:gd name="T34" fmla="*/ 341 w 588"/>
                <a:gd name="T35" fmla="*/ 364 h 577"/>
                <a:gd name="T36" fmla="*/ 341 w 588"/>
                <a:gd name="T37" fmla="*/ 520 h 577"/>
                <a:gd name="T38" fmla="*/ 288 w 588"/>
                <a:gd name="T39" fmla="*/ 577 h 577"/>
                <a:gd name="T40" fmla="*/ 236 w 588"/>
                <a:gd name="T41" fmla="*/ 528 h 577"/>
                <a:gd name="T42" fmla="*/ 236 w 588"/>
                <a:gd name="T43" fmla="*/ 438 h 577"/>
                <a:gd name="T44" fmla="*/ 236 w 588"/>
                <a:gd name="T45" fmla="*/ 43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8" h="577">
                  <a:moveTo>
                    <a:pt x="236" y="438"/>
                  </a:moveTo>
                  <a:cubicBezTo>
                    <a:pt x="236" y="412"/>
                    <a:pt x="236" y="385"/>
                    <a:pt x="236" y="358"/>
                  </a:cubicBezTo>
                  <a:cubicBezTo>
                    <a:pt x="235" y="332"/>
                    <a:pt x="233" y="329"/>
                    <a:pt x="207" y="329"/>
                  </a:cubicBezTo>
                  <a:cubicBezTo>
                    <a:pt x="157" y="329"/>
                    <a:pt x="107" y="329"/>
                    <a:pt x="57" y="329"/>
                  </a:cubicBezTo>
                  <a:cubicBezTo>
                    <a:pt x="21" y="329"/>
                    <a:pt x="1" y="310"/>
                    <a:pt x="0" y="279"/>
                  </a:cubicBezTo>
                  <a:cubicBezTo>
                    <a:pt x="0" y="246"/>
                    <a:pt x="19" y="225"/>
                    <a:pt x="55" y="224"/>
                  </a:cubicBezTo>
                  <a:cubicBezTo>
                    <a:pt x="106" y="223"/>
                    <a:pt x="157" y="224"/>
                    <a:pt x="207" y="223"/>
                  </a:cubicBezTo>
                  <a:cubicBezTo>
                    <a:pt x="233" y="223"/>
                    <a:pt x="235" y="221"/>
                    <a:pt x="236" y="194"/>
                  </a:cubicBezTo>
                  <a:cubicBezTo>
                    <a:pt x="236" y="148"/>
                    <a:pt x="235" y="101"/>
                    <a:pt x="236" y="54"/>
                  </a:cubicBezTo>
                  <a:cubicBezTo>
                    <a:pt x="237" y="18"/>
                    <a:pt x="259" y="0"/>
                    <a:pt x="295" y="3"/>
                  </a:cubicBezTo>
                  <a:cubicBezTo>
                    <a:pt x="323" y="5"/>
                    <a:pt x="341" y="25"/>
                    <a:pt x="341" y="57"/>
                  </a:cubicBezTo>
                  <a:cubicBezTo>
                    <a:pt x="342" y="102"/>
                    <a:pt x="341" y="147"/>
                    <a:pt x="341" y="191"/>
                  </a:cubicBezTo>
                  <a:cubicBezTo>
                    <a:pt x="342" y="222"/>
                    <a:pt x="342" y="223"/>
                    <a:pt x="374" y="223"/>
                  </a:cubicBezTo>
                  <a:cubicBezTo>
                    <a:pt x="423" y="223"/>
                    <a:pt x="472" y="222"/>
                    <a:pt x="520" y="224"/>
                  </a:cubicBezTo>
                  <a:cubicBezTo>
                    <a:pt x="565" y="225"/>
                    <a:pt x="588" y="262"/>
                    <a:pt x="571" y="301"/>
                  </a:cubicBezTo>
                  <a:cubicBezTo>
                    <a:pt x="561" y="322"/>
                    <a:pt x="545" y="329"/>
                    <a:pt x="524" y="329"/>
                  </a:cubicBezTo>
                  <a:cubicBezTo>
                    <a:pt x="474" y="329"/>
                    <a:pt x="425" y="329"/>
                    <a:pt x="376" y="329"/>
                  </a:cubicBezTo>
                  <a:cubicBezTo>
                    <a:pt x="342" y="329"/>
                    <a:pt x="341" y="330"/>
                    <a:pt x="341" y="364"/>
                  </a:cubicBezTo>
                  <a:cubicBezTo>
                    <a:pt x="341" y="416"/>
                    <a:pt x="342" y="468"/>
                    <a:pt x="341" y="520"/>
                  </a:cubicBezTo>
                  <a:cubicBezTo>
                    <a:pt x="341" y="557"/>
                    <a:pt x="322" y="577"/>
                    <a:pt x="288" y="577"/>
                  </a:cubicBezTo>
                  <a:cubicBezTo>
                    <a:pt x="258" y="577"/>
                    <a:pt x="237" y="559"/>
                    <a:pt x="236" y="528"/>
                  </a:cubicBezTo>
                  <a:cubicBezTo>
                    <a:pt x="235" y="498"/>
                    <a:pt x="236" y="468"/>
                    <a:pt x="236" y="438"/>
                  </a:cubicBezTo>
                  <a:cubicBezTo>
                    <a:pt x="236" y="438"/>
                    <a:pt x="236" y="438"/>
                    <a:pt x="236" y="438"/>
                  </a:cubicBezTo>
                  <a:close/>
                </a:path>
              </a:pathLst>
            </a:custGeom>
            <a:grpFill/>
            <a:ln w="9525">
              <a:solidFill>
                <a:srgbClr val="4FC3F4"/>
              </a:solidFill>
              <a:round/>
              <a:headEnd/>
              <a:tailEnd/>
            </a:ln>
            <a:extLst/>
          </p:spPr>
          <p:txBody>
            <a:bodyPr vert="horz" wrap="square" lIns="91440" tIns="45720" rIns="91440" bIns="45720" numCol="1" anchor="t" anchorCtr="0" compatLnSpc="1">
              <a:prstTxWarp prst="textNoShape">
                <a:avLst/>
              </a:prstTxWarp>
            </a:bodyPr>
            <a:lstStyle/>
            <a:p>
              <a:endParaRPr lang="en-AU">
                <a:solidFill>
                  <a:schemeClr val="bg1"/>
                </a:solidFill>
                <a:latin typeface="+mj-lt"/>
              </a:endParaRPr>
            </a:p>
          </p:txBody>
        </p:sp>
      </p:grpSp>
      <p:sp>
        <p:nvSpPr>
          <p:cNvPr id="2" name="Slide Number Placeholder 1">
            <a:extLst>
              <a:ext uri="{FF2B5EF4-FFF2-40B4-BE49-F238E27FC236}">
                <a16:creationId xmlns:a16="http://schemas.microsoft.com/office/drawing/2014/main" xmlns="" id="{7A694581-354B-4AD0-AB79-CA3CCED74E4B}"/>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4</a:t>
            </a:fld>
            <a:endParaRPr lang="en-AU" sz="900" dirty="0"/>
          </a:p>
        </p:txBody>
      </p:sp>
    </p:spTree>
    <p:extLst>
      <p:ext uri="{BB962C8B-B14F-4D97-AF65-F5344CB8AC3E}">
        <p14:creationId xmlns:p14="http://schemas.microsoft.com/office/powerpoint/2010/main" val="3309569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D48B0C2-B882-4C2A-8CEE-677B45277695}"/>
              </a:ext>
            </a:extLst>
          </p:cNvPr>
          <p:cNvSpPr/>
          <p:nvPr/>
        </p:nvSpPr>
        <p:spPr>
          <a:xfrm>
            <a:off x="544434" y="293829"/>
            <a:ext cx="8405256" cy="523220"/>
          </a:xfrm>
          <a:prstGeom prst="rect">
            <a:avLst/>
          </a:prstGeom>
        </p:spPr>
        <p:txBody>
          <a:bodyPr wrap="square">
            <a:spAutoFit/>
          </a:bodyPr>
          <a:lstStyle/>
          <a:p>
            <a:r>
              <a:rPr lang="en-US" altLang="zh-CN" sz="2800" b="1" dirty="0">
                <a:solidFill>
                  <a:srgbClr val="595959"/>
                </a:solidFill>
                <a:cs typeface="Segoe UI" panose="020B0502040204020203" pitchFamily="34" charset="0"/>
              </a:rPr>
              <a:t>Implantation procedure  </a:t>
            </a:r>
            <a:endParaRPr lang="en-US" altLang="zh-CN" sz="1200" b="1" dirty="0">
              <a:solidFill>
                <a:srgbClr val="FF0000"/>
              </a:solidFill>
              <a:cs typeface="Segoe UI" panose="020B0502040204020203" pitchFamily="34" charset="0"/>
            </a:endParaRPr>
          </a:p>
        </p:txBody>
      </p:sp>
      <p:sp>
        <p:nvSpPr>
          <p:cNvPr id="26" name="Rectangle 25">
            <a:extLst>
              <a:ext uri="{FF2B5EF4-FFF2-40B4-BE49-F238E27FC236}">
                <a16:creationId xmlns:a16="http://schemas.microsoft.com/office/drawing/2014/main" xmlns="" id="{D9FFC9CE-D8C5-4EA6-9934-6C9F5A31BCB4}"/>
              </a:ext>
            </a:extLst>
          </p:cNvPr>
          <p:cNvSpPr/>
          <p:nvPr/>
        </p:nvSpPr>
        <p:spPr>
          <a:xfrm>
            <a:off x="533073" y="782609"/>
            <a:ext cx="7995031" cy="338554"/>
          </a:xfrm>
          <a:prstGeom prst="rect">
            <a:avLst/>
          </a:prstGeom>
        </p:spPr>
        <p:txBody>
          <a:bodyPr wrap="square">
            <a:spAutoFit/>
          </a:bodyPr>
          <a:lstStyle/>
          <a:p>
            <a:pPr defTabSz="914400">
              <a:spcAft>
                <a:spcPts val="600"/>
              </a:spcAft>
              <a:defRPr/>
            </a:pPr>
            <a:r>
              <a:rPr lang="en-AU" sz="1600" b="1" kern="0" dirty="0">
                <a:solidFill>
                  <a:srgbClr val="595959"/>
                </a:solidFill>
              </a:rPr>
              <a:t>Studies continue to show the device implantation is technically straightforward</a:t>
            </a:r>
          </a:p>
        </p:txBody>
      </p:sp>
      <p:sp>
        <p:nvSpPr>
          <p:cNvPr id="42" name="Rectangle 41">
            <a:extLst>
              <a:ext uri="{FF2B5EF4-FFF2-40B4-BE49-F238E27FC236}">
                <a16:creationId xmlns:a16="http://schemas.microsoft.com/office/drawing/2014/main" xmlns="" id="{D72C4A8D-5BA6-43C4-B783-52386740383F}"/>
              </a:ext>
            </a:extLst>
          </p:cNvPr>
          <p:cNvSpPr/>
          <p:nvPr/>
        </p:nvSpPr>
        <p:spPr>
          <a:xfrm>
            <a:off x="5169391" y="3786942"/>
            <a:ext cx="1711704" cy="964308"/>
          </a:xfrm>
          <a:prstGeom prst="rect">
            <a:avLst/>
          </a:prstGeom>
        </p:spPr>
        <p:txBody>
          <a:bodyPr wrap="square" lIns="0" tIns="0" rIns="0" bIns="0">
            <a:noAutofit/>
          </a:bodyPr>
          <a:lstStyle/>
          <a:p>
            <a:pPr defTabSz="914400">
              <a:lnSpc>
                <a:spcPct val="90000"/>
              </a:lnSpc>
              <a:spcAft>
                <a:spcPts val="600"/>
              </a:spcAft>
            </a:pPr>
            <a:endParaRPr lang="en-AU" sz="1200" kern="0" dirty="0">
              <a:solidFill>
                <a:schemeClr val="tx1">
                  <a:lumMod val="65000"/>
                  <a:lumOff val="35000"/>
                </a:schemeClr>
              </a:solidFill>
            </a:endParaRPr>
          </a:p>
        </p:txBody>
      </p:sp>
      <p:grpSp>
        <p:nvGrpSpPr>
          <p:cNvPr id="47" name="Group 46">
            <a:extLst>
              <a:ext uri="{FF2B5EF4-FFF2-40B4-BE49-F238E27FC236}">
                <a16:creationId xmlns:a16="http://schemas.microsoft.com/office/drawing/2014/main" xmlns="" id="{DE569C35-2934-453D-BC33-2BBDE6FC6026}"/>
              </a:ext>
            </a:extLst>
          </p:cNvPr>
          <p:cNvGrpSpPr/>
          <p:nvPr/>
        </p:nvGrpSpPr>
        <p:grpSpPr>
          <a:xfrm>
            <a:off x="6878883" y="2706891"/>
            <a:ext cx="335290" cy="1296321"/>
            <a:chOff x="766105" y="1758342"/>
            <a:chExt cx="335290" cy="1095354"/>
          </a:xfrm>
        </p:grpSpPr>
        <p:cxnSp>
          <p:nvCxnSpPr>
            <p:cNvPr id="54" name="Straight Connector 53">
              <a:extLst>
                <a:ext uri="{FF2B5EF4-FFF2-40B4-BE49-F238E27FC236}">
                  <a16:creationId xmlns:a16="http://schemas.microsoft.com/office/drawing/2014/main" xmlns="" id="{F44B0D8B-1F33-4940-BD98-40FA1E66FEDA}"/>
                </a:ext>
              </a:extLst>
            </p:cNvPr>
            <p:cNvCxnSpPr/>
            <p:nvPr/>
          </p:nvCxnSpPr>
          <p:spPr>
            <a:xfrm flipV="1">
              <a:off x="766105" y="1758342"/>
              <a:ext cx="335290" cy="335292"/>
            </a:xfrm>
            <a:prstGeom prst="line">
              <a:avLst/>
            </a:prstGeom>
            <a:noFill/>
            <a:ln w="9525">
              <a:solidFill>
                <a:srgbClr val="4FC3F4"/>
              </a:solidFil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a:extLst>
                <a:ext uri="{FF2B5EF4-FFF2-40B4-BE49-F238E27FC236}">
                  <a16:creationId xmlns:a16="http://schemas.microsoft.com/office/drawing/2014/main" xmlns="" id="{B9D884D7-7B8E-41BC-A204-53251CE078E9}"/>
                </a:ext>
              </a:extLst>
            </p:cNvPr>
            <p:cNvCxnSpPr/>
            <p:nvPr/>
          </p:nvCxnSpPr>
          <p:spPr>
            <a:xfrm flipV="1">
              <a:off x="770529" y="2088873"/>
              <a:ext cx="0" cy="764823"/>
            </a:xfrm>
            <a:prstGeom prst="line">
              <a:avLst/>
            </a:prstGeom>
            <a:noFill/>
            <a:ln w="9525">
              <a:solidFill>
                <a:srgbClr val="4FC3F4"/>
              </a:solidFill>
            </a:ln>
          </p:spPr>
          <p:style>
            <a:lnRef idx="2">
              <a:schemeClr val="accent1">
                <a:shade val="50000"/>
              </a:schemeClr>
            </a:lnRef>
            <a:fillRef idx="1">
              <a:schemeClr val="accent1"/>
            </a:fillRef>
            <a:effectRef idx="0">
              <a:schemeClr val="accent1"/>
            </a:effectRef>
            <a:fontRef idx="minor">
              <a:schemeClr val="lt1"/>
            </a:fontRef>
          </p:style>
        </p:cxnSp>
      </p:grpSp>
      <p:sp>
        <p:nvSpPr>
          <p:cNvPr id="48" name="Oval 47">
            <a:extLst>
              <a:ext uri="{FF2B5EF4-FFF2-40B4-BE49-F238E27FC236}">
                <a16:creationId xmlns:a16="http://schemas.microsoft.com/office/drawing/2014/main" xmlns="" id="{FBB09649-C436-462A-95D3-7FC7B1E1495B}"/>
              </a:ext>
            </a:extLst>
          </p:cNvPr>
          <p:cNvSpPr/>
          <p:nvPr/>
        </p:nvSpPr>
        <p:spPr>
          <a:xfrm>
            <a:off x="6721215" y="1422238"/>
            <a:ext cx="1717642" cy="1717642"/>
          </a:xfrm>
          <a:prstGeom prst="ellipse">
            <a:avLst/>
          </a:prstGeom>
          <a:solidFill>
            <a:srgbClr val="456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51" name="Rectangle 50">
            <a:extLst>
              <a:ext uri="{FF2B5EF4-FFF2-40B4-BE49-F238E27FC236}">
                <a16:creationId xmlns:a16="http://schemas.microsoft.com/office/drawing/2014/main" xmlns="" id="{5D7CC2B1-838B-4D99-B034-46A9AC6C2A21}"/>
              </a:ext>
            </a:extLst>
          </p:cNvPr>
          <p:cNvSpPr/>
          <p:nvPr/>
        </p:nvSpPr>
        <p:spPr>
          <a:xfrm>
            <a:off x="6949222" y="3479464"/>
            <a:ext cx="1436253" cy="810020"/>
          </a:xfrm>
          <a:prstGeom prst="rect">
            <a:avLst/>
          </a:prstGeom>
        </p:spPr>
        <p:txBody>
          <a:bodyPr wrap="square" lIns="0" tIns="0" rIns="0" bIns="0">
            <a:noAutofit/>
          </a:bodyPr>
          <a:lstStyle/>
          <a:p>
            <a:pPr lvl="0" defTabSz="914400">
              <a:lnSpc>
                <a:spcPct val="90000"/>
              </a:lnSpc>
              <a:spcAft>
                <a:spcPts val="1200"/>
              </a:spcAft>
              <a:defRPr/>
            </a:pPr>
            <a:r>
              <a:rPr lang="da-DK" sz="1200" kern="0" dirty="0">
                <a:solidFill>
                  <a:schemeClr val="tx1">
                    <a:lumMod val="65000"/>
                    <a:lumOff val="35000"/>
                  </a:schemeClr>
                </a:solidFill>
                <a:latin typeface="+mj-lt"/>
              </a:rPr>
              <a:t>OncoSil™ </a:t>
            </a:r>
            <a:r>
              <a:rPr lang="en-AU" sz="1200" kern="0" dirty="0">
                <a:solidFill>
                  <a:schemeClr val="tx1">
                    <a:lumMod val="65000"/>
                    <a:lumOff val="35000"/>
                  </a:schemeClr>
                </a:solidFill>
                <a:latin typeface="+mj-lt"/>
              </a:rPr>
              <a:t>injected directly into the tumour</a:t>
            </a:r>
          </a:p>
        </p:txBody>
      </p:sp>
      <p:pic>
        <p:nvPicPr>
          <p:cNvPr id="52" name="Picture 51">
            <a:extLst>
              <a:ext uri="{FF2B5EF4-FFF2-40B4-BE49-F238E27FC236}">
                <a16:creationId xmlns:a16="http://schemas.microsoft.com/office/drawing/2014/main" xmlns="" id="{7F1203A5-6D95-462A-96FA-52C885D9E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63" r="18637"/>
          <a:stretch/>
        </p:blipFill>
        <p:spPr>
          <a:xfrm>
            <a:off x="6857645" y="1558668"/>
            <a:ext cx="1444784" cy="1444784"/>
          </a:xfrm>
          <a:prstGeom prst="ellipse">
            <a:avLst/>
          </a:prstGeom>
          <a:solidFill>
            <a:schemeClr val="bg1"/>
          </a:solidFill>
        </p:spPr>
      </p:pic>
      <p:grpSp>
        <p:nvGrpSpPr>
          <p:cNvPr id="58" name="Group 57">
            <a:extLst>
              <a:ext uri="{FF2B5EF4-FFF2-40B4-BE49-F238E27FC236}">
                <a16:creationId xmlns:a16="http://schemas.microsoft.com/office/drawing/2014/main" xmlns="" id="{E0051022-F6E8-47EA-829D-B7AFD83607B9}"/>
              </a:ext>
            </a:extLst>
          </p:cNvPr>
          <p:cNvGrpSpPr/>
          <p:nvPr/>
        </p:nvGrpSpPr>
        <p:grpSpPr>
          <a:xfrm>
            <a:off x="845763" y="2750219"/>
            <a:ext cx="369589" cy="1462808"/>
            <a:chOff x="766105" y="1724043"/>
            <a:chExt cx="369589" cy="1236031"/>
          </a:xfrm>
        </p:grpSpPr>
        <p:cxnSp>
          <p:nvCxnSpPr>
            <p:cNvPr id="62" name="Straight Connector 61">
              <a:extLst>
                <a:ext uri="{FF2B5EF4-FFF2-40B4-BE49-F238E27FC236}">
                  <a16:creationId xmlns:a16="http://schemas.microsoft.com/office/drawing/2014/main" xmlns="" id="{5DB4296D-D6EC-419F-93FF-BA1D54AF1B96}"/>
                </a:ext>
              </a:extLst>
            </p:cNvPr>
            <p:cNvCxnSpPr/>
            <p:nvPr/>
          </p:nvCxnSpPr>
          <p:spPr>
            <a:xfrm flipV="1">
              <a:off x="766105" y="1724043"/>
              <a:ext cx="369589" cy="369590"/>
            </a:xfrm>
            <a:prstGeom prst="line">
              <a:avLst/>
            </a:prstGeom>
            <a:noFill/>
            <a:ln w="9525">
              <a:solidFill>
                <a:srgbClr val="4FC3F4"/>
              </a:solidFill>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xmlns="" id="{7A9EA83B-05ED-46F0-9401-D9DF4A5A1600}"/>
                </a:ext>
              </a:extLst>
            </p:cNvPr>
            <p:cNvCxnSpPr/>
            <p:nvPr/>
          </p:nvCxnSpPr>
          <p:spPr>
            <a:xfrm flipV="1">
              <a:off x="770529" y="2088872"/>
              <a:ext cx="0" cy="871202"/>
            </a:xfrm>
            <a:prstGeom prst="line">
              <a:avLst/>
            </a:prstGeom>
            <a:noFill/>
            <a:ln w="9525">
              <a:solidFill>
                <a:srgbClr val="4FC3F4"/>
              </a:solidFill>
            </a:ln>
          </p:spPr>
          <p:style>
            <a:lnRef idx="2">
              <a:schemeClr val="accent1">
                <a:shade val="50000"/>
              </a:schemeClr>
            </a:lnRef>
            <a:fillRef idx="1">
              <a:schemeClr val="accent1"/>
            </a:fillRef>
            <a:effectRef idx="0">
              <a:schemeClr val="accent1"/>
            </a:effectRef>
            <a:fontRef idx="minor">
              <a:schemeClr val="lt1"/>
            </a:fontRef>
          </p:style>
        </p:cxnSp>
      </p:grpSp>
      <p:sp>
        <p:nvSpPr>
          <p:cNvPr id="59" name="Oval 58">
            <a:extLst>
              <a:ext uri="{FF2B5EF4-FFF2-40B4-BE49-F238E27FC236}">
                <a16:creationId xmlns:a16="http://schemas.microsoft.com/office/drawing/2014/main" xmlns="" id="{7400341D-E914-41EC-8F67-2340F2D472E5}"/>
              </a:ext>
            </a:extLst>
          </p:cNvPr>
          <p:cNvSpPr/>
          <p:nvPr/>
        </p:nvSpPr>
        <p:spPr>
          <a:xfrm>
            <a:off x="750637" y="1465267"/>
            <a:ext cx="1717642" cy="1717642"/>
          </a:xfrm>
          <a:prstGeom prst="ellipse">
            <a:avLst/>
          </a:prstGeom>
          <a:solidFill>
            <a:srgbClr val="456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60" name="Rectangle 59">
            <a:extLst>
              <a:ext uri="{FF2B5EF4-FFF2-40B4-BE49-F238E27FC236}">
                <a16:creationId xmlns:a16="http://schemas.microsoft.com/office/drawing/2014/main" xmlns="" id="{12E262B4-210E-4F52-9273-49F86494BCCE}"/>
              </a:ext>
            </a:extLst>
          </p:cNvPr>
          <p:cNvSpPr/>
          <p:nvPr/>
        </p:nvSpPr>
        <p:spPr>
          <a:xfrm>
            <a:off x="922851" y="3674606"/>
            <a:ext cx="1472764" cy="390094"/>
          </a:xfrm>
          <a:prstGeom prst="rect">
            <a:avLst/>
          </a:prstGeom>
        </p:spPr>
        <p:txBody>
          <a:bodyPr wrap="square" lIns="0" tIns="0" rIns="0" bIns="0">
            <a:noAutofit/>
          </a:bodyPr>
          <a:lstStyle/>
          <a:p>
            <a:pPr lvl="0" defTabSz="914400">
              <a:lnSpc>
                <a:spcPct val="90000"/>
              </a:lnSpc>
              <a:spcAft>
                <a:spcPts val="1200"/>
              </a:spcAft>
              <a:defRPr/>
            </a:pPr>
            <a:r>
              <a:rPr lang="en-AU" sz="1200" kern="0" dirty="0" err="1">
                <a:solidFill>
                  <a:schemeClr val="tx1">
                    <a:lumMod val="65000"/>
                    <a:lumOff val="35000"/>
                  </a:schemeClr>
                </a:solidFill>
              </a:rPr>
              <a:t>OncoSil</a:t>
            </a:r>
            <a:r>
              <a:rPr lang="en-AU" sz="1200" kern="0" baseline="30000" dirty="0" err="1">
                <a:solidFill>
                  <a:schemeClr val="tx1">
                    <a:lumMod val="65000"/>
                    <a:lumOff val="35000"/>
                  </a:schemeClr>
                </a:solidFill>
              </a:rPr>
              <a:t>TM</a:t>
            </a:r>
            <a:r>
              <a:rPr lang="en-AU" sz="1200" kern="0" dirty="0">
                <a:solidFill>
                  <a:schemeClr val="tx1">
                    <a:lumMod val="65000"/>
                    <a:lumOff val="35000"/>
                  </a:schemeClr>
                </a:solidFill>
              </a:rPr>
              <a:t>  dose is suspended in a specially formulated fluid for implantation</a:t>
            </a:r>
          </a:p>
        </p:txBody>
      </p:sp>
      <p:pic>
        <p:nvPicPr>
          <p:cNvPr id="61" name="Picture 60">
            <a:extLst>
              <a:ext uri="{FF2B5EF4-FFF2-40B4-BE49-F238E27FC236}">
                <a16:creationId xmlns:a16="http://schemas.microsoft.com/office/drawing/2014/main" xmlns="" id="{1CD61BCD-4F73-45F9-926D-ABA971F716BF}"/>
              </a:ext>
            </a:extLst>
          </p:cNvPr>
          <p:cNvPicPr>
            <a:picLocks noChangeAspect="1"/>
          </p:cNvPicPr>
          <p:nvPr/>
        </p:nvPicPr>
        <p:blipFill>
          <a:blip r:embed="rId4"/>
          <a:stretch>
            <a:fillRect/>
          </a:stretch>
        </p:blipFill>
        <p:spPr>
          <a:xfrm>
            <a:off x="862266" y="1563794"/>
            <a:ext cx="1506962" cy="1511080"/>
          </a:xfrm>
          <a:prstGeom prst="rect">
            <a:avLst/>
          </a:prstGeom>
        </p:spPr>
      </p:pic>
      <p:sp>
        <p:nvSpPr>
          <p:cNvPr id="65" name="Rectangle 64">
            <a:extLst>
              <a:ext uri="{FF2B5EF4-FFF2-40B4-BE49-F238E27FC236}">
                <a16:creationId xmlns:a16="http://schemas.microsoft.com/office/drawing/2014/main" xmlns="" id="{D317CFDD-4917-4C99-9A01-3ABA2002863C}"/>
              </a:ext>
            </a:extLst>
          </p:cNvPr>
          <p:cNvSpPr/>
          <p:nvPr/>
        </p:nvSpPr>
        <p:spPr>
          <a:xfrm>
            <a:off x="3581500" y="3479464"/>
            <a:ext cx="2178496" cy="1006567"/>
          </a:xfrm>
          <a:prstGeom prst="rect">
            <a:avLst/>
          </a:prstGeom>
        </p:spPr>
        <p:txBody>
          <a:bodyPr wrap="square" lIns="0" tIns="0" rIns="0" bIns="0">
            <a:noAutofit/>
          </a:bodyPr>
          <a:lstStyle/>
          <a:p>
            <a:pPr defTabSz="914400">
              <a:lnSpc>
                <a:spcPct val="90000"/>
              </a:lnSpc>
              <a:spcAft>
                <a:spcPts val="600"/>
              </a:spcAft>
              <a:defRPr/>
            </a:pPr>
            <a:r>
              <a:rPr lang="en-AU" sz="1200" kern="0" dirty="0">
                <a:solidFill>
                  <a:schemeClr val="tx1">
                    <a:lumMod val="65000"/>
                    <a:lumOff val="35000"/>
                  </a:schemeClr>
                </a:solidFill>
                <a:latin typeface="+mj-lt"/>
              </a:rPr>
              <a:t>Endoscope guided into the upper </a:t>
            </a:r>
            <a:r>
              <a:rPr lang="en-AU" sz="1200" kern="0" dirty="0" smtClean="0">
                <a:solidFill>
                  <a:schemeClr val="tx1">
                    <a:lumMod val="65000"/>
                    <a:lumOff val="35000"/>
                  </a:schemeClr>
                </a:solidFill>
                <a:latin typeface="+mj-lt"/>
              </a:rPr>
              <a:t>intestine</a:t>
            </a:r>
          </a:p>
          <a:p>
            <a:pPr defTabSz="914400">
              <a:lnSpc>
                <a:spcPct val="90000"/>
              </a:lnSpc>
              <a:spcAft>
                <a:spcPts val="600"/>
              </a:spcAft>
              <a:defRPr/>
            </a:pPr>
            <a:r>
              <a:rPr lang="en-AU" sz="1200" kern="0" dirty="0" smtClean="0">
                <a:solidFill>
                  <a:schemeClr val="tx1">
                    <a:lumMod val="65000"/>
                    <a:lumOff val="35000"/>
                  </a:schemeClr>
                </a:solidFill>
              </a:rPr>
              <a:t>Using </a:t>
            </a:r>
            <a:r>
              <a:rPr lang="en-AU" sz="1200" kern="0" dirty="0">
                <a:solidFill>
                  <a:schemeClr val="tx1">
                    <a:lumMod val="65000"/>
                    <a:lumOff val="35000"/>
                  </a:schemeClr>
                </a:solidFill>
              </a:rPr>
              <a:t>CT or real-time imaging, the needle is guided into the target </a:t>
            </a:r>
            <a:r>
              <a:rPr lang="en-AU" sz="1200" kern="0" dirty="0" smtClean="0">
                <a:solidFill>
                  <a:schemeClr val="tx1">
                    <a:lumMod val="65000"/>
                    <a:lumOff val="35000"/>
                  </a:schemeClr>
                </a:solidFill>
              </a:rPr>
              <a:t>lesion (tumour)</a:t>
            </a:r>
            <a:endParaRPr lang="en-AU" sz="1200" kern="0" dirty="0">
              <a:solidFill>
                <a:schemeClr val="tx1">
                  <a:lumMod val="65000"/>
                  <a:lumOff val="35000"/>
                </a:schemeClr>
              </a:solidFill>
            </a:endParaRPr>
          </a:p>
          <a:p>
            <a:pPr lvl="0" defTabSz="914400">
              <a:lnSpc>
                <a:spcPct val="90000"/>
              </a:lnSpc>
              <a:spcAft>
                <a:spcPts val="600"/>
              </a:spcAft>
              <a:defRPr/>
            </a:pPr>
            <a:endParaRPr lang="en-AU" sz="1200" kern="0" dirty="0" smtClean="0">
              <a:solidFill>
                <a:schemeClr val="tx1">
                  <a:lumMod val="65000"/>
                  <a:lumOff val="35000"/>
                </a:schemeClr>
              </a:solidFill>
              <a:latin typeface="+mj-lt"/>
            </a:endParaRPr>
          </a:p>
          <a:p>
            <a:pPr lvl="0" defTabSz="914400">
              <a:lnSpc>
                <a:spcPct val="90000"/>
              </a:lnSpc>
              <a:spcAft>
                <a:spcPts val="600"/>
              </a:spcAft>
              <a:defRPr/>
            </a:pPr>
            <a:endParaRPr lang="en-AU" sz="1200" kern="0" dirty="0">
              <a:solidFill>
                <a:schemeClr val="tx1">
                  <a:lumMod val="65000"/>
                  <a:lumOff val="35000"/>
                </a:schemeClr>
              </a:solidFill>
              <a:latin typeface="+mj-lt"/>
            </a:endParaRPr>
          </a:p>
        </p:txBody>
      </p:sp>
      <p:grpSp>
        <p:nvGrpSpPr>
          <p:cNvPr id="68" name="Group 67">
            <a:extLst>
              <a:ext uri="{FF2B5EF4-FFF2-40B4-BE49-F238E27FC236}">
                <a16:creationId xmlns:a16="http://schemas.microsoft.com/office/drawing/2014/main" xmlns="" id="{7E630FC8-FAE7-403E-B138-3240FF401B7A}"/>
              </a:ext>
            </a:extLst>
          </p:cNvPr>
          <p:cNvGrpSpPr/>
          <p:nvPr/>
        </p:nvGrpSpPr>
        <p:grpSpPr>
          <a:xfrm>
            <a:off x="3163274" y="2583487"/>
            <a:ext cx="680147" cy="1419725"/>
            <a:chOff x="766105" y="1413485"/>
            <a:chExt cx="680147" cy="1199627"/>
          </a:xfrm>
        </p:grpSpPr>
        <p:cxnSp>
          <p:nvCxnSpPr>
            <p:cNvPr id="75" name="Straight Connector 74">
              <a:extLst>
                <a:ext uri="{FF2B5EF4-FFF2-40B4-BE49-F238E27FC236}">
                  <a16:creationId xmlns:a16="http://schemas.microsoft.com/office/drawing/2014/main" xmlns="" id="{D1762EC5-386C-4308-BC1A-60D0F931A588}"/>
                </a:ext>
              </a:extLst>
            </p:cNvPr>
            <p:cNvCxnSpPr/>
            <p:nvPr/>
          </p:nvCxnSpPr>
          <p:spPr>
            <a:xfrm flipV="1">
              <a:off x="766105" y="1413485"/>
              <a:ext cx="680147" cy="680148"/>
            </a:xfrm>
            <a:prstGeom prst="line">
              <a:avLst/>
            </a:prstGeom>
            <a:noFill/>
            <a:ln w="9525">
              <a:solidFill>
                <a:srgbClr val="4FC3F4"/>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xmlns="" id="{49AE4D7B-ECF7-41F8-89D4-F3AE5CF9A6C1}"/>
                </a:ext>
              </a:extLst>
            </p:cNvPr>
            <p:cNvCxnSpPr/>
            <p:nvPr/>
          </p:nvCxnSpPr>
          <p:spPr>
            <a:xfrm flipV="1">
              <a:off x="770529" y="2088871"/>
              <a:ext cx="0" cy="524241"/>
            </a:xfrm>
            <a:prstGeom prst="line">
              <a:avLst/>
            </a:prstGeom>
            <a:noFill/>
            <a:ln w="9525">
              <a:solidFill>
                <a:srgbClr val="4FC3F4"/>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l 69">
            <a:extLst>
              <a:ext uri="{FF2B5EF4-FFF2-40B4-BE49-F238E27FC236}">
                <a16:creationId xmlns:a16="http://schemas.microsoft.com/office/drawing/2014/main" xmlns="" id="{F9DA8BF2-7FCA-4938-B5C6-B62A07DF819F}"/>
              </a:ext>
            </a:extLst>
          </p:cNvPr>
          <p:cNvSpPr/>
          <p:nvPr/>
        </p:nvSpPr>
        <p:spPr>
          <a:xfrm>
            <a:off x="3823280" y="1496603"/>
            <a:ext cx="1717642" cy="1717642"/>
          </a:xfrm>
          <a:prstGeom prst="ellipse">
            <a:avLst/>
          </a:prstGeom>
          <a:solidFill>
            <a:srgbClr val="456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pic>
        <p:nvPicPr>
          <p:cNvPr id="72" name="Picture 71">
            <a:extLst>
              <a:ext uri="{FF2B5EF4-FFF2-40B4-BE49-F238E27FC236}">
                <a16:creationId xmlns:a16="http://schemas.microsoft.com/office/drawing/2014/main" xmlns="" id="{47E52BD4-F65C-42E9-81A1-E133728494CB}"/>
              </a:ext>
            </a:extLst>
          </p:cNvPr>
          <p:cNvPicPr>
            <a:picLocks/>
          </p:cNvPicPr>
          <p:nvPr/>
        </p:nvPicPr>
        <p:blipFill rotWithShape="1">
          <a:blip r:embed="rId5" cstate="screen">
            <a:extLst>
              <a:ext uri="{28A0092B-C50C-407E-A947-70E740481C1C}">
                <a14:useLocalDpi xmlns:a14="http://schemas.microsoft.com/office/drawing/2010/main" val="0"/>
              </a:ext>
            </a:extLst>
          </a:blip>
          <a:srcRect l="12524" r="12524"/>
          <a:stretch/>
        </p:blipFill>
        <p:spPr>
          <a:xfrm>
            <a:off x="3971053" y="1609943"/>
            <a:ext cx="1449804" cy="1449804"/>
          </a:xfrm>
          <a:prstGeom prst="ellipse">
            <a:avLst/>
          </a:prstGeom>
        </p:spPr>
      </p:pic>
      <p:sp>
        <p:nvSpPr>
          <p:cNvPr id="3" name="Slide Number Placeholder 2">
            <a:extLst>
              <a:ext uri="{FF2B5EF4-FFF2-40B4-BE49-F238E27FC236}">
                <a16:creationId xmlns:a16="http://schemas.microsoft.com/office/drawing/2014/main" xmlns="" id="{547AE7E3-FAE0-445F-8351-41734163733A}"/>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5</a:t>
            </a:fld>
            <a:endParaRPr lang="en-AU" sz="900" dirty="0"/>
          </a:p>
        </p:txBody>
      </p:sp>
    </p:spTree>
    <p:extLst>
      <p:ext uri="{BB962C8B-B14F-4D97-AF65-F5344CB8AC3E}">
        <p14:creationId xmlns:p14="http://schemas.microsoft.com/office/powerpoint/2010/main" val="30021004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AD48B0C2-B882-4C2A-8CEE-677B45277695}"/>
              </a:ext>
            </a:extLst>
          </p:cNvPr>
          <p:cNvSpPr/>
          <p:nvPr/>
        </p:nvSpPr>
        <p:spPr>
          <a:xfrm>
            <a:off x="544434" y="293829"/>
            <a:ext cx="8405256" cy="523220"/>
          </a:xfrm>
          <a:prstGeom prst="rect">
            <a:avLst/>
          </a:prstGeom>
        </p:spPr>
        <p:txBody>
          <a:bodyPr wrap="square">
            <a:spAutoFit/>
          </a:bodyPr>
          <a:lstStyle/>
          <a:p>
            <a:r>
              <a:rPr lang="en-US" altLang="zh-CN" sz="2800" b="1" dirty="0" err="1">
                <a:solidFill>
                  <a:srgbClr val="595959"/>
                </a:solidFill>
                <a:cs typeface="Segoe UI" panose="020B0502040204020203" pitchFamily="34" charset="0"/>
              </a:rPr>
              <a:t>OncoSil</a:t>
            </a:r>
            <a:r>
              <a:rPr lang="en-US" altLang="zh-CN" sz="2800" b="1" dirty="0">
                <a:solidFill>
                  <a:srgbClr val="595959"/>
                </a:solidFill>
                <a:cs typeface="Segoe UI" panose="020B0502040204020203" pitchFamily="34" charset="0"/>
              </a:rPr>
              <a:t> at a potential value inflection point </a:t>
            </a:r>
            <a:endParaRPr lang="en-US" altLang="zh-CN" sz="1200" b="1" dirty="0">
              <a:solidFill>
                <a:srgbClr val="FF0000"/>
              </a:solidFill>
              <a:cs typeface="Segoe UI" panose="020B0502040204020203" pitchFamily="34" charset="0"/>
            </a:endParaRPr>
          </a:p>
        </p:txBody>
      </p:sp>
      <p:sp>
        <p:nvSpPr>
          <p:cNvPr id="26" name="Rectangle 25">
            <a:extLst>
              <a:ext uri="{FF2B5EF4-FFF2-40B4-BE49-F238E27FC236}">
                <a16:creationId xmlns:a16="http://schemas.microsoft.com/office/drawing/2014/main" xmlns="" id="{D9FFC9CE-D8C5-4EA6-9934-6C9F5A31BCB4}"/>
              </a:ext>
            </a:extLst>
          </p:cNvPr>
          <p:cNvSpPr/>
          <p:nvPr/>
        </p:nvSpPr>
        <p:spPr>
          <a:xfrm>
            <a:off x="533073" y="782609"/>
            <a:ext cx="7995031" cy="338554"/>
          </a:xfrm>
          <a:prstGeom prst="rect">
            <a:avLst/>
          </a:prstGeom>
        </p:spPr>
        <p:txBody>
          <a:bodyPr wrap="square">
            <a:spAutoFit/>
          </a:bodyPr>
          <a:lstStyle/>
          <a:p>
            <a:pPr defTabSz="914400">
              <a:spcAft>
                <a:spcPts val="600"/>
              </a:spcAft>
              <a:defRPr/>
            </a:pPr>
            <a:r>
              <a:rPr lang="en-AU" sz="1600" b="1" kern="0" dirty="0">
                <a:solidFill>
                  <a:srgbClr val="595959"/>
                </a:solidFill>
              </a:rPr>
              <a:t>The Company is well positioned to realise value of </a:t>
            </a:r>
            <a:r>
              <a:rPr lang="en-AU" sz="1600" b="1" kern="0" dirty="0" err="1">
                <a:solidFill>
                  <a:srgbClr val="595959"/>
                </a:solidFill>
              </a:rPr>
              <a:t>OncoSil</a:t>
            </a:r>
            <a:r>
              <a:rPr lang="en-AU" sz="1600" b="1" kern="0" dirty="0">
                <a:solidFill>
                  <a:srgbClr val="595959"/>
                </a:solidFill>
              </a:rPr>
              <a:t>™ device </a:t>
            </a:r>
          </a:p>
        </p:txBody>
      </p:sp>
      <p:sp>
        <p:nvSpPr>
          <p:cNvPr id="3" name="Slide Number Placeholder 2">
            <a:extLst>
              <a:ext uri="{FF2B5EF4-FFF2-40B4-BE49-F238E27FC236}">
                <a16:creationId xmlns:a16="http://schemas.microsoft.com/office/drawing/2014/main" xmlns="" id="{547AE7E3-FAE0-445F-8351-41734163733A}"/>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6</a:t>
            </a:fld>
            <a:endParaRPr lang="en-AU" sz="900" dirty="0"/>
          </a:p>
        </p:txBody>
      </p:sp>
      <p:graphicFrame>
        <p:nvGraphicFramePr>
          <p:cNvPr id="6" name="Diagram 5">
            <a:extLst>
              <a:ext uri="{FF2B5EF4-FFF2-40B4-BE49-F238E27FC236}">
                <a16:creationId xmlns:a16="http://schemas.microsoft.com/office/drawing/2014/main" xmlns="" id="{0F880766-A2E8-47B9-904A-5682371AFDFC}"/>
              </a:ext>
            </a:extLst>
          </p:cNvPr>
          <p:cNvGraphicFramePr/>
          <p:nvPr>
            <p:extLst>
              <p:ext uri="{D42A27DB-BD31-4B8C-83A1-F6EECF244321}">
                <p14:modId xmlns:p14="http://schemas.microsoft.com/office/powerpoint/2010/main" val="3081849509"/>
              </p:ext>
            </p:extLst>
          </p:nvPr>
        </p:nvGraphicFramePr>
        <p:xfrm>
          <a:off x="0" y="1805049"/>
          <a:ext cx="8949688" cy="878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5ED8E117-F442-42EE-B7F9-7C0E79F18D72}"/>
              </a:ext>
            </a:extLst>
          </p:cNvPr>
          <p:cNvSpPr txBox="1"/>
          <p:nvPr/>
        </p:nvSpPr>
        <p:spPr>
          <a:xfrm>
            <a:off x="82347" y="1859990"/>
            <a:ext cx="1651443" cy="784830"/>
          </a:xfrm>
          <a:prstGeom prst="rect">
            <a:avLst/>
          </a:prstGeom>
          <a:noFill/>
        </p:spPr>
        <p:txBody>
          <a:bodyPr wrap="square" rtlCol="0">
            <a:spAutoFit/>
          </a:bodyPr>
          <a:lstStyle/>
          <a:p>
            <a:pPr algn="ctr"/>
            <a:r>
              <a:rPr lang="en-AU" sz="1500" dirty="0">
                <a:solidFill>
                  <a:schemeClr val="bg1"/>
                </a:solidFill>
              </a:rPr>
              <a:t>Before 2015: </a:t>
            </a:r>
          </a:p>
          <a:p>
            <a:pPr algn="ctr"/>
            <a:r>
              <a:rPr lang="en-AU" sz="1500" b="1" i="1" dirty="0">
                <a:solidFill>
                  <a:schemeClr val="bg1"/>
                </a:solidFill>
              </a:rPr>
              <a:t>Demonstrate potential </a:t>
            </a:r>
          </a:p>
        </p:txBody>
      </p:sp>
      <p:cxnSp>
        <p:nvCxnSpPr>
          <p:cNvPr id="9" name="Straight Connector 8">
            <a:extLst>
              <a:ext uri="{FF2B5EF4-FFF2-40B4-BE49-F238E27FC236}">
                <a16:creationId xmlns:a16="http://schemas.microsoft.com/office/drawing/2014/main" xmlns="" id="{E6E0FC83-E4F7-43B0-B114-45B3053D7445}"/>
              </a:ext>
            </a:extLst>
          </p:cNvPr>
          <p:cNvCxnSpPr>
            <a:cxnSpLocks/>
          </p:cNvCxnSpPr>
          <p:nvPr/>
        </p:nvCxnSpPr>
        <p:spPr>
          <a:xfrm>
            <a:off x="1802864" y="2714256"/>
            <a:ext cx="0" cy="19289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23DEB909-2B10-4CD8-A808-3F112A4FCB62}"/>
              </a:ext>
            </a:extLst>
          </p:cNvPr>
          <p:cNvCxnSpPr>
            <a:cxnSpLocks/>
          </p:cNvCxnSpPr>
          <p:nvPr/>
        </p:nvCxnSpPr>
        <p:spPr>
          <a:xfrm>
            <a:off x="4618306" y="2683823"/>
            <a:ext cx="0" cy="200099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B519C85C-0136-411B-B15B-FD143DB7DDBF}"/>
              </a:ext>
            </a:extLst>
          </p:cNvPr>
          <p:cNvSpPr txBox="1"/>
          <p:nvPr/>
        </p:nvSpPr>
        <p:spPr>
          <a:xfrm>
            <a:off x="65314" y="2714256"/>
            <a:ext cx="1668476" cy="1107996"/>
          </a:xfrm>
          <a:prstGeom prst="rect">
            <a:avLst/>
          </a:prstGeom>
          <a:noFill/>
        </p:spPr>
        <p:txBody>
          <a:bodyPr wrap="square" rtlCol="0">
            <a:spAutoFit/>
          </a:bodyPr>
          <a:lstStyle/>
          <a:p>
            <a:pPr marL="171450" indent="-171450" defTabSz="914400">
              <a:spcAft>
                <a:spcPts val="600"/>
              </a:spcAft>
              <a:buFont typeface="Wingdings" panose="05000000000000000000" pitchFamily="2" charset="2"/>
              <a:buChar char="§"/>
              <a:tabLst>
                <a:tab pos="177800" algn="l"/>
              </a:tabLst>
            </a:pPr>
            <a:r>
              <a:rPr lang="en-AU" sz="1100" b="1" kern="0" dirty="0">
                <a:solidFill>
                  <a:schemeClr val="tx1">
                    <a:lumMod val="65000"/>
                    <a:lumOff val="35000"/>
                  </a:schemeClr>
                </a:solidFill>
                <a:latin typeface="+mj-lt"/>
              </a:rPr>
              <a:t>4 studies show potential of </a:t>
            </a:r>
            <a:r>
              <a:rPr lang="en-AU" sz="1100" b="1" kern="0" dirty="0" err="1">
                <a:solidFill>
                  <a:schemeClr val="tx1">
                    <a:lumMod val="65000"/>
                    <a:lumOff val="35000"/>
                  </a:schemeClr>
                </a:solidFill>
              </a:rPr>
              <a:t>OncoSil</a:t>
            </a:r>
            <a:r>
              <a:rPr lang="en-AU" sz="1100" b="1" kern="0" dirty="0">
                <a:solidFill>
                  <a:schemeClr val="tx1">
                    <a:lumMod val="65000"/>
                    <a:lumOff val="35000"/>
                  </a:schemeClr>
                </a:solidFill>
              </a:rPr>
              <a:t>™ </a:t>
            </a:r>
            <a:r>
              <a:rPr lang="en-AU" sz="1100" b="1" kern="0" dirty="0">
                <a:solidFill>
                  <a:schemeClr val="tx1">
                    <a:lumMod val="65000"/>
                    <a:lumOff val="35000"/>
                  </a:schemeClr>
                </a:solidFill>
                <a:latin typeface="+mj-lt"/>
              </a:rPr>
              <a:t>to treat pancreatic &amp; primary liver (HCC) cancer</a:t>
            </a:r>
          </a:p>
        </p:txBody>
      </p:sp>
      <p:sp>
        <p:nvSpPr>
          <p:cNvPr id="94" name="TextBox 93">
            <a:extLst>
              <a:ext uri="{FF2B5EF4-FFF2-40B4-BE49-F238E27FC236}">
                <a16:creationId xmlns:a16="http://schemas.microsoft.com/office/drawing/2014/main" xmlns="" id="{299431B8-BAB0-42EC-8874-519A4D68E175}"/>
              </a:ext>
            </a:extLst>
          </p:cNvPr>
          <p:cNvSpPr txBox="1"/>
          <p:nvPr/>
        </p:nvSpPr>
        <p:spPr>
          <a:xfrm>
            <a:off x="1917869" y="2714256"/>
            <a:ext cx="2631360" cy="1431161"/>
          </a:xfrm>
          <a:prstGeom prst="rect">
            <a:avLst/>
          </a:prstGeom>
          <a:noFill/>
        </p:spPr>
        <p:txBody>
          <a:bodyPr wrap="square" rtlCol="0">
            <a:spAutoFit/>
          </a:bodyPr>
          <a:lstStyle/>
          <a:p>
            <a:pPr marL="171450" indent="-171450" defTabSz="914400">
              <a:spcAft>
                <a:spcPts val="600"/>
              </a:spcAft>
              <a:buFont typeface="Wingdings" panose="05000000000000000000" pitchFamily="2" charset="2"/>
              <a:buChar char="§"/>
              <a:tabLst>
                <a:tab pos="177800" algn="l"/>
              </a:tabLst>
            </a:pPr>
            <a:r>
              <a:rPr lang="en-AU" sz="1100" kern="0" dirty="0">
                <a:solidFill>
                  <a:schemeClr val="tx1">
                    <a:lumMod val="65000"/>
                    <a:lumOff val="35000"/>
                  </a:schemeClr>
                </a:solidFill>
                <a:latin typeface="+mj-lt"/>
              </a:rPr>
              <a:t>Secured</a:t>
            </a:r>
            <a:r>
              <a:rPr lang="en-AU" sz="1100" b="1" kern="0" dirty="0">
                <a:solidFill>
                  <a:schemeClr val="tx1">
                    <a:lumMod val="65000"/>
                    <a:lumOff val="35000"/>
                  </a:schemeClr>
                </a:solidFill>
                <a:latin typeface="+mj-lt"/>
              </a:rPr>
              <a:t> US FDA IDE approval </a:t>
            </a:r>
          </a:p>
          <a:p>
            <a:pPr marL="171450" indent="-171450" defTabSz="914400">
              <a:spcAft>
                <a:spcPts val="600"/>
              </a:spcAft>
              <a:buFont typeface="Wingdings" panose="05000000000000000000" pitchFamily="2" charset="2"/>
              <a:buChar char="§"/>
              <a:tabLst>
                <a:tab pos="177800" algn="l"/>
              </a:tabLst>
            </a:pPr>
            <a:r>
              <a:rPr lang="en-AU" sz="1100" kern="0" dirty="0">
                <a:solidFill>
                  <a:schemeClr val="tx1">
                    <a:lumMod val="65000"/>
                    <a:lumOff val="35000"/>
                  </a:schemeClr>
                </a:solidFill>
                <a:latin typeface="+mj-lt"/>
              </a:rPr>
              <a:t>Initiated </a:t>
            </a:r>
            <a:r>
              <a:rPr lang="en-AU" sz="1100" kern="0" dirty="0" err="1">
                <a:solidFill>
                  <a:schemeClr val="tx1">
                    <a:lumMod val="65000"/>
                    <a:lumOff val="35000"/>
                  </a:schemeClr>
                </a:solidFill>
                <a:latin typeface="+mj-lt"/>
              </a:rPr>
              <a:t>PanCO</a:t>
            </a:r>
            <a:r>
              <a:rPr lang="en-AU" sz="1100" kern="0" dirty="0">
                <a:solidFill>
                  <a:schemeClr val="tx1">
                    <a:lumMod val="65000"/>
                    <a:lumOff val="35000"/>
                  </a:schemeClr>
                </a:solidFill>
                <a:latin typeface="+mj-lt"/>
              </a:rPr>
              <a:t> &amp; OncoPac-1 clinical studies</a:t>
            </a:r>
          </a:p>
          <a:p>
            <a:pPr marL="171450" indent="-171450" defTabSz="914400">
              <a:spcAft>
                <a:spcPts val="600"/>
              </a:spcAft>
              <a:buFont typeface="Wingdings" panose="05000000000000000000" pitchFamily="2" charset="2"/>
              <a:buChar char="§"/>
              <a:tabLst>
                <a:tab pos="177800" algn="l"/>
              </a:tabLst>
            </a:pPr>
            <a:r>
              <a:rPr lang="en-AU" sz="1100" b="1" kern="0" dirty="0">
                <a:solidFill>
                  <a:schemeClr val="tx1">
                    <a:lumMod val="65000"/>
                    <a:lumOff val="35000"/>
                  </a:schemeClr>
                </a:solidFill>
                <a:latin typeface="+mj-lt"/>
              </a:rPr>
              <a:t>Highly positive early safety, efficacy and implant delivery data </a:t>
            </a:r>
            <a:r>
              <a:rPr lang="en-AU" sz="1100" kern="0" dirty="0">
                <a:solidFill>
                  <a:schemeClr val="tx1">
                    <a:lumMod val="65000"/>
                    <a:lumOff val="35000"/>
                  </a:schemeClr>
                </a:solidFill>
                <a:latin typeface="+mj-lt"/>
              </a:rPr>
              <a:t>consistent with results from previously completed studies</a:t>
            </a:r>
          </a:p>
        </p:txBody>
      </p:sp>
      <p:sp>
        <p:nvSpPr>
          <p:cNvPr id="95" name="TextBox 94">
            <a:extLst>
              <a:ext uri="{FF2B5EF4-FFF2-40B4-BE49-F238E27FC236}">
                <a16:creationId xmlns:a16="http://schemas.microsoft.com/office/drawing/2014/main" xmlns="" id="{CF51B3EE-1CA5-4986-B8AA-CD93111A0BF5}"/>
              </a:ext>
            </a:extLst>
          </p:cNvPr>
          <p:cNvSpPr txBox="1"/>
          <p:nvPr/>
        </p:nvSpPr>
        <p:spPr>
          <a:xfrm>
            <a:off x="4812675" y="2714256"/>
            <a:ext cx="3381300" cy="1261884"/>
          </a:xfrm>
          <a:prstGeom prst="rect">
            <a:avLst/>
          </a:prstGeom>
          <a:noFill/>
        </p:spPr>
        <p:txBody>
          <a:bodyPr wrap="square" rtlCol="0">
            <a:spAutoFit/>
          </a:bodyPr>
          <a:lstStyle/>
          <a:p>
            <a:pPr marL="171450" indent="-171450" defTabSz="914400">
              <a:spcAft>
                <a:spcPts val="600"/>
              </a:spcAft>
              <a:buFont typeface="Wingdings" panose="05000000000000000000" pitchFamily="2" charset="2"/>
              <a:buChar char="§"/>
              <a:tabLst>
                <a:tab pos="177800" algn="l"/>
              </a:tabLst>
            </a:pPr>
            <a:r>
              <a:rPr lang="en-AU" sz="1100" kern="0" dirty="0">
                <a:solidFill>
                  <a:schemeClr val="tx1">
                    <a:lumMod val="65000"/>
                    <a:lumOff val="35000"/>
                  </a:schemeClr>
                </a:solidFill>
                <a:latin typeface="+mj-lt"/>
              </a:rPr>
              <a:t>Secure </a:t>
            </a:r>
            <a:r>
              <a:rPr lang="en-AU" sz="1100" b="1" kern="0" dirty="0">
                <a:solidFill>
                  <a:schemeClr val="tx1">
                    <a:lumMod val="65000"/>
                    <a:lumOff val="35000"/>
                  </a:schemeClr>
                </a:solidFill>
                <a:latin typeface="+mj-lt"/>
              </a:rPr>
              <a:t>strategic partnerships and licensing agreements</a:t>
            </a:r>
            <a:r>
              <a:rPr lang="en-AU" sz="1100" kern="0" dirty="0">
                <a:solidFill>
                  <a:schemeClr val="tx1">
                    <a:lumMod val="65000"/>
                    <a:lumOff val="35000"/>
                  </a:schemeClr>
                </a:solidFill>
                <a:latin typeface="+mj-lt"/>
              </a:rPr>
              <a:t> in all key geographies </a:t>
            </a:r>
          </a:p>
          <a:p>
            <a:pPr marL="171450" indent="-171450" defTabSz="914400">
              <a:spcAft>
                <a:spcPts val="600"/>
              </a:spcAft>
              <a:buFont typeface="Wingdings" panose="05000000000000000000" pitchFamily="2" charset="2"/>
              <a:buChar char="§"/>
              <a:tabLst>
                <a:tab pos="177800" algn="l"/>
              </a:tabLst>
            </a:pPr>
            <a:r>
              <a:rPr lang="en-AU" sz="1100" kern="0" dirty="0">
                <a:solidFill>
                  <a:schemeClr val="tx1">
                    <a:lumMod val="65000"/>
                    <a:lumOff val="35000"/>
                  </a:schemeClr>
                </a:solidFill>
                <a:latin typeface="+mj-lt"/>
              </a:rPr>
              <a:t>Secure </a:t>
            </a:r>
            <a:r>
              <a:rPr lang="en-AU" sz="1100" b="1" kern="0" dirty="0">
                <a:solidFill>
                  <a:schemeClr val="tx1">
                    <a:lumMod val="65000"/>
                    <a:lumOff val="35000"/>
                  </a:schemeClr>
                </a:solidFill>
                <a:latin typeface="+mj-lt"/>
              </a:rPr>
              <a:t>licensing agreements </a:t>
            </a:r>
            <a:r>
              <a:rPr lang="en-AU" sz="1100" kern="0" dirty="0">
                <a:solidFill>
                  <a:schemeClr val="tx1">
                    <a:lumMod val="65000"/>
                    <a:lumOff val="35000"/>
                  </a:schemeClr>
                </a:solidFill>
                <a:latin typeface="+mj-lt"/>
              </a:rPr>
              <a:t>in unique geographies</a:t>
            </a:r>
          </a:p>
          <a:p>
            <a:pPr marL="171450" indent="-171450" defTabSz="914400">
              <a:spcAft>
                <a:spcPts val="600"/>
              </a:spcAft>
              <a:buClr>
                <a:schemeClr val="tx1"/>
              </a:buClr>
              <a:buFont typeface="Wingdings" panose="05000000000000000000" pitchFamily="2" charset="2"/>
              <a:buChar char="§"/>
              <a:tabLst>
                <a:tab pos="177800" algn="l"/>
              </a:tabLst>
              <a:defRPr/>
            </a:pPr>
            <a:r>
              <a:rPr lang="en-AU" sz="1100" kern="0" dirty="0">
                <a:solidFill>
                  <a:schemeClr val="tx1">
                    <a:lumMod val="65000"/>
                    <a:lumOff val="35000"/>
                  </a:schemeClr>
                </a:solidFill>
                <a:latin typeface="+mj-lt"/>
              </a:rPr>
              <a:t>Leverage potential for </a:t>
            </a:r>
            <a:r>
              <a:rPr lang="en-AU" sz="1100" b="1" kern="0" dirty="0">
                <a:solidFill>
                  <a:schemeClr val="tx1">
                    <a:lumMod val="65000"/>
                    <a:lumOff val="35000"/>
                  </a:schemeClr>
                </a:solidFill>
                <a:latin typeface="+mj-lt"/>
              </a:rPr>
              <a:t>broader distribution, capital and market support and exposure </a:t>
            </a:r>
          </a:p>
        </p:txBody>
      </p:sp>
      <p:sp>
        <p:nvSpPr>
          <p:cNvPr id="30" name="TextBox 29">
            <a:extLst>
              <a:ext uri="{FF2B5EF4-FFF2-40B4-BE49-F238E27FC236}">
                <a16:creationId xmlns:a16="http://schemas.microsoft.com/office/drawing/2014/main" xmlns="" id="{F302010B-10DD-43AA-8307-FDCCE9BE028C}"/>
              </a:ext>
            </a:extLst>
          </p:cNvPr>
          <p:cNvSpPr txBox="1"/>
          <p:nvPr/>
        </p:nvSpPr>
        <p:spPr>
          <a:xfrm>
            <a:off x="2126557" y="1852021"/>
            <a:ext cx="2620505" cy="784830"/>
          </a:xfrm>
          <a:prstGeom prst="rect">
            <a:avLst/>
          </a:prstGeom>
          <a:noFill/>
        </p:spPr>
        <p:txBody>
          <a:bodyPr wrap="square" rtlCol="0">
            <a:spAutoFit/>
          </a:bodyPr>
          <a:lstStyle/>
          <a:p>
            <a:pPr algn="ctr"/>
            <a:r>
              <a:rPr lang="en-AU" sz="1500" dirty="0">
                <a:solidFill>
                  <a:schemeClr val="bg1"/>
                </a:solidFill>
              </a:rPr>
              <a:t>2016 to 2018:</a:t>
            </a:r>
          </a:p>
          <a:p>
            <a:pPr algn="ctr"/>
            <a:r>
              <a:rPr lang="en-AU" sz="1500" b="1" i="1" dirty="0">
                <a:solidFill>
                  <a:schemeClr val="bg1"/>
                </a:solidFill>
              </a:rPr>
              <a:t>Satisfy regulatory obligations </a:t>
            </a:r>
          </a:p>
        </p:txBody>
      </p:sp>
      <p:sp>
        <p:nvSpPr>
          <p:cNvPr id="31" name="TextBox 30">
            <a:extLst>
              <a:ext uri="{FF2B5EF4-FFF2-40B4-BE49-F238E27FC236}">
                <a16:creationId xmlns:a16="http://schemas.microsoft.com/office/drawing/2014/main" xmlns="" id="{F74287F8-2FC3-449A-AF72-8D6C7F070DAE}"/>
              </a:ext>
            </a:extLst>
          </p:cNvPr>
          <p:cNvSpPr txBox="1"/>
          <p:nvPr/>
        </p:nvSpPr>
        <p:spPr>
          <a:xfrm>
            <a:off x="5291098" y="1859990"/>
            <a:ext cx="2620505" cy="784830"/>
          </a:xfrm>
          <a:prstGeom prst="rect">
            <a:avLst/>
          </a:prstGeom>
          <a:noFill/>
        </p:spPr>
        <p:txBody>
          <a:bodyPr wrap="square" rtlCol="0">
            <a:spAutoFit/>
          </a:bodyPr>
          <a:lstStyle/>
          <a:p>
            <a:pPr algn="ctr"/>
            <a:r>
              <a:rPr lang="en-AU" sz="1500" dirty="0">
                <a:solidFill>
                  <a:schemeClr val="bg1"/>
                </a:solidFill>
              </a:rPr>
              <a:t>2018 onwards: </a:t>
            </a:r>
          </a:p>
          <a:p>
            <a:pPr algn="ctr"/>
            <a:r>
              <a:rPr lang="en-AU" sz="1500" b="1" i="1" dirty="0">
                <a:solidFill>
                  <a:schemeClr val="bg1"/>
                </a:solidFill>
              </a:rPr>
              <a:t>Path to </a:t>
            </a:r>
          </a:p>
          <a:p>
            <a:pPr algn="ctr"/>
            <a:r>
              <a:rPr lang="en-AU" sz="1500" b="1" i="1" dirty="0">
                <a:solidFill>
                  <a:schemeClr val="bg1"/>
                </a:solidFill>
              </a:rPr>
              <a:t>commercialisation </a:t>
            </a:r>
          </a:p>
        </p:txBody>
      </p:sp>
      <p:sp>
        <p:nvSpPr>
          <p:cNvPr id="2" name="Rectangle 1">
            <a:extLst>
              <a:ext uri="{FF2B5EF4-FFF2-40B4-BE49-F238E27FC236}">
                <a16:creationId xmlns:a16="http://schemas.microsoft.com/office/drawing/2014/main" xmlns="" id="{DDD88E12-232D-4FED-AF7F-C303B2BFAD45}"/>
              </a:ext>
            </a:extLst>
          </p:cNvPr>
          <p:cNvSpPr/>
          <p:nvPr/>
        </p:nvSpPr>
        <p:spPr>
          <a:xfrm>
            <a:off x="1917869" y="1331658"/>
            <a:ext cx="3462205" cy="338554"/>
          </a:xfrm>
          <a:prstGeom prst="rect">
            <a:avLst/>
          </a:prstGeom>
          <a:solidFill>
            <a:schemeClr val="accent6">
              <a:lumMod val="20000"/>
              <a:lumOff val="80000"/>
            </a:schemeClr>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400" b="1" i="1" u="none" strike="noStrike" kern="0" cap="none" spc="0" normalizeH="0" baseline="0" noProof="0" dirty="0">
                <a:ln>
                  <a:noFill/>
                </a:ln>
                <a:solidFill>
                  <a:schemeClr val="tx1">
                    <a:lumMod val="65000"/>
                    <a:lumOff val="35000"/>
                  </a:schemeClr>
                </a:solidFill>
                <a:effectLst/>
                <a:uLnTx/>
                <a:uFillTx/>
                <a:latin typeface="+mj-lt"/>
              </a:rPr>
              <a:t>Current focus </a:t>
            </a:r>
          </a:p>
        </p:txBody>
      </p:sp>
    </p:spTree>
    <p:extLst>
      <p:ext uri="{BB962C8B-B14F-4D97-AF65-F5344CB8AC3E}">
        <p14:creationId xmlns:p14="http://schemas.microsoft.com/office/powerpoint/2010/main" val="10026925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6B462D1E-2316-427B-BB00-5F11DF5421C5}"/>
              </a:ext>
            </a:extLst>
          </p:cNvPr>
          <p:cNvSpPr/>
          <p:nvPr/>
        </p:nvSpPr>
        <p:spPr>
          <a:xfrm>
            <a:off x="1581155" y="2085976"/>
            <a:ext cx="2924008" cy="2042844"/>
          </a:xfrm>
          <a:prstGeom prst="rect">
            <a:avLst/>
          </a:prstGeom>
          <a:solidFill>
            <a:schemeClr val="bg1">
              <a:lumMod val="85000"/>
            </a:schemeClr>
          </a:solidFill>
          <a:ln>
            <a:no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lang="en-AU" altLang="en-US" sz="1000" i="1" dirty="0">
              <a:latin typeface="Calibri" panose="020F0502020204030204" pitchFamily="34" charset="0"/>
            </a:endParaRPr>
          </a:p>
        </p:txBody>
      </p:sp>
      <p:sp>
        <p:nvSpPr>
          <p:cNvPr id="25" name="Rectangle 24">
            <a:extLst>
              <a:ext uri="{FF2B5EF4-FFF2-40B4-BE49-F238E27FC236}">
                <a16:creationId xmlns:a16="http://schemas.microsoft.com/office/drawing/2014/main" xmlns="" id="{AD48B0C2-B882-4C2A-8CEE-677B45277695}"/>
              </a:ext>
            </a:extLst>
          </p:cNvPr>
          <p:cNvSpPr/>
          <p:nvPr/>
        </p:nvSpPr>
        <p:spPr>
          <a:xfrm>
            <a:off x="528531" y="301783"/>
            <a:ext cx="5945431" cy="523220"/>
          </a:xfrm>
          <a:prstGeom prst="rect">
            <a:avLst/>
          </a:prstGeom>
        </p:spPr>
        <p:txBody>
          <a:bodyPr wrap="square">
            <a:spAutoFit/>
          </a:bodyPr>
          <a:lstStyle/>
          <a:p>
            <a:r>
              <a:rPr lang="en-AU" sz="2800" b="1" kern="0" dirty="0">
                <a:solidFill>
                  <a:srgbClr val="595959"/>
                </a:solidFill>
              </a:rPr>
              <a:t>Clinical pathway overview</a:t>
            </a:r>
            <a:endParaRPr lang="en-US" altLang="zh-CN" sz="1200" b="1" dirty="0">
              <a:solidFill>
                <a:srgbClr val="FF0000"/>
              </a:solidFill>
              <a:cs typeface="Segoe UI" panose="020B0502040204020203" pitchFamily="34" charset="0"/>
            </a:endParaRPr>
          </a:p>
        </p:txBody>
      </p:sp>
      <p:sp>
        <p:nvSpPr>
          <p:cNvPr id="26" name="Rectangle 25">
            <a:extLst>
              <a:ext uri="{FF2B5EF4-FFF2-40B4-BE49-F238E27FC236}">
                <a16:creationId xmlns:a16="http://schemas.microsoft.com/office/drawing/2014/main" xmlns="" id="{D9FFC9CE-D8C5-4EA6-9934-6C9F5A31BCB4}"/>
              </a:ext>
            </a:extLst>
          </p:cNvPr>
          <p:cNvSpPr/>
          <p:nvPr/>
        </p:nvSpPr>
        <p:spPr>
          <a:xfrm>
            <a:off x="548976" y="790556"/>
            <a:ext cx="8141800" cy="338554"/>
          </a:xfrm>
          <a:prstGeom prst="rect">
            <a:avLst/>
          </a:prstGeom>
        </p:spPr>
        <p:txBody>
          <a:bodyPr wrap="square">
            <a:spAutoFit/>
          </a:bodyPr>
          <a:lstStyle/>
          <a:p>
            <a:pPr defTabSz="914400">
              <a:spcAft>
                <a:spcPts val="600"/>
              </a:spcAft>
              <a:defRPr/>
            </a:pPr>
            <a:r>
              <a:rPr lang="en-AU" sz="1600" b="1" kern="0" dirty="0" err="1">
                <a:solidFill>
                  <a:srgbClr val="595959"/>
                </a:solidFill>
              </a:rPr>
              <a:t>PanCO</a:t>
            </a:r>
            <a:r>
              <a:rPr lang="en-AU" sz="1600" b="1" kern="0" dirty="0">
                <a:solidFill>
                  <a:srgbClr val="595959"/>
                </a:solidFill>
              </a:rPr>
              <a:t> and </a:t>
            </a:r>
            <a:r>
              <a:rPr lang="en-AU" sz="1600" b="1" kern="0" dirty="0" smtClean="0">
                <a:solidFill>
                  <a:srgbClr val="595959"/>
                </a:solidFill>
              </a:rPr>
              <a:t>OncoPaC-1 </a:t>
            </a:r>
            <a:r>
              <a:rPr lang="en-AU" sz="1600" b="1" kern="0" dirty="0">
                <a:solidFill>
                  <a:srgbClr val="595959"/>
                </a:solidFill>
              </a:rPr>
              <a:t>to inform future studies</a:t>
            </a:r>
          </a:p>
        </p:txBody>
      </p:sp>
      <p:sp>
        <p:nvSpPr>
          <p:cNvPr id="2" name="Slide Number Placeholder 1">
            <a:extLst>
              <a:ext uri="{FF2B5EF4-FFF2-40B4-BE49-F238E27FC236}">
                <a16:creationId xmlns:a16="http://schemas.microsoft.com/office/drawing/2014/main" xmlns="" id="{7A694581-354B-4AD0-AB79-CA3CCED74E4B}"/>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7</a:t>
            </a:fld>
            <a:endParaRPr lang="en-AU" sz="900" dirty="0"/>
          </a:p>
        </p:txBody>
      </p:sp>
      <p:sp>
        <p:nvSpPr>
          <p:cNvPr id="3" name="Arrow: Pentagon 2">
            <a:extLst>
              <a:ext uri="{FF2B5EF4-FFF2-40B4-BE49-F238E27FC236}">
                <a16:creationId xmlns:a16="http://schemas.microsoft.com/office/drawing/2014/main" xmlns="" id="{8AF1D798-657F-4C8F-B552-3896726C227F}"/>
              </a:ext>
            </a:extLst>
          </p:cNvPr>
          <p:cNvSpPr/>
          <p:nvPr/>
        </p:nvSpPr>
        <p:spPr>
          <a:xfrm>
            <a:off x="1581155" y="1413990"/>
            <a:ext cx="3191856" cy="601218"/>
          </a:xfrm>
          <a:prstGeom prst="homePlate">
            <a:avLst/>
          </a:prstGeom>
          <a:solidFill>
            <a:srgbClr val="4FC3F4"/>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600"/>
              </a:spcAft>
              <a:buClrTx/>
              <a:buSzTx/>
              <a:buFontTx/>
              <a:buNone/>
              <a:tabLst/>
            </a:pPr>
            <a:r>
              <a:rPr kumimoji="0" lang="en-AU" sz="1200" i="0" u="none" strike="noStrike" kern="0" cap="none" spc="0" normalizeH="0" baseline="0" noProof="0" dirty="0">
                <a:ln>
                  <a:noFill/>
                </a:ln>
                <a:solidFill>
                  <a:schemeClr val="bg1"/>
                </a:solidFill>
                <a:effectLst/>
                <a:uLnTx/>
                <a:uFillTx/>
                <a:latin typeface="+mj-lt"/>
              </a:rPr>
              <a:t>Current focus</a:t>
            </a:r>
          </a:p>
          <a:p>
            <a:pPr marL="0" marR="0" indent="0" algn="ctr" defTabSz="914400" eaLnBrk="1" fontAlgn="auto" latinLnBrk="0" hangingPunct="1">
              <a:lnSpc>
                <a:spcPct val="85000"/>
              </a:lnSpc>
              <a:spcBef>
                <a:spcPts val="0"/>
              </a:spcBef>
              <a:spcAft>
                <a:spcPts val="600"/>
              </a:spcAft>
              <a:buClrTx/>
              <a:buSzTx/>
              <a:buFontTx/>
              <a:buNone/>
              <a:tabLst/>
            </a:pPr>
            <a:r>
              <a:rPr lang="en-AU" sz="1100" i="1" kern="0" dirty="0">
                <a:solidFill>
                  <a:schemeClr val="bg1"/>
                </a:solidFill>
                <a:latin typeface="+mj-lt"/>
              </a:rPr>
              <a:t>2 concurrent trials, targeting 65 patients total</a:t>
            </a:r>
            <a:endParaRPr kumimoji="0" lang="en-AU" sz="1200" i="1" u="none" strike="noStrike" kern="0" cap="none" spc="0" normalizeH="0" baseline="0" noProof="0" dirty="0">
              <a:ln>
                <a:noFill/>
              </a:ln>
              <a:solidFill>
                <a:schemeClr val="bg1"/>
              </a:solidFill>
              <a:effectLst/>
              <a:uLnTx/>
              <a:uFillTx/>
              <a:latin typeface="+mj-lt"/>
            </a:endParaRPr>
          </a:p>
        </p:txBody>
      </p:sp>
      <p:sp>
        <p:nvSpPr>
          <p:cNvPr id="36" name="Arrow: Pentagon 35">
            <a:extLst>
              <a:ext uri="{FF2B5EF4-FFF2-40B4-BE49-F238E27FC236}">
                <a16:creationId xmlns:a16="http://schemas.microsoft.com/office/drawing/2014/main" xmlns="" id="{9E5D55D1-3E00-41E8-9D75-04475BA12155}"/>
              </a:ext>
            </a:extLst>
          </p:cNvPr>
          <p:cNvSpPr/>
          <p:nvPr/>
        </p:nvSpPr>
        <p:spPr>
          <a:xfrm>
            <a:off x="5291315" y="1369773"/>
            <a:ext cx="3191856" cy="640584"/>
          </a:xfrm>
          <a:prstGeom prst="homePlate">
            <a:avLst/>
          </a:prstGeom>
          <a:solidFill>
            <a:srgbClr val="0070C0"/>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600"/>
              </a:spcAft>
              <a:buClrTx/>
              <a:buSzTx/>
              <a:buFontTx/>
              <a:buNone/>
              <a:tabLst/>
            </a:pPr>
            <a:r>
              <a:rPr kumimoji="0" lang="en-AU" sz="1200" i="0" u="none" strike="noStrike" kern="0" cap="none" spc="0" normalizeH="0" baseline="0" noProof="0" dirty="0">
                <a:ln>
                  <a:noFill/>
                </a:ln>
                <a:solidFill>
                  <a:schemeClr val="bg1"/>
                </a:solidFill>
                <a:effectLst/>
                <a:uLnTx/>
                <a:uFillTx/>
                <a:latin typeface="+mj-lt"/>
              </a:rPr>
              <a:t>Future focus</a:t>
            </a:r>
          </a:p>
          <a:p>
            <a:pPr algn="ctr" defTabSz="914400">
              <a:lnSpc>
                <a:spcPct val="85000"/>
              </a:lnSpc>
            </a:pPr>
            <a:r>
              <a:rPr lang="en-AU" sz="1100" i="1" kern="0" dirty="0">
                <a:solidFill>
                  <a:schemeClr val="bg1"/>
                </a:solidFill>
              </a:rPr>
              <a:t>Studies to drive clinical adoption (EU &amp; global)</a:t>
            </a:r>
          </a:p>
          <a:p>
            <a:pPr algn="ctr" defTabSz="914400">
              <a:lnSpc>
                <a:spcPct val="85000"/>
              </a:lnSpc>
            </a:pPr>
            <a:r>
              <a:rPr lang="en-AU" sz="1100" i="1" kern="0" dirty="0">
                <a:solidFill>
                  <a:schemeClr val="bg1"/>
                </a:solidFill>
              </a:rPr>
              <a:t> and secure US FDA approval</a:t>
            </a:r>
            <a:endParaRPr lang="en-AU" sz="1400" i="1" kern="0" dirty="0">
              <a:solidFill>
                <a:schemeClr val="bg1"/>
              </a:solidFill>
            </a:endParaRPr>
          </a:p>
        </p:txBody>
      </p:sp>
      <p:sp>
        <p:nvSpPr>
          <p:cNvPr id="7" name="TextBox 6">
            <a:extLst>
              <a:ext uri="{FF2B5EF4-FFF2-40B4-BE49-F238E27FC236}">
                <a16:creationId xmlns:a16="http://schemas.microsoft.com/office/drawing/2014/main" xmlns="" id="{97DC35EB-93C2-4290-8DF0-FC5C5F7A314C}"/>
              </a:ext>
            </a:extLst>
          </p:cNvPr>
          <p:cNvSpPr txBox="1"/>
          <p:nvPr/>
        </p:nvSpPr>
        <p:spPr>
          <a:xfrm>
            <a:off x="548976" y="1466850"/>
            <a:ext cx="715260" cy="276999"/>
          </a:xfrm>
          <a:prstGeom prst="rect">
            <a:avLst/>
          </a:prstGeom>
          <a:noFill/>
        </p:spPr>
        <p:txBody>
          <a:bodyPr wrap="none" rtlCol="0">
            <a:spAutoFit/>
          </a:bodyPr>
          <a:lstStyle/>
          <a:p>
            <a:r>
              <a:rPr lang="en-AU" sz="1200" b="1" dirty="0"/>
              <a:t>Phases:</a:t>
            </a:r>
          </a:p>
        </p:txBody>
      </p:sp>
      <p:sp>
        <p:nvSpPr>
          <p:cNvPr id="46" name="Rectangle 45">
            <a:extLst>
              <a:ext uri="{FF2B5EF4-FFF2-40B4-BE49-F238E27FC236}">
                <a16:creationId xmlns:a16="http://schemas.microsoft.com/office/drawing/2014/main" xmlns="" id="{6434B349-CEA4-4B56-9BFE-2B85118D1731}"/>
              </a:ext>
            </a:extLst>
          </p:cNvPr>
          <p:cNvSpPr/>
          <p:nvPr/>
        </p:nvSpPr>
        <p:spPr>
          <a:xfrm>
            <a:off x="1694589" y="2153214"/>
            <a:ext cx="2740000" cy="901913"/>
          </a:xfrm>
          <a:prstGeom prst="rect">
            <a:avLst/>
          </a:prstGeom>
          <a:solidFill>
            <a:schemeClr val="bg1">
              <a:lumMod val="95000"/>
            </a:schemeClr>
          </a:solidFill>
          <a:ln>
            <a:solidFill>
              <a:srgbClr val="EFFBFF"/>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lang="en-AU" sz="700" b="1" i="1" dirty="0"/>
          </a:p>
        </p:txBody>
      </p:sp>
      <p:sp>
        <p:nvSpPr>
          <p:cNvPr id="48" name="Rectangle 47">
            <a:extLst>
              <a:ext uri="{FF2B5EF4-FFF2-40B4-BE49-F238E27FC236}">
                <a16:creationId xmlns:a16="http://schemas.microsoft.com/office/drawing/2014/main" xmlns="" id="{4FC7C838-F8A2-4141-9ABB-9AACAC55C26F}"/>
              </a:ext>
            </a:extLst>
          </p:cNvPr>
          <p:cNvSpPr/>
          <p:nvPr/>
        </p:nvSpPr>
        <p:spPr>
          <a:xfrm>
            <a:off x="5290522" y="2085976"/>
            <a:ext cx="2924008" cy="2042844"/>
          </a:xfrm>
          <a:prstGeom prst="rect">
            <a:avLst/>
          </a:prstGeom>
          <a:solidFill>
            <a:schemeClr val="bg1">
              <a:lumMod val="85000"/>
            </a:schemeClr>
          </a:solidFill>
          <a:ln>
            <a:no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lang="en-AU" altLang="en-US" sz="1000" i="1" dirty="0">
              <a:latin typeface="Calibri" panose="020F0502020204030204" pitchFamily="34" charset="0"/>
            </a:endParaRPr>
          </a:p>
        </p:txBody>
      </p:sp>
      <p:sp>
        <p:nvSpPr>
          <p:cNvPr id="49" name="Isosceles Triangle 48">
            <a:extLst>
              <a:ext uri="{FF2B5EF4-FFF2-40B4-BE49-F238E27FC236}">
                <a16:creationId xmlns:a16="http://schemas.microsoft.com/office/drawing/2014/main" xmlns="" id="{A192CE77-0A01-4CC3-9C5D-CE6872093BA2}"/>
              </a:ext>
            </a:extLst>
          </p:cNvPr>
          <p:cNvSpPr/>
          <p:nvPr/>
        </p:nvSpPr>
        <p:spPr>
          <a:xfrm>
            <a:off x="4417179" y="4141334"/>
            <a:ext cx="238741" cy="196996"/>
          </a:xfrm>
          <a:prstGeom prst="triangle">
            <a:avLst/>
          </a:prstGeom>
          <a:solidFill>
            <a:srgbClr val="002060"/>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50" name="Isosceles Triangle 49">
            <a:extLst>
              <a:ext uri="{FF2B5EF4-FFF2-40B4-BE49-F238E27FC236}">
                <a16:creationId xmlns:a16="http://schemas.microsoft.com/office/drawing/2014/main" xmlns="" id="{05EF895B-10ED-4FF8-B9D0-3995776A750C}"/>
              </a:ext>
            </a:extLst>
          </p:cNvPr>
          <p:cNvSpPr/>
          <p:nvPr/>
        </p:nvSpPr>
        <p:spPr>
          <a:xfrm>
            <a:off x="8122526" y="4141334"/>
            <a:ext cx="246827" cy="195254"/>
          </a:xfrm>
          <a:prstGeom prst="triangle">
            <a:avLst/>
          </a:prstGeom>
          <a:solidFill>
            <a:srgbClr val="002060"/>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51" name="TextBox 50">
            <a:extLst>
              <a:ext uri="{FF2B5EF4-FFF2-40B4-BE49-F238E27FC236}">
                <a16:creationId xmlns:a16="http://schemas.microsoft.com/office/drawing/2014/main" xmlns="" id="{80B9632D-B6B4-41AF-A027-9118B811CEAE}"/>
              </a:ext>
            </a:extLst>
          </p:cNvPr>
          <p:cNvSpPr txBox="1"/>
          <p:nvPr/>
        </p:nvSpPr>
        <p:spPr>
          <a:xfrm>
            <a:off x="3884246" y="4344493"/>
            <a:ext cx="1498280" cy="430887"/>
          </a:xfrm>
          <a:prstGeom prst="rect">
            <a:avLst/>
          </a:prstGeom>
          <a:noFill/>
        </p:spPr>
        <p:txBody>
          <a:bodyPr wrap="square" rtlCol="0">
            <a:spAutoFit/>
          </a:bodyPr>
          <a:lstStyle/>
          <a:p>
            <a:pPr algn="ctr"/>
            <a:r>
              <a:rPr lang="en-AU" sz="800" b="1" dirty="0"/>
              <a:t>CE Mark: </a:t>
            </a:r>
            <a:r>
              <a:rPr lang="en-AU" sz="700" i="1" dirty="0"/>
              <a:t>Company to provide 16 week data for first 20 patients to EU Notified Body by 31 May 18</a:t>
            </a:r>
          </a:p>
        </p:txBody>
      </p:sp>
      <p:sp>
        <p:nvSpPr>
          <p:cNvPr id="52" name="TextBox 51">
            <a:extLst>
              <a:ext uri="{FF2B5EF4-FFF2-40B4-BE49-F238E27FC236}">
                <a16:creationId xmlns:a16="http://schemas.microsoft.com/office/drawing/2014/main" xmlns="" id="{215486EF-E483-4EBF-B8CD-26FC27921B50}"/>
              </a:ext>
            </a:extLst>
          </p:cNvPr>
          <p:cNvSpPr txBox="1"/>
          <p:nvPr/>
        </p:nvSpPr>
        <p:spPr>
          <a:xfrm>
            <a:off x="7826594" y="4344493"/>
            <a:ext cx="838691" cy="215444"/>
          </a:xfrm>
          <a:prstGeom prst="rect">
            <a:avLst/>
          </a:prstGeom>
          <a:noFill/>
        </p:spPr>
        <p:txBody>
          <a:bodyPr wrap="none" rtlCol="0">
            <a:spAutoFit/>
          </a:bodyPr>
          <a:lstStyle/>
          <a:p>
            <a:pPr algn="ctr"/>
            <a:r>
              <a:rPr lang="en-AU" sz="800" b="1" dirty="0"/>
              <a:t>FDA approval</a:t>
            </a:r>
          </a:p>
        </p:txBody>
      </p:sp>
      <p:sp>
        <p:nvSpPr>
          <p:cNvPr id="53" name="TextBox 52">
            <a:extLst>
              <a:ext uri="{FF2B5EF4-FFF2-40B4-BE49-F238E27FC236}">
                <a16:creationId xmlns:a16="http://schemas.microsoft.com/office/drawing/2014/main" xmlns="" id="{CEB9B1B8-868B-4C4B-9FCD-C22BF533E702}"/>
              </a:ext>
            </a:extLst>
          </p:cNvPr>
          <p:cNvSpPr txBox="1"/>
          <p:nvPr/>
        </p:nvSpPr>
        <p:spPr>
          <a:xfrm>
            <a:off x="548976" y="2085976"/>
            <a:ext cx="603307" cy="276999"/>
          </a:xfrm>
          <a:prstGeom prst="rect">
            <a:avLst/>
          </a:prstGeom>
          <a:noFill/>
        </p:spPr>
        <p:txBody>
          <a:bodyPr wrap="none" rtlCol="0">
            <a:spAutoFit/>
          </a:bodyPr>
          <a:lstStyle/>
          <a:p>
            <a:r>
              <a:rPr lang="en-AU" sz="1200" b="1" dirty="0"/>
              <a:t>Trials:</a:t>
            </a:r>
          </a:p>
        </p:txBody>
      </p:sp>
      <p:sp>
        <p:nvSpPr>
          <p:cNvPr id="54" name="TextBox 53">
            <a:extLst>
              <a:ext uri="{FF2B5EF4-FFF2-40B4-BE49-F238E27FC236}">
                <a16:creationId xmlns:a16="http://schemas.microsoft.com/office/drawing/2014/main" xmlns="" id="{AC6E6031-3015-48D1-9225-351847EBF139}"/>
              </a:ext>
            </a:extLst>
          </p:cNvPr>
          <p:cNvSpPr txBox="1"/>
          <p:nvPr/>
        </p:nvSpPr>
        <p:spPr>
          <a:xfrm>
            <a:off x="548976" y="4141334"/>
            <a:ext cx="1001621" cy="461665"/>
          </a:xfrm>
          <a:prstGeom prst="rect">
            <a:avLst/>
          </a:prstGeom>
          <a:noFill/>
        </p:spPr>
        <p:txBody>
          <a:bodyPr wrap="none" rtlCol="0">
            <a:spAutoFit/>
          </a:bodyPr>
          <a:lstStyle/>
          <a:p>
            <a:r>
              <a:rPr lang="en-AU" sz="1200" b="1" dirty="0"/>
              <a:t>Regulatory</a:t>
            </a:r>
            <a:br>
              <a:rPr lang="en-AU" sz="1200" b="1" dirty="0"/>
            </a:br>
            <a:r>
              <a:rPr lang="en-AU" sz="1200" b="1" dirty="0"/>
              <a:t>milestones:</a:t>
            </a:r>
          </a:p>
        </p:txBody>
      </p:sp>
      <p:sp>
        <p:nvSpPr>
          <p:cNvPr id="55" name="TextBox 54">
            <a:extLst>
              <a:ext uri="{FF2B5EF4-FFF2-40B4-BE49-F238E27FC236}">
                <a16:creationId xmlns:a16="http://schemas.microsoft.com/office/drawing/2014/main" xmlns="" id="{3A51E14C-AD2E-4BFB-827F-659A941C2F30}"/>
              </a:ext>
            </a:extLst>
          </p:cNvPr>
          <p:cNvSpPr txBox="1"/>
          <p:nvPr/>
        </p:nvSpPr>
        <p:spPr>
          <a:xfrm>
            <a:off x="-1" y="4943445"/>
            <a:ext cx="5278173" cy="200055"/>
          </a:xfrm>
          <a:prstGeom prst="rect">
            <a:avLst/>
          </a:prstGeom>
          <a:noFill/>
        </p:spPr>
        <p:txBody>
          <a:bodyPr wrap="square" rtlCol="0">
            <a:spAutoFit/>
          </a:bodyPr>
          <a:lstStyle/>
          <a:p>
            <a:r>
              <a:rPr lang="en-AU" sz="700" i="1" dirty="0"/>
              <a:t>*FDA granted </a:t>
            </a:r>
            <a:r>
              <a:rPr lang="en-AU" sz="700" i="1" dirty="0" err="1"/>
              <a:t>OncoSil</a:t>
            </a:r>
            <a:r>
              <a:rPr lang="en-AU" sz="700" i="1" dirty="0"/>
              <a:t> an IDE (July 2016) and has requested 20 patient safety run. 10 patients must come from </a:t>
            </a:r>
            <a:r>
              <a:rPr lang="en-AU" sz="700" i="1" dirty="0" smtClean="0"/>
              <a:t>OncoPaC-1</a:t>
            </a:r>
            <a:endParaRPr lang="en-AU" sz="700" i="1" dirty="0"/>
          </a:p>
        </p:txBody>
      </p:sp>
      <p:pic>
        <p:nvPicPr>
          <p:cNvPr id="1028" name="Picture 4" descr="Image result for australian flag">
            <a:extLst>
              <a:ext uri="{FF2B5EF4-FFF2-40B4-BE49-F238E27FC236}">
                <a16:creationId xmlns:a16="http://schemas.microsoft.com/office/drawing/2014/main" xmlns="" id="{818CD925-E75B-460D-B3DD-2894968EC4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040" y="2214029"/>
            <a:ext cx="722185" cy="3610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u flag">
            <a:extLst>
              <a:ext uri="{FF2B5EF4-FFF2-40B4-BE49-F238E27FC236}">
                <a16:creationId xmlns:a16="http://schemas.microsoft.com/office/drawing/2014/main" xmlns="" id="{18EF33B6-F0B3-4DD7-9058-4E1EC6A53B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3040" y="2625109"/>
            <a:ext cx="722185" cy="3610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0EA80FBB-E71E-4F25-91D4-D08309A5B7DF}"/>
              </a:ext>
            </a:extLst>
          </p:cNvPr>
          <p:cNvSpPr/>
          <p:nvPr/>
        </p:nvSpPr>
        <p:spPr>
          <a:xfrm>
            <a:off x="3308880" y="2215089"/>
            <a:ext cx="1196283" cy="901913"/>
          </a:xfrm>
          <a:prstGeom prst="rect">
            <a:avLst/>
          </a:prstGeom>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5" name="TextBox 4">
            <a:extLst>
              <a:ext uri="{FF2B5EF4-FFF2-40B4-BE49-F238E27FC236}">
                <a16:creationId xmlns:a16="http://schemas.microsoft.com/office/drawing/2014/main" xmlns="" id="{5EFC9DC3-F52C-490A-B27B-42D327F35A64}"/>
              </a:ext>
            </a:extLst>
          </p:cNvPr>
          <p:cNvSpPr txBox="1"/>
          <p:nvPr/>
        </p:nvSpPr>
        <p:spPr>
          <a:xfrm>
            <a:off x="1642601" y="2214029"/>
            <a:ext cx="1968426" cy="808683"/>
          </a:xfrm>
          <a:prstGeom prst="rect">
            <a:avLst/>
          </a:prstGeom>
          <a:noFill/>
        </p:spPr>
        <p:txBody>
          <a:bodyPr wrap="square" rtlCol="0">
            <a:spAutoFit/>
          </a:bodyPr>
          <a:lstStyle/>
          <a:p>
            <a:pPr algn="ctr" defTabSz="914400">
              <a:lnSpc>
                <a:spcPct val="85000"/>
              </a:lnSpc>
              <a:spcAft>
                <a:spcPts val="1200"/>
              </a:spcAft>
            </a:pPr>
            <a:r>
              <a:rPr lang="en-AU" sz="1100" b="1" kern="0" dirty="0" err="1" smtClean="0">
                <a:solidFill>
                  <a:srgbClr val="0070C0"/>
                </a:solidFill>
              </a:rPr>
              <a:t>PanCO</a:t>
            </a:r>
            <a:r>
              <a:rPr lang="en-AU" sz="1100" b="1" kern="0" dirty="0" smtClean="0">
                <a:solidFill>
                  <a:srgbClr val="0070C0"/>
                </a:solidFill>
              </a:rPr>
              <a:t> </a:t>
            </a:r>
            <a:r>
              <a:rPr lang="en-AU" sz="1100" i="1" kern="0" dirty="0">
                <a:solidFill>
                  <a:srgbClr val="0070C0"/>
                </a:solidFill>
              </a:rPr>
              <a:t>– 45 patients</a:t>
            </a:r>
          </a:p>
          <a:p>
            <a:pPr algn="ctr" defTabSz="914400">
              <a:lnSpc>
                <a:spcPct val="85000"/>
              </a:lnSpc>
              <a:spcAft>
                <a:spcPts val="1200"/>
              </a:spcAft>
            </a:pPr>
            <a:r>
              <a:rPr lang="en-AU" sz="800" b="1" i="1" kern="0" dirty="0"/>
              <a:t>Open label study in patients with unresectable locally advanced</a:t>
            </a:r>
            <a:r>
              <a:rPr lang="en-AU" sz="800" i="1" kern="0" dirty="0"/>
              <a:t> pancreatic cancer with </a:t>
            </a:r>
            <a:r>
              <a:rPr lang="en-AU" sz="800" i="1" kern="0" dirty="0" err="1"/>
              <a:t>Oncosil</a:t>
            </a:r>
            <a:r>
              <a:rPr lang="en-AU" sz="800" i="1" kern="0" dirty="0"/>
              <a:t> given in combination with SOC chemotherapy</a:t>
            </a:r>
            <a:endParaRPr lang="en-AU" dirty="0"/>
          </a:p>
        </p:txBody>
      </p:sp>
      <p:sp>
        <p:nvSpPr>
          <p:cNvPr id="47" name="Rectangle 46">
            <a:extLst>
              <a:ext uri="{FF2B5EF4-FFF2-40B4-BE49-F238E27FC236}">
                <a16:creationId xmlns:a16="http://schemas.microsoft.com/office/drawing/2014/main" xmlns="" id="{755684FF-5619-4EEC-B8BF-E63AE1BB5DB0}"/>
              </a:ext>
            </a:extLst>
          </p:cNvPr>
          <p:cNvSpPr/>
          <p:nvPr/>
        </p:nvSpPr>
        <p:spPr>
          <a:xfrm>
            <a:off x="1694588" y="3134654"/>
            <a:ext cx="2740000" cy="901913"/>
          </a:xfrm>
          <a:prstGeom prst="rect">
            <a:avLst/>
          </a:prstGeom>
          <a:solidFill>
            <a:schemeClr val="bg1">
              <a:lumMod val="95000"/>
            </a:schemeClr>
          </a:solidFill>
          <a:ln>
            <a:solidFill>
              <a:srgbClr val="EFFBFF"/>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lang="en-AU" sz="700" i="1" kern="0" dirty="0">
                <a:latin typeface="+mj-lt"/>
              </a:rPr>
              <a:t>. </a:t>
            </a:r>
          </a:p>
        </p:txBody>
      </p:sp>
      <p:pic>
        <p:nvPicPr>
          <p:cNvPr id="2052" name="Picture 4" descr="Image result for us flag">
            <a:extLst>
              <a:ext uri="{FF2B5EF4-FFF2-40B4-BE49-F238E27FC236}">
                <a16:creationId xmlns:a16="http://schemas.microsoft.com/office/drawing/2014/main" xmlns="" id="{E2B78A89-FCA6-4FA5-862B-E98B90653F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1255" y="3422443"/>
            <a:ext cx="685756" cy="3610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471C1607-3D3F-4A9E-8C5A-1D538807078A}"/>
              </a:ext>
            </a:extLst>
          </p:cNvPr>
          <p:cNvSpPr txBox="1"/>
          <p:nvPr/>
        </p:nvSpPr>
        <p:spPr>
          <a:xfrm>
            <a:off x="1642601" y="3143357"/>
            <a:ext cx="1968426" cy="1106457"/>
          </a:xfrm>
          <a:prstGeom prst="rect">
            <a:avLst/>
          </a:prstGeom>
          <a:noFill/>
        </p:spPr>
        <p:txBody>
          <a:bodyPr wrap="square" rtlCol="0">
            <a:spAutoFit/>
          </a:bodyPr>
          <a:lstStyle/>
          <a:p>
            <a:pPr algn="ctr" defTabSz="914400">
              <a:lnSpc>
                <a:spcPct val="85000"/>
              </a:lnSpc>
              <a:spcAft>
                <a:spcPts val="1200"/>
              </a:spcAft>
            </a:pPr>
            <a:r>
              <a:rPr lang="en-AU" sz="1100" b="1" kern="0" dirty="0" smtClean="0">
                <a:solidFill>
                  <a:srgbClr val="0070C0"/>
                </a:solidFill>
              </a:rPr>
              <a:t>OncoPaC-1 </a:t>
            </a:r>
            <a:r>
              <a:rPr lang="en-AU" sz="1100" i="1" kern="0" dirty="0">
                <a:solidFill>
                  <a:srgbClr val="0070C0"/>
                </a:solidFill>
              </a:rPr>
              <a:t>– 20 patients</a:t>
            </a:r>
          </a:p>
          <a:p>
            <a:pPr algn="ctr" defTabSz="914400">
              <a:lnSpc>
                <a:spcPct val="85000"/>
              </a:lnSpc>
              <a:spcAft>
                <a:spcPts val="1200"/>
              </a:spcAft>
            </a:pPr>
            <a:r>
              <a:rPr lang="en-AU" sz="800" b="1" i="1" kern="0" dirty="0"/>
              <a:t>Open label study in patients with unresectable locally advanced</a:t>
            </a:r>
            <a:r>
              <a:rPr lang="en-AU" sz="800" i="1" kern="0" dirty="0"/>
              <a:t> pancreatic cancer with Oncosil given in combination with SOC chemotherapy</a:t>
            </a:r>
            <a:endParaRPr lang="en-AU" sz="800" dirty="0"/>
          </a:p>
          <a:p>
            <a:pPr algn="ctr" defTabSz="914400">
              <a:lnSpc>
                <a:spcPct val="85000"/>
              </a:lnSpc>
              <a:spcAft>
                <a:spcPts val="1200"/>
              </a:spcAft>
            </a:pPr>
            <a:endParaRPr lang="en-AU" sz="1100" b="1" kern="0" dirty="0">
              <a:solidFill>
                <a:srgbClr val="0070C0"/>
              </a:solidFill>
            </a:endParaRPr>
          </a:p>
        </p:txBody>
      </p:sp>
      <p:sp>
        <p:nvSpPr>
          <p:cNvPr id="28" name="Rectangle 27">
            <a:extLst>
              <a:ext uri="{FF2B5EF4-FFF2-40B4-BE49-F238E27FC236}">
                <a16:creationId xmlns:a16="http://schemas.microsoft.com/office/drawing/2014/main" xmlns="" id="{DD75DA38-62F5-4685-9918-24BB36BC401D}"/>
              </a:ext>
            </a:extLst>
          </p:cNvPr>
          <p:cNvSpPr/>
          <p:nvPr/>
        </p:nvSpPr>
        <p:spPr>
          <a:xfrm>
            <a:off x="5382526" y="2153214"/>
            <a:ext cx="2740000" cy="1883353"/>
          </a:xfrm>
          <a:prstGeom prst="rect">
            <a:avLst/>
          </a:prstGeom>
          <a:solidFill>
            <a:schemeClr val="bg1">
              <a:lumMod val="95000"/>
            </a:schemeClr>
          </a:solidFill>
          <a:ln>
            <a:solidFill>
              <a:srgbClr val="EFFBFF"/>
            </a:solidFill>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lang="en-AU" sz="700" b="1" i="1" dirty="0"/>
          </a:p>
        </p:txBody>
      </p:sp>
      <p:sp>
        <p:nvSpPr>
          <p:cNvPr id="14" name="TextBox 13">
            <a:extLst>
              <a:ext uri="{FF2B5EF4-FFF2-40B4-BE49-F238E27FC236}">
                <a16:creationId xmlns:a16="http://schemas.microsoft.com/office/drawing/2014/main" xmlns="" id="{A35486D7-C3AA-410C-A730-ED9D894D8285}"/>
              </a:ext>
            </a:extLst>
          </p:cNvPr>
          <p:cNvSpPr txBox="1"/>
          <p:nvPr/>
        </p:nvSpPr>
        <p:spPr>
          <a:xfrm>
            <a:off x="5421153" y="2215089"/>
            <a:ext cx="1786098" cy="1692771"/>
          </a:xfrm>
          <a:prstGeom prst="rect">
            <a:avLst/>
          </a:prstGeom>
          <a:noFill/>
        </p:spPr>
        <p:txBody>
          <a:bodyPr wrap="square" rtlCol="0">
            <a:spAutoFit/>
          </a:bodyPr>
          <a:lstStyle/>
          <a:p>
            <a:pPr algn="ctr"/>
            <a:r>
              <a:rPr lang="en-AU" altLang="en-US" sz="800" i="1" dirty="0">
                <a:latin typeface="+mj-lt"/>
              </a:rPr>
              <a:t>Company exploring clinical study options in</a:t>
            </a:r>
            <a:r>
              <a:rPr lang="en-AU" altLang="en-US" sz="800" b="1" i="1" dirty="0">
                <a:latin typeface="+mj-lt"/>
              </a:rPr>
              <a:t> </a:t>
            </a:r>
            <a:r>
              <a:rPr lang="en-AU" altLang="en-US" sz="800" b="1" i="1" dirty="0" err="1">
                <a:latin typeface="+mj-lt"/>
              </a:rPr>
              <a:t>resectable</a:t>
            </a:r>
            <a:r>
              <a:rPr lang="en-AU" altLang="en-US" sz="800" b="1" i="1" dirty="0">
                <a:latin typeface="+mj-lt"/>
              </a:rPr>
              <a:t>, borderline </a:t>
            </a:r>
            <a:r>
              <a:rPr lang="en-AU" altLang="en-US" sz="800" b="1" i="1" dirty="0" err="1">
                <a:latin typeface="+mj-lt"/>
              </a:rPr>
              <a:t>resectable</a:t>
            </a:r>
            <a:r>
              <a:rPr lang="en-AU" altLang="en-US" sz="800" b="1" i="1" dirty="0">
                <a:latin typeface="+mj-lt"/>
              </a:rPr>
              <a:t> </a:t>
            </a:r>
            <a:r>
              <a:rPr lang="en-AU" altLang="en-US" sz="800" i="1" dirty="0">
                <a:latin typeface="+mj-lt"/>
              </a:rPr>
              <a:t>and</a:t>
            </a:r>
            <a:r>
              <a:rPr lang="en-AU" altLang="en-US" sz="800" b="1" i="1" dirty="0">
                <a:latin typeface="+mj-lt"/>
              </a:rPr>
              <a:t> locally advanced pancreatic cancer indications.</a:t>
            </a:r>
          </a:p>
          <a:p>
            <a:pPr algn="ctr"/>
            <a:endParaRPr lang="en-AU" altLang="en-US" sz="800" b="1" i="1" dirty="0">
              <a:latin typeface="+mj-lt"/>
            </a:endParaRPr>
          </a:p>
          <a:p>
            <a:pPr algn="ctr"/>
            <a:r>
              <a:rPr lang="en-AU" altLang="en-US" sz="800" i="1" dirty="0">
                <a:latin typeface="+mj-lt"/>
              </a:rPr>
              <a:t>Final decision on future studies to be taken based on data received from ongoing studies and feedback from US FDA*</a:t>
            </a:r>
          </a:p>
          <a:p>
            <a:pPr algn="ctr"/>
            <a:endParaRPr lang="en-AU" sz="800" b="1" i="1" dirty="0">
              <a:latin typeface="+mj-lt"/>
            </a:endParaRPr>
          </a:p>
          <a:p>
            <a:pPr algn="ctr"/>
            <a:r>
              <a:rPr lang="en-AU" sz="800" b="1" i="1" dirty="0">
                <a:latin typeface="+mj-lt"/>
              </a:rPr>
              <a:t>Future trials to drive clinical adoption in EU and to generate data for US FDA approval (PMA)</a:t>
            </a:r>
            <a:endParaRPr lang="en-AU" b="1" dirty="0"/>
          </a:p>
        </p:txBody>
      </p:sp>
      <p:pic>
        <p:nvPicPr>
          <p:cNvPr id="30" name="Picture 4" descr="Image result for us flag">
            <a:extLst>
              <a:ext uri="{FF2B5EF4-FFF2-40B4-BE49-F238E27FC236}">
                <a16:creationId xmlns:a16="http://schemas.microsoft.com/office/drawing/2014/main" xmlns="" id="{9B33543C-2D66-458A-A640-0BA537B50F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2307" y="3150477"/>
            <a:ext cx="685756" cy="361093"/>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xmlns="" id="{E0867622-37A0-49ED-A77D-38C76B5025F5}"/>
              </a:ext>
            </a:extLst>
          </p:cNvPr>
          <p:cNvSpPr/>
          <p:nvPr/>
        </p:nvSpPr>
        <p:spPr>
          <a:xfrm>
            <a:off x="4536550" y="2571751"/>
            <a:ext cx="741623" cy="855712"/>
          </a:xfrm>
          <a:prstGeom prst="rightArrow">
            <a:avLst>
              <a:gd name="adj1" fmla="val 64248"/>
              <a:gd name="adj2" fmla="val 32019"/>
            </a:avLst>
          </a:prstGeom>
          <a:solidFill>
            <a:srgbClr val="D9D9D9"/>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800" i="0" u="none" strike="noStrike" kern="0" cap="none" spc="0" normalizeH="0" baseline="0" noProof="0" dirty="0">
                <a:ln>
                  <a:noFill/>
                </a:ln>
                <a:solidFill>
                  <a:schemeClr val="tx1">
                    <a:lumMod val="65000"/>
                    <a:lumOff val="35000"/>
                  </a:schemeClr>
                </a:solidFill>
                <a:effectLst/>
                <a:uLnTx/>
                <a:uFillTx/>
                <a:latin typeface="+mj-lt"/>
              </a:rPr>
              <a:t>Current</a:t>
            </a:r>
            <a:br>
              <a:rPr kumimoji="0" lang="en-AU" sz="800" i="0" u="none" strike="noStrike" kern="0" cap="none" spc="0" normalizeH="0" baseline="0" noProof="0" dirty="0">
                <a:ln>
                  <a:noFill/>
                </a:ln>
                <a:solidFill>
                  <a:schemeClr val="tx1">
                    <a:lumMod val="65000"/>
                    <a:lumOff val="35000"/>
                  </a:schemeClr>
                </a:solidFill>
                <a:effectLst/>
                <a:uLnTx/>
                <a:uFillTx/>
                <a:latin typeface="+mj-lt"/>
              </a:rPr>
            </a:br>
            <a:r>
              <a:rPr kumimoji="0" lang="en-AU" sz="800" i="0" u="none" strike="noStrike" kern="0" cap="none" spc="0" normalizeH="0" baseline="0" noProof="0" dirty="0">
                <a:ln>
                  <a:noFill/>
                </a:ln>
                <a:solidFill>
                  <a:schemeClr val="tx1">
                    <a:lumMod val="65000"/>
                    <a:lumOff val="35000"/>
                  </a:schemeClr>
                </a:solidFill>
                <a:effectLst/>
                <a:uLnTx/>
                <a:uFillTx/>
                <a:latin typeface="+mj-lt"/>
              </a:rPr>
              <a:t>trials inform</a:t>
            </a:r>
            <a:br>
              <a:rPr kumimoji="0" lang="en-AU" sz="800" i="0" u="none" strike="noStrike" kern="0" cap="none" spc="0" normalizeH="0" baseline="0" noProof="0" dirty="0">
                <a:ln>
                  <a:noFill/>
                </a:ln>
                <a:solidFill>
                  <a:schemeClr val="tx1">
                    <a:lumMod val="65000"/>
                    <a:lumOff val="35000"/>
                  </a:schemeClr>
                </a:solidFill>
                <a:effectLst/>
                <a:uLnTx/>
                <a:uFillTx/>
                <a:latin typeface="+mj-lt"/>
              </a:rPr>
            </a:br>
            <a:r>
              <a:rPr kumimoji="0" lang="en-AU" sz="800" i="0" u="none" strike="noStrike" kern="0" cap="none" spc="0" normalizeH="0" baseline="0" noProof="0" dirty="0">
                <a:ln>
                  <a:noFill/>
                </a:ln>
                <a:solidFill>
                  <a:schemeClr val="tx1">
                    <a:lumMod val="65000"/>
                    <a:lumOff val="35000"/>
                  </a:schemeClr>
                </a:solidFill>
                <a:effectLst/>
                <a:uLnTx/>
                <a:uFillTx/>
                <a:latin typeface="+mj-lt"/>
              </a:rPr>
              <a:t>future trials*</a:t>
            </a:r>
          </a:p>
        </p:txBody>
      </p:sp>
      <p:pic>
        <p:nvPicPr>
          <p:cNvPr id="29" name="Picture 2" descr="Image result for eu flag">
            <a:extLst>
              <a:ext uri="{FF2B5EF4-FFF2-40B4-BE49-F238E27FC236}">
                <a16:creationId xmlns:a16="http://schemas.microsoft.com/office/drawing/2014/main" xmlns="" id="{18EF33B6-F0B3-4DD7-9058-4E1EC6A53B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5878" y="2317959"/>
            <a:ext cx="722185" cy="36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6365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A694581-354B-4AD0-AB79-CA3CCED74E4B}"/>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8</a:t>
            </a:fld>
            <a:endParaRPr lang="en-AU" sz="900" dirty="0"/>
          </a:p>
        </p:txBody>
      </p:sp>
      <p:sp>
        <p:nvSpPr>
          <p:cNvPr id="9" name="Rectangle 8">
            <a:extLst>
              <a:ext uri="{FF2B5EF4-FFF2-40B4-BE49-F238E27FC236}">
                <a16:creationId xmlns:a16="http://schemas.microsoft.com/office/drawing/2014/main" xmlns="" id="{10744036-D725-4BC2-A041-F49D07CA5DA4}"/>
              </a:ext>
            </a:extLst>
          </p:cNvPr>
          <p:cNvSpPr/>
          <p:nvPr/>
        </p:nvSpPr>
        <p:spPr>
          <a:xfrm>
            <a:off x="656953" y="1723848"/>
            <a:ext cx="1462996" cy="2462211"/>
          </a:xfrm>
          <a:prstGeom prst="rect">
            <a:avLst/>
          </a:prstGeom>
          <a:solidFill>
            <a:srgbClr val="4FC3F4"/>
          </a:solidFill>
        </p:spPr>
        <p:txBody>
          <a:bodyPr wrap="square" lIns="0" tIns="0" rIns="0" bIns="0" rtlCol="0" anchor="ctr">
            <a:noAutofit/>
          </a:bodyPr>
          <a:lstStyle/>
          <a:p>
            <a:pPr marL="0" marR="0" indent="0" algn="ctr" defTabSz="914400" eaLnBrk="1" fontAlgn="auto" latinLnBrk="0" hangingPunct="1">
              <a:lnSpc>
                <a:spcPct val="85000"/>
              </a:lnSpc>
              <a:spcBef>
                <a:spcPts val="0"/>
              </a:spcBef>
              <a:buClrTx/>
              <a:buSzTx/>
              <a:buFontTx/>
              <a:buNone/>
              <a:tabLst/>
            </a:pPr>
            <a:r>
              <a:rPr kumimoji="0" lang="en-AU" sz="1200" b="1" i="0" u="none" strike="noStrike" kern="0" cap="none" spc="0" normalizeH="0" baseline="0" noProof="0" dirty="0">
                <a:ln>
                  <a:noFill/>
                </a:ln>
                <a:solidFill>
                  <a:schemeClr val="bg1"/>
                </a:solidFill>
                <a:effectLst/>
                <a:uLnTx/>
                <a:uFillTx/>
                <a:latin typeface="+mj-lt"/>
              </a:rPr>
              <a:t>Clinical </a:t>
            </a:r>
          </a:p>
          <a:p>
            <a:pPr marL="0" marR="0" indent="0" algn="ctr" defTabSz="914400" eaLnBrk="1" fontAlgn="auto" latinLnBrk="0" hangingPunct="1">
              <a:lnSpc>
                <a:spcPct val="85000"/>
              </a:lnSpc>
              <a:spcBef>
                <a:spcPts val="0"/>
              </a:spcBef>
              <a:buClrTx/>
              <a:buSzTx/>
              <a:buFontTx/>
              <a:buNone/>
              <a:tabLst/>
            </a:pPr>
            <a:r>
              <a:rPr kumimoji="0" lang="en-AU" sz="1200" b="1" i="0" u="none" strike="noStrike" kern="0" cap="none" spc="0" normalizeH="0" baseline="0" noProof="0" dirty="0">
                <a:ln>
                  <a:noFill/>
                </a:ln>
                <a:solidFill>
                  <a:schemeClr val="bg1"/>
                </a:solidFill>
                <a:effectLst/>
                <a:uLnTx/>
                <a:uFillTx/>
                <a:latin typeface="+mj-lt"/>
              </a:rPr>
              <a:t>performance </a:t>
            </a:r>
          </a:p>
        </p:txBody>
      </p:sp>
      <p:sp>
        <p:nvSpPr>
          <p:cNvPr id="29" name="Rectangle 28">
            <a:extLst>
              <a:ext uri="{FF2B5EF4-FFF2-40B4-BE49-F238E27FC236}">
                <a16:creationId xmlns:a16="http://schemas.microsoft.com/office/drawing/2014/main" xmlns="" id="{24C2689B-C13D-4206-88F6-E9709C2EA354}"/>
              </a:ext>
            </a:extLst>
          </p:cNvPr>
          <p:cNvSpPr/>
          <p:nvPr/>
        </p:nvSpPr>
        <p:spPr>
          <a:xfrm>
            <a:off x="528531" y="301783"/>
            <a:ext cx="7564503" cy="523220"/>
          </a:xfrm>
          <a:prstGeom prst="rect">
            <a:avLst/>
          </a:prstGeom>
        </p:spPr>
        <p:txBody>
          <a:bodyPr wrap="square">
            <a:spAutoFit/>
          </a:bodyPr>
          <a:lstStyle/>
          <a:p>
            <a:r>
              <a:rPr lang="en-AU" sz="2800" b="1" kern="0" dirty="0" err="1">
                <a:solidFill>
                  <a:srgbClr val="595959"/>
                </a:solidFill>
              </a:rPr>
              <a:t>PanCO</a:t>
            </a:r>
            <a:r>
              <a:rPr lang="en-AU" sz="2800" b="1" kern="0" dirty="0">
                <a:solidFill>
                  <a:srgbClr val="595959"/>
                </a:solidFill>
              </a:rPr>
              <a:t> study – positive results to date </a:t>
            </a:r>
            <a:endParaRPr lang="en-US" altLang="zh-CN" sz="1200" b="1" dirty="0">
              <a:solidFill>
                <a:srgbClr val="FF0000"/>
              </a:solidFill>
              <a:cs typeface="Segoe UI" panose="020B0502040204020203" pitchFamily="34" charset="0"/>
            </a:endParaRPr>
          </a:p>
        </p:txBody>
      </p:sp>
      <p:sp>
        <p:nvSpPr>
          <p:cNvPr id="30" name="Rectangle 29">
            <a:extLst>
              <a:ext uri="{FF2B5EF4-FFF2-40B4-BE49-F238E27FC236}">
                <a16:creationId xmlns:a16="http://schemas.microsoft.com/office/drawing/2014/main" xmlns="" id="{5BA7FC9C-74EA-440F-AF8C-F3CC12666FED}"/>
              </a:ext>
            </a:extLst>
          </p:cNvPr>
          <p:cNvSpPr/>
          <p:nvPr/>
        </p:nvSpPr>
        <p:spPr>
          <a:xfrm>
            <a:off x="548976" y="790556"/>
            <a:ext cx="8141800" cy="338554"/>
          </a:xfrm>
          <a:prstGeom prst="rect">
            <a:avLst/>
          </a:prstGeom>
        </p:spPr>
        <p:txBody>
          <a:bodyPr wrap="square">
            <a:spAutoFit/>
          </a:bodyPr>
          <a:lstStyle/>
          <a:p>
            <a:pPr defTabSz="914400">
              <a:spcAft>
                <a:spcPts val="600"/>
              </a:spcAft>
              <a:defRPr/>
            </a:pPr>
            <a:r>
              <a:rPr lang="en-AU" sz="1600" b="1" kern="0" dirty="0">
                <a:solidFill>
                  <a:srgbClr val="595959"/>
                </a:solidFill>
              </a:rPr>
              <a:t>Positive clinical data on 20 patients (at Week 8) and 14 patients (at Week 16) </a:t>
            </a:r>
          </a:p>
        </p:txBody>
      </p:sp>
      <p:sp>
        <p:nvSpPr>
          <p:cNvPr id="31" name="Rectangle 30">
            <a:extLst>
              <a:ext uri="{FF2B5EF4-FFF2-40B4-BE49-F238E27FC236}">
                <a16:creationId xmlns:a16="http://schemas.microsoft.com/office/drawing/2014/main" xmlns="" id="{6177167F-0311-4B41-8803-901A34CB5BB0}"/>
              </a:ext>
            </a:extLst>
          </p:cNvPr>
          <p:cNvSpPr/>
          <p:nvPr/>
        </p:nvSpPr>
        <p:spPr>
          <a:xfrm>
            <a:off x="656952" y="1147701"/>
            <a:ext cx="1462996" cy="470182"/>
          </a:xfrm>
          <a:prstGeom prst="rect">
            <a:avLst/>
          </a:prstGeom>
          <a:solidFill>
            <a:schemeClr val="bg1">
              <a:lumMod val="50000"/>
            </a:schemeClr>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lang="en-AU" sz="1200" b="1" kern="0" dirty="0">
                <a:solidFill>
                  <a:schemeClr val="bg1"/>
                </a:solidFill>
                <a:latin typeface="+mj-lt"/>
              </a:rPr>
              <a:t>Study progress overview </a:t>
            </a:r>
            <a:endParaRPr kumimoji="0" lang="en-AU" sz="1200" b="1" i="0" u="none" strike="noStrike" kern="0" cap="none" spc="0" normalizeH="0" baseline="0" noProof="0" dirty="0">
              <a:ln>
                <a:noFill/>
              </a:ln>
              <a:solidFill>
                <a:schemeClr val="bg1"/>
              </a:solidFill>
              <a:effectLst/>
              <a:uLnTx/>
              <a:uFillTx/>
              <a:latin typeface="+mj-lt"/>
            </a:endParaRPr>
          </a:p>
        </p:txBody>
      </p:sp>
      <p:cxnSp>
        <p:nvCxnSpPr>
          <p:cNvPr id="44" name="Straight Connector 43">
            <a:extLst>
              <a:ext uri="{FF2B5EF4-FFF2-40B4-BE49-F238E27FC236}">
                <a16:creationId xmlns:a16="http://schemas.microsoft.com/office/drawing/2014/main" xmlns="" id="{A2EC06DA-4C79-4EC1-9687-25F85C119660}"/>
              </a:ext>
            </a:extLst>
          </p:cNvPr>
          <p:cNvCxnSpPr>
            <a:cxnSpLocks/>
          </p:cNvCxnSpPr>
          <p:nvPr/>
        </p:nvCxnSpPr>
        <p:spPr>
          <a:xfrm>
            <a:off x="670237" y="1661045"/>
            <a:ext cx="7671753" cy="0"/>
          </a:xfrm>
          <a:prstGeom prst="line">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2C8694BD-2CDE-43BF-BF86-53528505B37D}"/>
              </a:ext>
            </a:extLst>
          </p:cNvPr>
          <p:cNvSpPr/>
          <p:nvPr/>
        </p:nvSpPr>
        <p:spPr>
          <a:xfrm>
            <a:off x="663519" y="4905509"/>
            <a:ext cx="7296115" cy="184332"/>
          </a:xfrm>
          <a:prstGeom prst="rect">
            <a:avLst/>
          </a:prstGeom>
        </p:spPr>
        <p:txBody>
          <a:bodyPr wrap="square" lIns="0" tIns="0" rIns="0" bIns="0" rtlCol="0" anchor="ctr">
            <a:noAutofit/>
          </a:bodyPr>
          <a:lstStyle/>
          <a:p>
            <a:pPr marL="228600" marR="0" indent="-228600" defTabSz="914400" eaLnBrk="1" fontAlgn="auto" latinLnBrk="0" hangingPunct="1">
              <a:lnSpc>
                <a:spcPct val="85000"/>
              </a:lnSpc>
              <a:spcBef>
                <a:spcPts val="0"/>
              </a:spcBef>
              <a:buClrTx/>
              <a:buSzTx/>
              <a:buFontTx/>
              <a:buAutoNum type="arabicPeriod"/>
              <a:tabLst/>
            </a:pPr>
            <a:r>
              <a:rPr lang="en-AU" sz="800" i="1" dirty="0">
                <a:latin typeface="+mj-lt"/>
              </a:rPr>
              <a:t>As at </a:t>
            </a:r>
            <a:r>
              <a:rPr lang="en-AU" sz="800" i="1" dirty="0" smtClean="0">
                <a:latin typeface="+mj-lt"/>
              </a:rPr>
              <a:t>6-Apr-18</a:t>
            </a:r>
            <a:endParaRPr lang="en-AU" sz="800" i="1" dirty="0">
              <a:latin typeface="+mj-lt"/>
            </a:endParaRPr>
          </a:p>
          <a:p>
            <a:pPr marL="228600" marR="0" indent="-228600" defTabSz="914400" eaLnBrk="1" fontAlgn="auto" latinLnBrk="0" hangingPunct="1">
              <a:lnSpc>
                <a:spcPct val="85000"/>
              </a:lnSpc>
              <a:spcBef>
                <a:spcPts val="0"/>
              </a:spcBef>
              <a:buClrTx/>
              <a:buSzTx/>
              <a:buFontTx/>
              <a:buAutoNum type="arabicPeriod"/>
              <a:tabLst/>
            </a:pPr>
            <a:r>
              <a:rPr lang="en-AU" sz="800" i="1" dirty="0">
                <a:latin typeface="+mj-lt"/>
              </a:rPr>
              <a:t>SAEs related to chemotherapy or cancer progression </a:t>
            </a:r>
            <a:endParaRPr lang="de-DE" sz="800" i="1" dirty="0">
              <a:latin typeface="+mj-lt"/>
            </a:endParaRPr>
          </a:p>
        </p:txBody>
      </p:sp>
      <p:sp>
        <p:nvSpPr>
          <p:cNvPr id="46" name="Rectangle 45">
            <a:extLst>
              <a:ext uri="{FF2B5EF4-FFF2-40B4-BE49-F238E27FC236}">
                <a16:creationId xmlns:a16="http://schemas.microsoft.com/office/drawing/2014/main" xmlns="" id="{9CB22E3C-47E6-4BF8-8BC9-BCEA489B42A6}"/>
              </a:ext>
            </a:extLst>
          </p:cNvPr>
          <p:cNvSpPr/>
          <p:nvPr/>
        </p:nvSpPr>
        <p:spPr>
          <a:xfrm>
            <a:off x="2230760" y="1146038"/>
            <a:ext cx="3007990" cy="470182"/>
          </a:xfrm>
          <a:prstGeom prst="rect">
            <a:avLst/>
          </a:prstGeom>
          <a:solidFill>
            <a:schemeClr val="bg2"/>
          </a:solidFill>
        </p:spPr>
        <p:txBody>
          <a:bodyPr wrap="square" lIns="0" tIns="0" rIns="0" bIns="0" rtlCol="0" anchor="ctr">
            <a:noAutofit/>
          </a:bodyPr>
          <a:lstStyle/>
          <a:p>
            <a:pPr algn="ctr" defTabSz="914400">
              <a:lnSpc>
                <a:spcPct val="85000"/>
              </a:lnSpc>
              <a:spcAft>
                <a:spcPts val="1200"/>
              </a:spcAft>
            </a:pPr>
            <a:r>
              <a:rPr lang="en-AU" sz="2800" b="1" kern="0" dirty="0">
                <a:latin typeface="+mj-lt"/>
              </a:rPr>
              <a:t>40 </a:t>
            </a:r>
            <a:r>
              <a:rPr lang="en-AU" sz="1100" kern="0" dirty="0">
                <a:latin typeface="+mj-lt"/>
              </a:rPr>
              <a:t>patients enrolled</a:t>
            </a:r>
            <a:r>
              <a:rPr lang="en-AU" sz="1100" baseline="30000" dirty="0"/>
              <a:t>1</a:t>
            </a:r>
            <a:r>
              <a:rPr lang="en-AU" sz="1100" kern="0" dirty="0">
                <a:latin typeface="+mj-lt"/>
              </a:rPr>
              <a:t> </a:t>
            </a:r>
            <a:endParaRPr kumimoji="0" lang="en-AU" sz="1100" i="0" u="none" strike="noStrike" kern="0" cap="none" spc="0" normalizeH="0" baseline="0" noProof="0" dirty="0">
              <a:ln>
                <a:noFill/>
              </a:ln>
              <a:effectLst/>
              <a:uLnTx/>
              <a:uFillTx/>
              <a:latin typeface="+mj-lt"/>
            </a:endParaRPr>
          </a:p>
        </p:txBody>
      </p:sp>
      <p:sp>
        <p:nvSpPr>
          <p:cNvPr id="47" name="Rectangle 46">
            <a:extLst>
              <a:ext uri="{FF2B5EF4-FFF2-40B4-BE49-F238E27FC236}">
                <a16:creationId xmlns:a16="http://schemas.microsoft.com/office/drawing/2014/main" xmlns="" id="{064628E1-928F-4F9A-A95E-A364CE18B406}"/>
              </a:ext>
            </a:extLst>
          </p:cNvPr>
          <p:cNvSpPr/>
          <p:nvPr/>
        </p:nvSpPr>
        <p:spPr>
          <a:xfrm>
            <a:off x="5334000" y="1129110"/>
            <a:ext cx="3007990" cy="474229"/>
          </a:xfrm>
          <a:prstGeom prst="rect">
            <a:avLst/>
          </a:prstGeom>
          <a:solidFill>
            <a:schemeClr val="bg2"/>
          </a:solidFill>
        </p:spPr>
        <p:txBody>
          <a:bodyPr wrap="square" lIns="0" tIns="0" rIns="0" bIns="0" rtlCol="0" anchor="ctr">
            <a:noAutofit/>
          </a:bodyPr>
          <a:lstStyle/>
          <a:p>
            <a:pPr algn="ctr" defTabSz="914400">
              <a:lnSpc>
                <a:spcPct val="85000"/>
              </a:lnSpc>
              <a:spcAft>
                <a:spcPts val="1200"/>
              </a:spcAft>
            </a:pPr>
            <a:r>
              <a:rPr lang="en-AU" sz="2800" b="1" kern="0" dirty="0" smtClean="0">
                <a:latin typeface="+mj-lt"/>
              </a:rPr>
              <a:t>31</a:t>
            </a:r>
            <a:r>
              <a:rPr lang="en-AU" sz="1100" b="1" kern="0" dirty="0" smtClean="0">
                <a:latin typeface="+mj-lt"/>
              </a:rPr>
              <a:t> </a:t>
            </a:r>
            <a:r>
              <a:rPr lang="en-AU" sz="1100" kern="0" dirty="0">
                <a:latin typeface="+mj-lt"/>
              </a:rPr>
              <a:t>patients implanted</a:t>
            </a:r>
            <a:r>
              <a:rPr lang="en-AU" sz="1100" baseline="30000" dirty="0"/>
              <a:t>1</a:t>
            </a:r>
            <a:r>
              <a:rPr lang="en-AU" sz="1100" kern="0" dirty="0">
                <a:latin typeface="+mj-lt"/>
              </a:rPr>
              <a:t> </a:t>
            </a:r>
            <a:endParaRPr kumimoji="0" lang="en-AU" sz="1100" i="0" u="none" strike="noStrike" kern="0" cap="none" spc="0" normalizeH="0" baseline="0" noProof="0" dirty="0">
              <a:ln>
                <a:noFill/>
              </a:ln>
              <a:effectLst/>
              <a:uLnTx/>
              <a:uFillTx/>
              <a:latin typeface="+mj-lt"/>
            </a:endParaRPr>
          </a:p>
        </p:txBody>
      </p:sp>
      <p:sp>
        <p:nvSpPr>
          <p:cNvPr id="48" name="Rectangle 47">
            <a:extLst>
              <a:ext uri="{FF2B5EF4-FFF2-40B4-BE49-F238E27FC236}">
                <a16:creationId xmlns:a16="http://schemas.microsoft.com/office/drawing/2014/main" xmlns="" id="{D1A9FF4F-C0BC-4D1C-A9B3-D732B6570964}"/>
              </a:ext>
            </a:extLst>
          </p:cNvPr>
          <p:cNvSpPr/>
          <p:nvPr/>
        </p:nvSpPr>
        <p:spPr>
          <a:xfrm>
            <a:off x="2223924" y="1719076"/>
            <a:ext cx="2559831" cy="2456277"/>
          </a:xfrm>
          <a:prstGeom prst="rect">
            <a:avLst/>
          </a:prstGeom>
          <a:solidFill>
            <a:schemeClr val="bg2"/>
          </a:solidFill>
        </p:spPr>
        <p:txBody>
          <a:bodyPr wrap="square" lIns="0" tIns="0" rIns="0" bIns="0" rtlCol="0" anchor="ctr">
            <a:noAutofit/>
          </a:bodyPr>
          <a:lstStyle/>
          <a:p>
            <a:pPr algn="ctr" defTabSz="914400">
              <a:lnSpc>
                <a:spcPct val="85000"/>
              </a:lnSpc>
              <a:spcAft>
                <a:spcPts val="1200"/>
              </a:spcAft>
            </a:pPr>
            <a:endParaRPr kumimoji="0" lang="en-AU" sz="1100" i="0" u="none" strike="noStrike" kern="0" cap="none" spc="0" normalizeH="0" baseline="0" noProof="0" dirty="0">
              <a:ln>
                <a:noFill/>
              </a:ln>
              <a:effectLst/>
              <a:uLnTx/>
              <a:uFillTx/>
              <a:latin typeface="+mj-lt"/>
            </a:endParaRPr>
          </a:p>
        </p:txBody>
      </p:sp>
      <p:sp>
        <p:nvSpPr>
          <p:cNvPr id="8" name="TextBox 7">
            <a:extLst>
              <a:ext uri="{FF2B5EF4-FFF2-40B4-BE49-F238E27FC236}">
                <a16:creationId xmlns:a16="http://schemas.microsoft.com/office/drawing/2014/main" xmlns="" id="{AE59C658-914C-488E-BA49-84A78C0A4ED6}"/>
              </a:ext>
            </a:extLst>
          </p:cNvPr>
          <p:cNvSpPr txBox="1"/>
          <p:nvPr/>
        </p:nvSpPr>
        <p:spPr>
          <a:xfrm>
            <a:off x="2217088" y="1713140"/>
            <a:ext cx="3021662" cy="2462213"/>
          </a:xfrm>
          <a:prstGeom prst="rect">
            <a:avLst/>
          </a:prstGeom>
          <a:solidFill>
            <a:srgbClr val="DDF6FF"/>
          </a:solidFill>
        </p:spPr>
        <p:txBody>
          <a:bodyPr wrap="square" rtlCol="0">
            <a:spAutoFit/>
          </a:bodyPr>
          <a:lstStyle/>
          <a:p>
            <a:pPr marL="179388" indent="-179388">
              <a:buFont typeface="Wingdings" panose="05000000000000000000" pitchFamily="2" charset="2"/>
              <a:buChar char="§"/>
            </a:pPr>
            <a:r>
              <a:rPr lang="en-AU" sz="1100" dirty="0"/>
              <a:t>Disease Control Rate (DCR) of </a:t>
            </a:r>
            <a:r>
              <a:rPr lang="en-AU" sz="1100" b="1" dirty="0"/>
              <a:t>100%</a:t>
            </a:r>
            <a:r>
              <a:rPr lang="en-AU" sz="1100" dirty="0"/>
              <a:t> (Week 8) and </a:t>
            </a:r>
            <a:r>
              <a:rPr lang="en-AU" sz="1100" b="1" dirty="0"/>
              <a:t>87%</a:t>
            </a:r>
            <a:r>
              <a:rPr lang="en-AU" sz="1100" dirty="0"/>
              <a:t> (Week 16)</a:t>
            </a:r>
          </a:p>
          <a:p>
            <a:pPr marL="179388" indent="-179388">
              <a:buFont typeface="Wingdings" panose="05000000000000000000" pitchFamily="2" charset="2"/>
              <a:buChar char="§"/>
            </a:pPr>
            <a:endParaRPr lang="en-AU" sz="1100" dirty="0"/>
          </a:p>
          <a:p>
            <a:r>
              <a:rPr lang="en-AU" sz="1100" dirty="0"/>
              <a:t> </a:t>
            </a:r>
          </a:p>
          <a:p>
            <a:r>
              <a:rPr lang="en-AU" sz="1100" dirty="0"/>
              <a:t/>
            </a:r>
            <a:br>
              <a:rPr lang="en-AU" sz="1100" dirty="0"/>
            </a:br>
            <a:r>
              <a:rPr lang="en-AU" sz="1100" dirty="0"/>
              <a:t> </a:t>
            </a:r>
          </a:p>
          <a:p>
            <a:endParaRPr lang="en-AU" sz="1100" dirty="0"/>
          </a:p>
          <a:p>
            <a:r>
              <a:rPr lang="en-AU" sz="1100" dirty="0"/>
              <a:t/>
            </a:r>
            <a:br>
              <a:rPr lang="en-AU" sz="1100" dirty="0"/>
            </a:br>
            <a:endParaRPr lang="en-AU" sz="1100" dirty="0"/>
          </a:p>
          <a:p>
            <a:pPr marL="179388" indent="-179388">
              <a:buFont typeface="Wingdings" panose="05000000000000000000" pitchFamily="2" charset="2"/>
              <a:buChar char="§"/>
            </a:pPr>
            <a:r>
              <a:rPr lang="en-AU" sz="1100" b="1" dirty="0"/>
              <a:t>Up to 73% and 72% tumour volumetric reduction at Week 8 and 16 respectively </a:t>
            </a:r>
          </a:p>
          <a:p>
            <a:pPr marL="179388" indent="-179388">
              <a:buFont typeface="Wingdings" panose="05000000000000000000" pitchFamily="2" charset="2"/>
              <a:buChar char="§"/>
            </a:pPr>
            <a:endParaRPr lang="en-AU" sz="1100" dirty="0"/>
          </a:p>
          <a:p>
            <a:pPr marL="179388" indent="-179388">
              <a:buFont typeface="Wingdings" panose="05000000000000000000" pitchFamily="2" charset="2"/>
              <a:buChar char="§"/>
            </a:pPr>
            <a:r>
              <a:rPr lang="en-AU" sz="1100" dirty="0"/>
              <a:t>Median volumetric reduction of 29% (at week 8) and 39.5% (as week 16)</a:t>
            </a:r>
          </a:p>
        </p:txBody>
      </p:sp>
      <p:sp>
        <p:nvSpPr>
          <p:cNvPr id="50" name="TextBox 49">
            <a:extLst>
              <a:ext uri="{FF2B5EF4-FFF2-40B4-BE49-F238E27FC236}">
                <a16:creationId xmlns:a16="http://schemas.microsoft.com/office/drawing/2014/main" xmlns="" id="{A6529F85-0134-4748-AE96-09F5151447AE}"/>
              </a:ext>
            </a:extLst>
          </p:cNvPr>
          <p:cNvSpPr txBox="1"/>
          <p:nvPr/>
        </p:nvSpPr>
        <p:spPr>
          <a:xfrm>
            <a:off x="5479677" y="1743359"/>
            <a:ext cx="2143800" cy="600164"/>
          </a:xfrm>
          <a:prstGeom prst="rect">
            <a:avLst/>
          </a:prstGeom>
          <a:noFill/>
        </p:spPr>
        <p:txBody>
          <a:bodyPr wrap="square" rtlCol="0">
            <a:spAutoFit/>
          </a:bodyPr>
          <a:lstStyle/>
          <a:p>
            <a:r>
              <a:rPr lang="en-AU" sz="1100" b="1" i="1" dirty="0">
                <a:solidFill>
                  <a:schemeClr val="accent1">
                    <a:lumMod val="75000"/>
                  </a:schemeClr>
                </a:solidFill>
              </a:rPr>
              <a:t>Partial Response </a:t>
            </a:r>
            <a:r>
              <a:rPr lang="en-AU" sz="1100" i="1" dirty="0"/>
              <a:t>– a reduction in tumour longest diameter of at least 30% from baseline</a:t>
            </a:r>
            <a:endParaRPr lang="en-AU" sz="1100" dirty="0"/>
          </a:p>
        </p:txBody>
      </p:sp>
      <p:cxnSp>
        <p:nvCxnSpPr>
          <p:cNvPr id="51" name="Straight Connector 50">
            <a:extLst>
              <a:ext uri="{FF2B5EF4-FFF2-40B4-BE49-F238E27FC236}">
                <a16:creationId xmlns:a16="http://schemas.microsoft.com/office/drawing/2014/main" xmlns="" id="{79CB4195-9B94-46A0-8564-3CDFD16303E2}"/>
              </a:ext>
            </a:extLst>
          </p:cNvPr>
          <p:cNvCxnSpPr>
            <a:cxnSpLocks/>
          </p:cNvCxnSpPr>
          <p:nvPr/>
        </p:nvCxnSpPr>
        <p:spPr>
          <a:xfrm>
            <a:off x="661528" y="4222955"/>
            <a:ext cx="7680462" cy="0"/>
          </a:xfrm>
          <a:prstGeom prst="line">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xmlns="" id="{D05A0EE9-31AD-49E1-94DF-BB8A0498E19A}"/>
              </a:ext>
            </a:extLst>
          </p:cNvPr>
          <p:cNvSpPr/>
          <p:nvPr/>
        </p:nvSpPr>
        <p:spPr>
          <a:xfrm>
            <a:off x="666958" y="4275154"/>
            <a:ext cx="1462996" cy="525443"/>
          </a:xfrm>
          <a:prstGeom prst="rect">
            <a:avLst/>
          </a:prstGeom>
          <a:solidFill>
            <a:srgbClr val="404596"/>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r>
              <a:rPr kumimoji="0" lang="en-AU" sz="1200" b="1" i="0" u="none" strike="noStrike" kern="0" cap="none" spc="0" normalizeH="0" baseline="0" noProof="0" dirty="0">
                <a:ln>
                  <a:noFill/>
                </a:ln>
                <a:solidFill>
                  <a:schemeClr val="bg1"/>
                </a:solidFill>
                <a:effectLst/>
                <a:uLnTx/>
                <a:uFillTx/>
                <a:latin typeface="+mj-lt"/>
              </a:rPr>
              <a:t>Safety &amp; implantation  </a:t>
            </a:r>
          </a:p>
        </p:txBody>
      </p:sp>
      <p:sp>
        <p:nvSpPr>
          <p:cNvPr id="54" name="Rectangle 53">
            <a:extLst>
              <a:ext uri="{FF2B5EF4-FFF2-40B4-BE49-F238E27FC236}">
                <a16:creationId xmlns:a16="http://schemas.microsoft.com/office/drawing/2014/main" xmlns="" id="{67A48628-E54C-4B53-8E3B-FDDDF44CE126}"/>
              </a:ext>
            </a:extLst>
          </p:cNvPr>
          <p:cNvSpPr/>
          <p:nvPr/>
        </p:nvSpPr>
        <p:spPr>
          <a:xfrm>
            <a:off x="2217088" y="4270559"/>
            <a:ext cx="6124902" cy="525444"/>
          </a:xfrm>
          <a:prstGeom prst="rect">
            <a:avLst/>
          </a:prstGeom>
          <a:solidFill>
            <a:schemeClr val="accent5">
              <a:lumMod val="20000"/>
              <a:lumOff val="80000"/>
            </a:schemeClr>
          </a:solidFill>
        </p:spPr>
        <p:txBody>
          <a:bodyPr wrap="square" lIns="0" tIns="0" rIns="0" bIns="0" rtlCol="0" anchor="ctr">
            <a:noAutofit/>
          </a:bodyPr>
          <a:lstStyle/>
          <a:p>
            <a:pPr algn="ctr" defTabSz="914400">
              <a:lnSpc>
                <a:spcPct val="85000"/>
              </a:lnSpc>
              <a:spcAft>
                <a:spcPts val="1200"/>
              </a:spcAft>
            </a:pPr>
            <a:endParaRPr kumimoji="0" lang="en-AU" sz="1100" i="0" u="none" strike="noStrike" kern="0" cap="none" spc="0" normalizeH="0" baseline="0" noProof="0" dirty="0">
              <a:ln>
                <a:noFill/>
              </a:ln>
              <a:effectLst/>
              <a:uLnTx/>
              <a:uFillTx/>
              <a:latin typeface="+mj-lt"/>
            </a:endParaRPr>
          </a:p>
        </p:txBody>
      </p:sp>
      <p:sp>
        <p:nvSpPr>
          <p:cNvPr id="56" name="TextBox 55">
            <a:extLst>
              <a:ext uri="{FF2B5EF4-FFF2-40B4-BE49-F238E27FC236}">
                <a16:creationId xmlns:a16="http://schemas.microsoft.com/office/drawing/2014/main" xmlns="" id="{2160043A-0FC6-49E3-81E5-B8C713CA6E3E}"/>
              </a:ext>
            </a:extLst>
          </p:cNvPr>
          <p:cNvSpPr txBox="1"/>
          <p:nvPr/>
        </p:nvSpPr>
        <p:spPr>
          <a:xfrm>
            <a:off x="2230760" y="4233725"/>
            <a:ext cx="6111230" cy="600164"/>
          </a:xfrm>
          <a:prstGeom prst="rect">
            <a:avLst/>
          </a:prstGeom>
          <a:noFill/>
        </p:spPr>
        <p:txBody>
          <a:bodyPr wrap="square" rtlCol="0">
            <a:spAutoFit/>
          </a:bodyPr>
          <a:lstStyle/>
          <a:p>
            <a:pPr marL="179388" indent="-179388">
              <a:buFont typeface="Wingdings" panose="05000000000000000000" pitchFamily="2" charset="2"/>
              <a:buChar char="§"/>
            </a:pPr>
            <a:r>
              <a:rPr lang="en-AU" sz="1100" dirty="0"/>
              <a:t>No Serious Adverse Events (SAEs) attributed to device or implantation</a:t>
            </a:r>
            <a:r>
              <a:rPr lang="en-AU" sz="1100" baseline="30000" dirty="0"/>
              <a:t>2</a:t>
            </a:r>
            <a:endParaRPr lang="en-AU" sz="1100" dirty="0"/>
          </a:p>
          <a:p>
            <a:pPr marL="179388" indent="-179388">
              <a:buFont typeface="Wingdings" panose="05000000000000000000" pitchFamily="2" charset="2"/>
              <a:buChar char="§"/>
            </a:pPr>
            <a:r>
              <a:rPr lang="en-AU" sz="1100" dirty="0"/>
              <a:t>No evidence of radiation toxicities, or other safety concerns identified to date</a:t>
            </a:r>
          </a:p>
          <a:p>
            <a:pPr marL="179388" indent="-179388">
              <a:buFont typeface="Wingdings" panose="05000000000000000000" pitchFamily="2" charset="2"/>
              <a:buChar char="§"/>
            </a:pPr>
            <a:r>
              <a:rPr lang="en-AU" sz="1100" dirty="0" err="1"/>
              <a:t>OncoSil</a:t>
            </a:r>
            <a:r>
              <a:rPr lang="en-AU" sz="1100" dirty="0"/>
              <a:t>™ device delivery via EUS considered straightforward for implantation</a:t>
            </a:r>
          </a:p>
        </p:txBody>
      </p:sp>
      <p:sp>
        <p:nvSpPr>
          <p:cNvPr id="26" name="TextBox 25">
            <a:extLst>
              <a:ext uri="{FF2B5EF4-FFF2-40B4-BE49-F238E27FC236}">
                <a16:creationId xmlns:a16="http://schemas.microsoft.com/office/drawing/2014/main" xmlns="" id="{1762CF3E-A638-4B36-82D6-B3762D125C10}"/>
              </a:ext>
            </a:extLst>
          </p:cNvPr>
          <p:cNvSpPr txBox="1"/>
          <p:nvPr/>
        </p:nvSpPr>
        <p:spPr>
          <a:xfrm>
            <a:off x="5479677" y="2575025"/>
            <a:ext cx="2788283" cy="1277273"/>
          </a:xfrm>
          <a:prstGeom prst="rect">
            <a:avLst/>
          </a:prstGeom>
          <a:noFill/>
        </p:spPr>
        <p:txBody>
          <a:bodyPr wrap="square" rtlCol="0">
            <a:spAutoFit/>
          </a:bodyPr>
          <a:lstStyle/>
          <a:p>
            <a:r>
              <a:rPr lang="en-AU" sz="1100" b="1" i="1" dirty="0">
                <a:solidFill>
                  <a:schemeClr val="accent1">
                    <a:lumMod val="75000"/>
                  </a:schemeClr>
                </a:solidFill>
              </a:rPr>
              <a:t>Resection</a:t>
            </a:r>
            <a:r>
              <a:rPr lang="en-AU" sz="1100" i="1" dirty="0"/>
              <a:t> – the </a:t>
            </a:r>
            <a:r>
              <a:rPr lang="en-AU" sz="1100" b="1" i="1" dirty="0"/>
              <a:t>only potential cure </a:t>
            </a:r>
            <a:r>
              <a:rPr lang="en-AU" sz="1100" i="1" dirty="0"/>
              <a:t>for pancreatic cancer, demonstrating possibility of improved outcomes in patient group deemed inoperable at time of study entry. A further 3 study participants are being assessed for possible surgical resection </a:t>
            </a:r>
            <a:endParaRPr lang="en-AU" sz="1100" dirty="0"/>
          </a:p>
        </p:txBody>
      </p:sp>
      <p:sp>
        <p:nvSpPr>
          <p:cNvPr id="17" name="Rectangle 16">
            <a:extLst>
              <a:ext uri="{FF2B5EF4-FFF2-40B4-BE49-F238E27FC236}">
                <a16:creationId xmlns:a16="http://schemas.microsoft.com/office/drawing/2014/main" xmlns="" id="{A7E12C1A-0778-45DA-AD7D-608B38D2D81E}"/>
              </a:ext>
            </a:extLst>
          </p:cNvPr>
          <p:cNvSpPr/>
          <p:nvPr/>
        </p:nvSpPr>
        <p:spPr>
          <a:xfrm>
            <a:off x="2248838" y="2244973"/>
            <a:ext cx="2761312" cy="361747"/>
          </a:xfrm>
          <a:prstGeom prst="rect">
            <a:avLst/>
          </a:prstGeom>
          <a:solidFill>
            <a:schemeClr val="bg2">
              <a:alpha val="96000"/>
            </a:schemeClr>
          </a:solidFill>
          <a:ln w="6350">
            <a:noFill/>
            <a:prstDash val="dash"/>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de-DE"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34" name="Rectangle 33">
            <a:extLst>
              <a:ext uri="{FF2B5EF4-FFF2-40B4-BE49-F238E27FC236}">
                <a16:creationId xmlns:a16="http://schemas.microsoft.com/office/drawing/2014/main" xmlns="" id="{0CAE8DC9-27FC-4DBB-834B-EA31533E3FF2}"/>
              </a:ext>
            </a:extLst>
          </p:cNvPr>
          <p:cNvSpPr/>
          <p:nvPr/>
        </p:nvSpPr>
        <p:spPr>
          <a:xfrm>
            <a:off x="2248838" y="2752203"/>
            <a:ext cx="2761312" cy="361747"/>
          </a:xfrm>
          <a:prstGeom prst="rect">
            <a:avLst/>
          </a:prstGeom>
          <a:solidFill>
            <a:schemeClr val="bg2">
              <a:alpha val="96000"/>
            </a:schemeClr>
          </a:solidFill>
          <a:ln w="6350">
            <a:noFill/>
            <a:prstDash val="dash"/>
          </a:ln>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de-DE"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36" name="TextBox 35">
            <a:extLst>
              <a:ext uri="{FF2B5EF4-FFF2-40B4-BE49-F238E27FC236}">
                <a16:creationId xmlns:a16="http://schemas.microsoft.com/office/drawing/2014/main" xmlns="" id="{7E3F9D49-AEBC-420C-BECA-D23D5BD4F990}"/>
              </a:ext>
            </a:extLst>
          </p:cNvPr>
          <p:cNvSpPr txBox="1"/>
          <p:nvPr/>
        </p:nvSpPr>
        <p:spPr>
          <a:xfrm>
            <a:off x="2217088" y="1713140"/>
            <a:ext cx="3021662" cy="1615827"/>
          </a:xfrm>
          <a:prstGeom prst="rect">
            <a:avLst/>
          </a:prstGeom>
          <a:noFill/>
        </p:spPr>
        <p:txBody>
          <a:bodyPr wrap="square" rtlCol="0">
            <a:spAutoFit/>
          </a:bodyPr>
          <a:lstStyle/>
          <a:p>
            <a:r>
              <a:rPr lang="en-AU" sz="1100" dirty="0"/>
              <a:t/>
            </a:r>
            <a:br>
              <a:rPr lang="en-AU" sz="1100" dirty="0"/>
            </a:br>
            <a:endParaRPr lang="en-AU" sz="1100" dirty="0"/>
          </a:p>
          <a:p>
            <a:r>
              <a:rPr lang="en-AU" sz="1100" dirty="0"/>
              <a:t> </a:t>
            </a:r>
          </a:p>
          <a:p>
            <a:pPr marL="179388" indent="-179388">
              <a:buFont typeface="Wingdings" panose="05000000000000000000" pitchFamily="2" charset="2"/>
              <a:buChar char="§"/>
            </a:pPr>
            <a:r>
              <a:rPr lang="en-AU" sz="1100" b="1" dirty="0"/>
              <a:t>4 out of 20</a:t>
            </a:r>
            <a:r>
              <a:rPr lang="en-AU" sz="1100" dirty="0"/>
              <a:t> implanted patients</a:t>
            </a:r>
            <a:br>
              <a:rPr lang="en-AU" sz="1100" dirty="0"/>
            </a:br>
            <a:r>
              <a:rPr lang="en-AU" sz="1100" dirty="0"/>
              <a:t> achieved a </a:t>
            </a:r>
            <a:r>
              <a:rPr lang="en-AU" sz="1100" b="1" dirty="0">
                <a:solidFill>
                  <a:schemeClr val="accent1">
                    <a:lumMod val="75000"/>
                  </a:schemeClr>
                </a:solidFill>
              </a:rPr>
              <a:t>Partial Response</a:t>
            </a:r>
            <a:r>
              <a:rPr lang="en-AU" sz="1100" dirty="0"/>
              <a:t> </a:t>
            </a:r>
          </a:p>
          <a:p>
            <a:endParaRPr lang="en-AU" sz="1100" dirty="0"/>
          </a:p>
          <a:p>
            <a:pPr marL="179388" indent="-179388">
              <a:buFont typeface="Wingdings" panose="05000000000000000000" pitchFamily="2" charset="2"/>
              <a:buChar char="§"/>
            </a:pPr>
            <a:r>
              <a:rPr lang="en-AU" sz="1100" b="1" dirty="0"/>
              <a:t>3</a:t>
            </a:r>
            <a:r>
              <a:rPr lang="en-AU" sz="1100" b="1" dirty="0" smtClean="0"/>
              <a:t> </a:t>
            </a:r>
            <a:r>
              <a:rPr lang="en-AU" sz="1100" b="1" dirty="0"/>
              <a:t>out of 20 </a:t>
            </a:r>
            <a:r>
              <a:rPr lang="en-AU" sz="1100" dirty="0"/>
              <a:t>implanted patients have undergone </a:t>
            </a:r>
            <a:r>
              <a:rPr lang="en-AU" sz="1100" b="1" dirty="0">
                <a:solidFill>
                  <a:schemeClr val="accent1">
                    <a:lumMod val="75000"/>
                  </a:schemeClr>
                </a:solidFill>
              </a:rPr>
              <a:t>Surgical Resection </a:t>
            </a:r>
          </a:p>
          <a:p>
            <a:endParaRPr lang="en-AU" sz="1100" dirty="0"/>
          </a:p>
        </p:txBody>
      </p:sp>
      <p:cxnSp>
        <p:nvCxnSpPr>
          <p:cNvPr id="23" name="Connector: Elbow 22">
            <a:extLst>
              <a:ext uri="{FF2B5EF4-FFF2-40B4-BE49-F238E27FC236}">
                <a16:creationId xmlns:a16="http://schemas.microsoft.com/office/drawing/2014/main" xmlns="" id="{C3796BD4-49C7-4190-B1D0-D28B32E607FA}"/>
              </a:ext>
            </a:extLst>
          </p:cNvPr>
          <p:cNvCxnSpPr>
            <a:cxnSpLocks/>
            <a:stCxn id="17" idx="3"/>
            <a:endCxn id="28" idx="1"/>
          </p:cNvCxnSpPr>
          <p:nvPr/>
        </p:nvCxnSpPr>
        <p:spPr>
          <a:xfrm flipV="1">
            <a:off x="5010150" y="1872759"/>
            <a:ext cx="498777" cy="55308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xmlns="" id="{B007CED1-84D2-4001-8C7F-A3752A0C4AC7}"/>
              </a:ext>
            </a:extLst>
          </p:cNvPr>
          <p:cNvCxnSpPr>
            <a:cxnSpLocks/>
            <a:stCxn id="34" idx="3"/>
            <a:endCxn id="39" idx="1"/>
          </p:cNvCxnSpPr>
          <p:nvPr/>
        </p:nvCxnSpPr>
        <p:spPr>
          <a:xfrm flipV="1">
            <a:off x="5010150" y="2711720"/>
            <a:ext cx="504453" cy="2213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xmlns="" id="{23651F4A-D304-4488-966E-46380B09EF3B}"/>
              </a:ext>
            </a:extLst>
          </p:cNvPr>
          <p:cNvSpPr/>
          <p:nvPr/>
        </p:nvSpPr>
        <p:spPr>
          <a:xfrm>
            <a:off x="5508927" y="1731831"/>
            <a:ext cx="2043711" cy="281855"/>
          </a:xfrm>
          <a:prstGeom prst="rect">
            <a:avLst/>
          </a:prstGeom>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de-DE" sz="1200" i="0" u="none" strike="noStrike" kern="0" cap="none" spc="0" normalizeH="0" baseline="0" noProof="0" dirty="0">
              <a:ln>
                <a:noFill/>
              </a:ln>
              <a:solidFill>
                <a:schemeClr val="tx1">
                  <a:lumMod val="65000"/>
                  <a:lumOff val="35000"/>
                </a:schemeClr>
              </a:solidFill>
              <a:effectLst/>
              <a:uLnTx/>
              <a:uFillTx/>
              <a:latin typeface="+mj-lt"/>
            </a:endParaRPr>
          </a:p>
        </p:txBody>
      </p:sp>
      <p:sp>
        <p:nvSpPr>
          <p:cNvPr id="39" name="Rectangle 38">
            <a:extLst>
              <a:ext uri="{FF2B5EF4-FFF2-40B4-BE49-F238E27FC236}">
                <a16:creationId xmlns:a16="http://schemas.microsoft.com/office/drawing/2014/main" xmlns="" id="{D6CDD717-ABA3-413E-8757-8B15E5340919}"/>
              </a:ext>
            </a:extLst>
          </p:cNvPr>
          <p:cNvSpPr/>
          <p:nvPr/>
        </p:nvSpPr>
        <p:spPr>
          <a:xfrm>
            <a:off x="5514603" y="2599232"/>
            <a:ext cx="934124" cy="224976"/>
          </a:xfrm>
          <a:prstGeom prst="rect">
            <a:avLst/>
          </a:prstGeom>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de-DE" sz="1200" i="0" u="none" strike="noStrike" kern="0" cap="none" spc="0" normalizeH="0" baseline="0" noProof="0" dirty="0">
              <a:ln>
                <a:noFill/>
              </a:ln>
              <a:solidFill>
                <a:schemeClr val="tx1">
                  <a:lumMod val="65000"/>
                  <a:lumOff val="35000"/>
                </a:schemeClr>
              </a:solidFill>
              <a:effectLst/>
              <a:uLnTx/>
              <a:uFillTx/>
              <a:latin typeface="+mj-lt"/>
            </a:endParaRPr>
          </a:p>
        </p:txBody>
      </p:sp>
    </p:spTree>
    <p:extLst>
      <p:ext uri="{BB962C8B-B14F-4D97-AF65-F5344CB8AC3E}">
        <p14:creationId xmlns:p14="http://schemas.microsoft.com/office/powerpoint/2010/main" val="11509521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A694581-354B-4AD0-AB79-CA3CCED74E4B}"/>
              </a:ext>
            </a:extLst>
          </p:cNvPr>
          <p:cNvSpPr>
            <a:spLocks noGrp="1"/>
          </p:cNvSpPr>
          <p:nvPr>
            <p:ph type="sldNum" sz="quarter" idx="12"/>
          </p:nvPr>
        </p:nvSpPr>
        <p:spPr/>
        <p:txBody>
          <a:bodyPr/>
          <a:lstStyle/>
          <a:p>
            <a:r>
              <a:rPr lang="en-AU" dirty="0"/>
              <a:t> </a:t>
            </a:r>
            <a:r>
              <a:rPr lang="en-AU" dirty="0" err="1"/>
              <a:t>OncoSil</a:t>
            </a:r>
            <a:r>
              <a:rPr lang="en-AU" dirty="0"/>
              <a:t> Medical </a:t>
            </a:r>
            <a:fld id="{39057BC9-F31E-49D2-870D-F4BDC1D3C39F}" type="slidenum">
              <a:rPr lang="en-AU" sz="900" smtClean="0"/>
              <a:pPr/>
              <a:t>9</a:t>
            </a:fld>
            <a:endParaRPr lang="en-AU" sz="900" dirty="0"/>
          </a:p>
        </p:txBody>
      </p:sp>
      <p:sp>
        <p:nvSpPr>
          <p:cNvPr id="29" name="Rectangle 28">
            <a:extLst>
              <a:ext uri="{FF2B5EF4-FFF2-40B4-BE49-F238E27FC236}">
                <a16:creationId xmlns:a16="http://schemas.microsoft.com/office/drawing/2014/main" xmlns="" id="{24C2689B-C13D-4206-88F6-E9709C2EA354}"/>
              </a:ext>
            </a:extLst>
          </p:cNvPr>
          <p:cNvSpPr/>
          <p:nvPr/>
        </p:nvSpPr>
        <p:spPr>
          <a:xfrm>
            <a:off x="528531" y="301783"/>
            <a:ext cx="7564503" cy="523220"/>
          </a:xfrm>
          <a:prstGeom prst="rect">
            <a:avLst/>
          </a:prstGeom>
        </p:spPr>
        <p:txBody>
          <a:bodyPr wrap="square">
            <a:spAutoFit/>
          </a:bodyPr>
          <a:lstStyle/>
          <a:p>
            <a:r>
              <a:rPr lang="en-AU" sz="2800" b="1" kern="0" dirty="0">
                <a:solidFill>
                  <a:srgbClr val="595959"/>
                </a:solidFill>
              </a:rPr>
              <a:t>T</a:t>
            </a:r>
            <a:r>
              <a:rPr lang="en-AU" sz="2800" b="1" kern="0" dirty="0" smtClean="0">
                <a:solidFill>
                  <a:srgbClr val="595959"/>
                </a:solidFill>
              </a:rPr>
              <a:t>umours </a:t>
            </a:r>
            <a:r>
              <a:rPr lang="en-AU" sz="2800" b="1" kern="0" dirty="0">
                <a:solidFill>
                  <a:srgbClr val="595959"/>
                </a:solidFill>
              </a:rPr>
              <a:t>successfully resected</a:t>
            </a:r>
            <a:endParaRPr lang="en-US" altLang="zh-CN" sz="1200" b="1" dirty="0">
              <a:solidFill>
                <a:srgbClr val="FF0000"/>
              </a:solidFill>
              <a:cs typeface="Segoe UI" panose="020B0502040204020203" pitchFamily="34" charset="0"/>
            </a:endParaRPr>
          </a:p>
        </p:txBody>
      </p:sp>
      <p:sp>
        <p:nvSpPr>
          <p:cNvPr id="3" name="Rectangle 2">
            <a:extLst>
              <a:ext uri="{FF2B5EF4-FFF2-40B4-BE49-F238E27FC236}">
                <a16:creationId xmlns:a16="http://schemas.microsoft.com/office/drawing/2014/main" xmlns="" id="{A133514B-9925-4705-9E9E-AB0A3EEF7EDC}"/>
              </a:ext>
            </a:extLst>
          </p:cNvPr>
          <p:cNvSpPr/>
          <p:nvPr/>
        </p:nvSpPr>
        <p:spPr>
          <a:xfrm>
            <a:off x="3265696" y="1150116"/>
            <a:ext cx="5166848" cy="1793055"/>
          </a:xfrm>
          <a:prstGeom prst="rect">
            <a:avLst/>
          </a:prstGeom>
          <a:solidFill>
            <a:schemeClr val="bg1">
              <a:lumMod val="95000"/>
            </a:schemeClr>
          </a:solidFill>
        </p:spPr>
        <p:txBody>
          <a:bodyPr wrap="square" lIns="108000" tIns="72000" rIns="108000" bIns="72000" rtlCol="0" anchor="ctr">
            <a:noAutofit/>
          </a:bodyPr>
          <a:lstStyle/>
          <a:p>
            <a:pPr marL="269875" indent="-182563" defTabSz="914400">
              <a:lnSpc>
                <a:spcPct val="85000"/>
              </a:lnSpc>
              <a:spcAft>
                <a:spcPts val="1200"/>
              </a:spcAft>
              <a:buFont typeface="Wingdings" panose="05000000000000000000" pitchFamily="2" charset="2"/>
              <a:buChar char="§"/>
            </a:pPr>
            <a:r>
              <a:rPr lang="en-AU" sz="1400" kern="0" dirty="0">
                <a:solidFill>
                  <a:schemeClr val="tx1">
                    <a:lumMod val="65000"/>
                    <a:lumOff val="35000"/>
                  </a:schemeClr>
                </a:solidFill>
              </a:rPr>
              <a:t>To date, </a:t>
            </a:r>
            <a:r>
              <a:rPr lang="en-AU" sz="1400" kern="0" dirty="0" smtClean="0">
                <a:solidFill>
                  <a:schemeClr val="tx1">
                    <a:lumMod val="65000"/>
                    <a:lumOff val="35000"/>
                  </a:schemeClr>
                </a:solidFill>
              </a:rPr>
              <a:t>3 </a:t>
            </a:r>
            <a:r>
              <a:rPr lang="en-AU" sz="1400" kern="0" dirty="0">
                <a:solidFill>
                  <a:schemeClr val="tx1">
                    <a:lumMod val="65000"/>
                    <a:lumOff val="35000"/>
                  </a:schemeClr>
                </a:solidFill>
              </a:rPr>
              <a:t>out of 20 implanted patients have undergone surgical resection </a:t>
            </a:r>
            <a:r>
              <a:rPr lang="en-AU" sz="1400" b="1" kern="0" dirty="0">
                <a:solidFill>
                  <a:schemeClr val="tx1">
                    <a:lumMod val="65000"/>
                    <a:lumOff val="35000"/>
                  </a:schemeClr>
                </a:solidFill>
              </a:rPr>
              <a:t>with curative intent </a:t>
            </a:r>
            <a:r>
              <a:rPr lang="en-AU" sz="1400" kern="0" dirty="0">
                <a:solidFill>
                  <a:schemeClr val="tx1">
                    <a:lumMod val="65000"/>
                    <a:lumOff val="35000"/>
                  </a:schemeClr>
                </a:solidFill>
              </a:rPr>
              <a:t>(undergoing the Whipple procedure) </a:t>
            </a:r>
            <a:endParaRPr lang="en-AU" sz="1400" kern="0" dirty="0" smtClean="0">
              <a:solidFill>
                <a:schemeClr val="tx1">
                  <a:lumMod val="65000"/>
                  <a:lumOff val="35000"/>
                </a:schemeClr>
              </a:solidFill>
            </a:endParaRPr>
          </a:p>
          <a:p>
            <a:pPr marL="269875" indent="-182563" defTabSz="914400">
              <a:lnSpc>
                <a:spcPct val="85000"/>
              </a:lnSpc>
              <a:spcAft>
                <a:spcPts val="1200"/>
              </a:spcAft>
              <a:buFont typeface="Wingdings" panose="05000000000000000000" pitchFamily="2" charset="2"/>
              <a:buChar char="§"/>
            </a:pPr>
            <a:r>
              <a:rPr lang="en-AU" sz="1400" kern="0" dirty="0" smtClean="0">
                <a:solidFill>
                  <a:schemeClr val="tx1">
                    <a:lumMod val="65000"/>
                    <a:lumOff val="35000"/>
                  </a:schemeClr>
                </a:solidFill>
              </a:rPr>
              <a:t>In </a:t>
            </a:r>
            <a:r>
              <a:rPr lang="en-AU" sz="1400" kern="0" dirty="0">
                <a:solidFill>
                  <a:schemeClr val="tx1">
                    <a:lumMod val="65000"/>
                    <a:lumOff val="35000"/>
                  </a:schemeClr>
                </a:solidFill>
              </a:rPr>
              <a:t>addition, 3 other study participants are being assessed by their clinical team for surgical resection </a:t>
            </a:r>
          </a:p>
          <a:p>
            <a:pPr marL="269875" indent="-182563" defTabSz="914400">
              <a:lnSpc>
                <a:spcPct val="85000"/>
              </a:lnSpc>
              <a:spcAft>
                <a:spcPts val="1200"/>
              </a:spcAft>
              <a:buFont typeface="Wingdings" panose="05000000000000000000" pitchFamily="2" charset="2"/>
              <a:buChar char="§"/>
            </a:pPr>
            <a:endParaRPr lang="en-AU" sz="1400" kern="0" dirty="0" smtClean="0">
              <a:solidFill>
                <a:schemeClr val="tx1">
                  <a:lumMod val="65000"/>
                  <a:lumOff val="35000"/>
                </a:schemeClr>
              </a:solidFill>
            </a:endParaRPr>
          </a:p>
        </p:txBody>
      </p:sp>
      <p:sp>
        <p:nvSpPr>
          <p:cNvPr id="5" name="Isosceles Triangle 4">
            <a:extLst>
              <a:ext uri="{FF2B5EF4-FFF2-40B4-BE49-F238E27FC236}">
                <a16:creationId xmlns:a16="http://schemas.microsoft.com/office/drawing/2014/main" xmlns="" id="{D15D39A5-557D-4B01-ABA5-71DE454A9266}"/>
              </a:ext>
            </a:extLst>
          </p:cNvPr>
          <p:cNvSpPr/>
          <p:nvPr/>
        </p:nvSpPr>
        <p:spPr>
          <a:xfrm rot="10800000">
            <a:off x="1796995" y="3013543"/>
            <a:ext cx="5276580" cy="189923"/>
          </a:xfrm>
          <a:prstGeom prst="triangle">
            <a:avLst>
              <a:gd name="adj" fmla="val 48973"/>
            </a:avLst>
          </a:prstGeom>
          <a:solidFill>
            <a:srgbClr val="DDF6FF"/>
          </a:solidFill>
        </p:spPr>
        <p:txBody>
          <a:bodyPr wrap="square" lIns="0" tIns="0" rIns="0" bIns="0" rtlCol="0" anchor="ctr">
            <a:noAutofit/>
          </a:bodyPr>
          <a:lstStyle/>
          <a:p>
            <a:pPr marL="0" marR="0" indent="0" algn="ctr" defTabSz="914400" eaLnBrk="1" fontAlgn="auto" latinLnBrk="0" hangingPunct="1">
              <a:lnSpc>
                <a:spcPct val="85000"/>
              </a:lnSpc>
              <a:spcBef>
                <a:spcPts val="0"/>
              </a:spcBef>
              <a:spcAft>
                <a:spcPts val="1200"/>
              </a:spcAft>
              <a:buClrTx/>
              <a:buSzTx/>
              <a:buFontTx/>
              <a:buNone/>
              <a:tabLst/>
            </a:pPr>
            <a:endParaRPr kumimoji="0" lang="en-AU" sz="1200" i="0" u="none" strike="noStrike" kern="0" cap="none" spc="0" normalizeH="0" baseline="0" noProof="0" dirty="0">
              <a:ln>
                <a:noFill/>
              </a:ln>
              <a:solidFill>
                <a:schemeClr val="tx1">
                  <a:lumMod val="65000"/>
                  <a:lumOff val="35000"/>
                </a:schemeClr>
              </a:solidFill>
              <a:effectLst/>
              <a:uLnTx/>
              <a:uFillTx/>
              <a:latin typeface="+mj-lt"/>
            </a:endParaRPr>
          </a:p>
        </p:txBody>
      </p:sp>
      <p:grpSp>
        <p:nvGrpSpPr>
          <p:cNvPr id="4" name="Group 3">
            <a:extLst>
              <a:ext uri="{FF2B5EF4-FFF2-40B4-BE49-F238E27FC236}">
                <a16:creationId xmlns:a16="http://schemas.microsoft.com/office/drawing/2014/main" xmlns="" id="{FB0086C8-B7C2-408E-BA4A-6502F4FBFC23}"/>
              </a:ext>
            </a:extLst>
          </p:cNvPr>
          <p:cNvGrpSpPr/>
          <p:nvPr/>
        </p:nvGrpSpPr>
        <p:grpSpPr>
          <a:xfrm>
            <a:off x="614279" y="3275046"/>
            <a:ext cx="7818265" cy="1455181"/>
            <a:chOff x="614279" y="3216470"/>
            <a:chExt cx="8182688" cy="1513758"/>
          </a:xfrm>
        </p:grpSpPr>
        <p:sp>
          <p:nvSpPr>
            <p:cNvPr id="26" name="Rectangle 25">
              <a:extLst>
                <a:ext uri="{FF2B5EF4-FFF2-40B4-BE49-F238E27FC236}">
                  <a16:creationId xmlns:a16="http://schemas.microsoft.com/office/drawing/2014/main" xmlns="" id="{E25EEF25-FDDC-4948-9C12-24601C2B5352}"/>
                </a:ext>
              </a:extLst>
            </p:cNvPr>
            <p:cNvSpPr/>
            <p:nvPr/>
          </p:nvSpPr>
          <p:spPr>
            <a:xfrm>
              <a:off x="614279" y="3216470"/>
              <a:ext cx="2632680" cy="1507862"/>
            </a:xfrm>
            <a:prstGeom prst="rect">
              <a:avLst/>
            </a:prstGeom>
            <a:solidFill>
              <a:schemeClr val="accent5">
                <a:lumMod val="20000"/>
                <a:lumOff val="80000"/>
              </a:schemeClr>
            </a:solidFill>
          </p:spPr>
          <p:txBody>
            <a:bodyPr wrap="square" lIns="108000" tIns="144000" rIns="108000" bIns="108000" rtlCol="0" anchor="t" anchorCtr="0">
              <a:noAutofit/>
            </a:bodyPr>
            <a:lstStyle/>
            <a:p>
              <a:pPr marL="0" marR="0" indent="0" algn="ctr" defTabSz="914400" eaLnBrk="1" fontAlgn="auto" latinLnBrk="0" hangingPunct="1">
                <a:lnSpc>
                  <a:spcPct val="85000"/>
                </a:lnSpc>
                <a:spcBef>
                  <a:spcPts val="0"/>
                </a:spcBef>
                <a:buClrTx/>
                <a:buSzTx/>
                <a:buFontTx/>
                <a:buNone/>
                <a:tabLst/>
              </a:pPr>
              <a:r>
                <a:rPr lang="en-AU" sz="1200" b="1" kern="0" dirty="0">
                  <a:solidFill>
                    <a:schemeClr val="accent1">
                      <a:lumMod val="75000"/>
                    </a:schemeClr>
                  </a:solidFill>
                  <a:latin typeface="+mj-lt"/>
                </a:rPr>
                <a:t>SIGNIFICANT MILESTONE FOR </a:t>
              </a:r>
              <a:r>
                <a:rPr lang="en-AU" sz="1200" b="1" kern="0" dirty="0" err="1">
                  <a:solidFill>
                    <a:schemeClr val="accent1">
                      <a:lumMod val="75000"/>
                    </a:schemeClr>
                  </a:solidFill>
                  <a:latin typeface="+mj-lt"/>
                </a:rPr>
                <a:t>PanCO</a:t>
              </a:r>
              <a:r>
                <a:rPr lang="en-AU" sz="1200" b="1" kern="0" dirty="0">
                  <a:solidFill>
                    <a:schemeClr val="accent1">
                      <a:lumMod val="75000"/>
                    </a:schemeClr>
                  </a:solidFill>
                  <a:latin typeface="+mj-lt"/>
                </a:rPr>
                <a:t> STUDY</a:t>
              </a:r>
            </a:p>
            <a:p>
              <a:pPr marL="0" marR="0" indent="0" algn="ctr" defTabSz="914400" eaLnBrk="1" fontAlgn="auto" latinLnBrk="0" hangingPunct="1">
                <a:lnSpc>
                  <a:spcPct val="85000"/>
                </a:lnSpc>
                <a:spcBef>
                  <a:spcPts val="0"/>
                </a:spcBef>
                <a:buClrTx/>
                <a:buSzTx/>
                <a:buFontTx/>
                <a:buNone/>
                <a:tabLst/>
              </a:pPr>
              <a:endParaRPr lang="en-AU" sz="1200" kern="0" dirty="0">
                <a:solidFill>
                  <a:schemeClr val="accent1">
                    <a:lumMod val="75000"/>
                  </a:schemeClr>
                </a:solidFill>
                <a:latin typeface="+mj-lt"/>
              </a:endParaRPr>
            </a:p>
            <a:p>
              <a:pPr marL="0" marR="0" indent="0" algn="ctr" defTabSz="914400" eaLnBrk="1" fontAlgn="auto" latinLnBrk="0" hangingPunct="1">
                <a:lnSpc>
                  <a:spcPct val="85000"/>
                </a:lnSpc>
                <a:spcBef>
                  <a:spcPts val="0"/>
                </a:spcBef>
                <a:spcAft>
                  <a:spcPts val="1200"/>
                </a:spcAft>
                <a:buClrTx/>
                <a:buSzTx/>
                <a:buFontTx/>
                <a:buNone/>
                <a:tabLst/>
              </a:pPr>
              <a:r>
                <a:rPr kumimoji="0" lang="en-AU" sz="1200" i="0" u="none" strike="noStrike" kern="0" cap="none" spc="0" normalizeH="0" baseline="0" noProof="0" dirty="0">
                  <a:ln>
                    <a:noFill/>
                  </a:ln>
                  <a:solidFill>
                    <a:schemeClr val="accent1">
                      <a:lumMod val="75000"/>
                    </a:schemeClr>
                  </a:solidFill>
                  <a:effectLst/>
                  <a:uLnTx/>
                  <a:uFillTx/>
                  <a:latin typeface="+mj-lt"/>
                </a:rPr>
                <a:t>Demonstrates improved outcomes in group of patients deemed inoperable at time of enrolment </a:t>
              </a:r>
            </a:p>
          </p:txBody>
        </p:sp>
        <p:sp>
          <p:nvSpPr>
            <p:cNvPr id="28" name="Rectangle 27">
              <a:extLst>
                <a:ext uri="{FF2B5EF4-FFF2-40B4-BE49-F238E27FC236}">
                  <a16:creationId xmlns:a16="http://schemas.microsoft.com/office/drawing/2014/main" xmlns="" id="{43588CA3-8BB5-44E9-932A-615703B01988}"/>
                </a:ext>
              </a:extLst>
            </p:cNvPr>
            <p:cNvSpPr/>
            <p:nvPr/>
          </p:nvSpPr>
          <p:spPr>
            <a:xfrm>
              <a:off x="3389283" y="3216470"/>
              <a:ext cx="2632680" cy="1507862"/>
            </a:xfrm>
            <a:prstGeom prst="rect">
              <a:avLst/>
            </a:prstGeom>
            <a:solidFill>
              <a:schemeClr val="accent5">
                <a:lumMod val="20000"/>
                <a:lumOff val="80000"/>
              </a:schemeClr>
            </a:solidFill>
          </p:spPr>
          <p:txBody>
            <a:bodyPr wrap="square" lIns="108000" tIns="144000" rIns="108000" bIns="108000" rtlCol="0" anchor="t" anchorCtr="0">
              <a:noAutofit/>
            </a:bodyPr>
            <a:lstStyle/>
            <a:p>
              <a:pPr algn="ctr" defTabSz="914400">
                <a:lnSpc>
                  <a:spcPct val="85000"/>
                </a:lnSpc>
                <a:spcAft>
                  <a:spcPts val="1200"/>
                </a:spcAft>
              </a:pPr>
              <a:r>
                <a:rPr lang="en-AU" sz="1200" b="1" kern="0" dirty="0">
                  <a:solidFill>
                    <a:schemeClr val="accent1">
                      <a:lumMod val="75000"/>
                    </a:schemeClr>
                  </a:solidFill>
                </a:rPr>
                <a:t>RESECTION IS THE ONLY CURE FOR PANCREATIC CANCER</a:t>
              </a:r>
            </a:p>
            <a:p>
              <a:pPr algn="ctr" defTabSz="914400">
                <a:lnSpc>
                  <a:spcPct val="85000"/>
                </a:lnSpc>
                <a:spcAft>
                  <a:spcPts val="1200"/>
                </a:spcAft>
              </a:pPr>
              <a:r>
                <a:rPr lang="en-AU" sz="1200" kern="0" dirty="0">
                  <a:solidFill>
                    <a:schemeClr val="accent1">
                      <a:lumMod val="75000"/>
                    </a:schemeClr>
                  </a:solidFill>
                </a:rPr>
                <a:t>But &lt;15% of all diagnosed pancreatic cancer patients will be eligible for surgical resection </a:t>
              </a:r>
            </a:p>
          </p:txBody>
        </p:sp>
        <p:sp>
          <p:nvSpPr>
            <p:cNvPr id="32" name="Rectangle 31">
              <a:extLst>
                <a:ext uri="{FF2B5EF4-FFF2-40B4-BE49-F238E27FC236}">
                  <a16:creationId xmlns:a16="http://schemas.microsoft.com/office/drawing/2014/main" xmlns="" id="{A62626A1-7A23-49A8-83FE-A4F780AA6B91}"/>
                </a:ext>
              </a:extLst>
            </p:cNvPr>
            <p:cNvSpPr/>
            <p:nvPr/>
          </p:nvSpPr>
          <p:spPr>
            <a:xfrm>
              <a:off x="6164287" y="3222366"/>
              <a:ext cx="2632680" cy="1507862"/>
            </a:xfrm>
            <a:prstGeom prst="rect">
              <a:avLst/>
            </a:prstGeom>
            <a:solidFill>
              <a:schemeClr val="accent5">
                <a:lumMod val="20000"/>
                <a:lumOff val="80000"/>
              </a:schemeClr>
            </a:solidFill>
          </p:spPr>
          <p:txBody>
            <a:bodyPr wrap="square" lIns="108000" tIns="144000" rIns="108000" bIns="108000" rtlCol="0" anchor="t" anchorCtr="0">
              <a:noAutofit/>
            </a:bodyPr>
            <a:lstStyle/>
            <a:p>
              <a:pPr marL="0" marR="0" indent="0" algn="ctr" defTabSz="914400" eaLnBrk="1" fontAlgn="auto" latinLnBrk="0" hangingPunct="1">
                <a:lnSpc>
                  <a:spcPct val="85000"/>
                </a:lnSpc>
                <a:spcBef>
                  <a:spcPts val="0"/>
                </a:spcBef>
                <a:buClrTx/>
                <a:buSzTx/>
                <a:buFontTx/>
                <a:buNone/>
                <a:tabLst/>
              </a:pPr>
              <a:r>
                <a:rPr lang="en-AU" sz="1200" b="1" kern="0" dirty="0">
                  <a:solidFill>
                    <a:schemeClr val="accent1">
                      <a:lumMod val="75000"/>
                    </a:schemeClr>
                  </a:solidFill>
                  <a:latin typeface="+mj-lt"/>
                </a:rPr>
                <a:t>CONTINUED PROGRESS WILL BE CLOSELY MONITORED </a:t>
              </a:r>
            </a:p>
            <a:p>
              <a:pPr marL="0" marR="0" indent="0" algn="ctr" defTabSz="914400" eaLnBrk="1" fontAlgn="auto" latinLnBrk="0" hangingPunct="1">
                <a:lnSpc>
                  <a:spcPct val="85000"/>
                </a:lnSpc>
                <a:spcBef>
                  <a:spcPts val="0"/>
                </a:spcBef>
                <a:buClrTx/>
                <a:buSzTx/>
                <a:buFontTx/>
                <a:buNone/>
                <a:tabLst/>
              </a:pPr>
              <a:endParaRPr lang="en-AU" sz="1200" kern="0" dirty="0">
                <a:solidFill>
                  <a:schemeClr val="accent1">
                    <a:lumMod val="75000"/>
                  </a:schemeClr>
                </a:solidFill>
                <a:latin typeface="+mj-lt"/>
              </a:endParaRPr>
            </a:p>
            <a:p>
              <a:pPr algn="ctr" defTabSz="914400">
                <a:lnSpc>
                  <a:spcPct val="85000"/>
                </a:lnSpc>
                <a:spcAft>
                  <a:spcPts val="1200"/>
                </a:spcAft>
              </a:pPr>
              <a:r>
                <a:rPr lang="en-AU" sz="1200" kern="0" dirty="0">
                  <a:solidFill>
                    <a:schemeClr val="accent1">
                      <a:lumMod val="75000"/>
                    </a:schemeClr>
                  </a:solidFill>
                  <a:latin typeface="+mj-lt"/>
                </a:rPr>
                <a:t>Down-staging patients to resection is not an objective endpoint in the </a:t>
              </a:r>
              <a:r>
                <a:rPr lang="en-AU" sz="1200" kern="0" dirty="0" err="1">
                  <a:solidFill>
                    <a:schemeClr val="accent1">
                      <a:lumMod val="75000"/>
                    </a:schemeClr>
                  </a:solidFill>
                  <a:latin typeface="+mj-lt"/>
                </a:rPr>
                <a:t>PanCO</a:t>
              </a:r>
              <a:r>
                <a:rPr lang="en-AU" sz="1200" kern="0" dirty="0">
                  <a:solidFill>
                    <a:schemeClr val="accent1">
                      <a:lumMod val="75000"/>
                    </a:schemeClr>
                  </a:solidFill>
                  <a:latin typeface="+mj-lt"/>
                </a:rPr>
                <a:t> study, however will be closely followed as more data is collected. </a:t>
              </a:r>
            </a:p>
          </p:txBody>
        </p:sp>
      </p:grpSp>
      <p:sp>
        <p:nvSpPr>
          <p:cNvPr id="13" name="Rectangle 12">
            <a:extLst>
              <a:ext uri="{FF2B5EF4-FFF2-40B4-BE49-F238E27FC236}">
                <a16:creationId xmlns:a16="http://schemas.microsoft.com/office/drawing/2014/main" xmlns="" id="{EDB2C255-0A1C-45EC-9FDB-8E7B16B840F6}"/>
              </a:ext>
            </a:extLst>
          </p:cNvPr>
          <p:cNvSpPr/>
          <p:nvPr/>
        </p:nvSpPr>
        <p:spPr>
          <a:xfrm>
            <a:off x="614279" y="1150116"/>
            <a:ext cx="2515431" cy="1799818"/>
          </a:xfrm>
          <a:prstGeom prst="rect">
            <a:avLst/>
          </a:prstGeom>
          <a:solidFill>
            <a:schemeClr val="bg1">
              <a:lumMod val="95000"/>
            </a:schemeClr>
          </a:solidFill>
        </p:spPr>
        <p:txBody>
          <a:bodyPr wrap="square" lIns="0" tIns="0" rIns="0" bIns="0" rtlCol="0" anchor="ctr">
            <a:noAutofit/>
          </a:bodyPr>
          <a:lstStyle/>
          <a:p>
            <a:pPr marL="87312" defTabSz="914400">
              <a:lnSpc>
                <a:spcPct val="85000"/>
              </a:lnSpc>
              <a:spcAft>
                <a:spcPts val="150"/>
              </a:spcAft>
            </a:pPr>
            <a:r>
              <a:rPr lang="en-AU" sz="1400" b="1" kern="0" dirty="0">
                <a:solidFill>
                  <a:schemeClr val="tx1">
                    <a:lumMod val="65000"/>
                    <a:lumOff val="35000"/>
                  </a:schemeClr>
                </a:solidFill>
              </a:rPr>
              <a:t>Recap of study context</a:t>
            </a:r>
          </a:p>
          <a:p>
            <a:pPr marL="269875" indent="-182563" defTabSz="914400">
              <a:lnSpc>
                <a:spcPct val="85000"/>
              </a:lnSpc>
              <a:spcAft>
                <a:spcPts val="150"/>
              </a:spcAft>
              <a:buFont typeface="Wingdings" panose="05000000000000000000" pitchFamily="2" charset="2"/>
              <a:buChar char="§"/>
            </a:pPr>
            <a:r>
              <a:rPr lang="en-AU" sz="1400" kern="0" dirty="0">
                <a:solidFill>
                  <a:schemeClr val="tx1">
                    <a:lumMod val="65000"/>
                    <a:lumOff val="35000"/>
                  </a:schemeClr>
                </a:solidFill>
              </a:rPr>
              <a:t>Study population drawn from patients with </a:t>
            </a:r>
            <a:r>
              <a:rPr lang="en-AU" sz="1400" b="1" kern="0" dirty="0">
                <a:solidFill>
                  <a:schemeClr val="tx1">
                    <a:lumMod val="65000"/>
                    <a:lumOff val="35000"/>
                  </a:schemeClr>
                </a:solidFill>
              </a:rPr>
              <a:t>unresectable</a:t>
            </a:r>
            <a:r>
              <a:rPr lang="en-AU" sz="1400" kern="0" dirty="0">
                <a:solidFill>
                  <a:schemeClr val="tx1">
                    <a:lumMod val="65000"/>
                    <a:lumOff val="35000"/>
                  </a:schemeClr>
                </a:solidFill>
              </a:rPr>
              <a:t> locally advanced pancreatic cancer</a:t>
            </a:r>
          </a:p>
          <a:p>
            <a:pPr marL="269875" indent="-182563" defTabSz="914400">
              <a:lnSpc>
                <a:spcPct val="85000"/>
              </a:lnSpc>
              <a:spcAft>
                <a:spcPts val="150"/>
              </a:spcAft>
              <a:buFont typeface="Wingdings" panose="05000000000000000000" pitchFamily="2" charset="2"/>
              <a:buChar char="§"/>
            </a:pPr>
            <a:r>
              <a:rPr lang="en-AU" sz="1400" kern="0" dirty="0">
                <a:solidFill>
                  <a:schemeClr val="tx1">
                    <a:lumMod val="65000"/>
                    <a:lumOff val="35000"/>
                  </a:schemeClr>
                </a:solidFill>
              </a:rPr>
              <a:t>Primary objective of treatment with </a:t>
            </a:r>
            <a:r>
              <a:rPr lang="en-AU" sz="1400" kern="0" dirty="0" err="1">
                <a:solidFill>
                  <a:schemeClr val="tx1">
                    <a:lumMod val="65000"/>
                    <a:lumOff val="35000"/>
                  </a:schemeClr>
                </a:solidFill>
              </a:rPr>
              <a:t>OncoSil</a:t>
            </a:r>
            <a:r>
              <a:rPr lang="en-AU" sz="1400" kern="0" dirty="0">
                <a:solidFill>
                  <a:schemeClr val="tx1">
                    <a:lumMod val="65000"/>
                    <a:lumOff val="35000"/>
                  </a:schemeClr>
                </a:solidFill>
              </a:rPr>
              <a:t> for these patients is to control tumour growth </a:t>
            </a:r>
          </a:p>
        </p:txBody>
      </p:sp>
    </p:spTree>
    <p:extLst>
      <p:ext uri="{BB962C8B-B14F-4D97-AF65-F5344CB8AC3E}">
        <p14:creationId xmlns:p14="http://schemas.microsoft.com/office/powerpoint/2010/main" val="367190141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Office Theme">
  <a:themeElements>
    <a:clrScheme name="Custom 134">
      <a:dk1>
        <a:sysClr val="windowText" lastClr="000000"/>
      </a:dk1>
      <a:lt1>
        <a:sysClr val="window" lastClr="FFFFFF"/>
      </a:lt1>
      <a:dk2>
        <a:srgbClr val="44546A"/>
      </a:dk2>
      <a:lt2>
        <a:srgbClr val="E7E6E6"/>
      </a:lt2>
      <a:accent1>
        <a:srgbClr val="5E2E86"/>
      </a:accent1>
      <a:accent2>
        <a:srgbClr val="8A73B4"/>
      </a:accent2>
      <a:accent3>
        <a:srgbClr val="A5A5A5"/>
      </a:accent3>
      <a:accent4>
        <a:srgbClr val="35CBB9"/>
      </a:accent4>
      <a:accent5>
        <a:srgbClr val="4472C4"/>
      </a:accent5>
      <a:accent6>
        <a:srgbClr val="70AD47"/>
      </a:accent6>
      <a:hlink>
        <a:srgbClr val="35CBB9"/>
      </a:hlink>
      <a:folHlink>
        <a:srgbClr val="954F72"/>
      </a:folHlink>
    </a:clrScheme>
    <a:fontScheme name="Custom 16">
      <a:majorFont>
        <a:latin typeface="Segoe UI"/>
        <a:ea typeface="Microsoft YaHei"/>
        <a:cs typeface=""/>
      </a:majorFont>
      <a:minorFont>
        <a:latin typeface="Segoe UI"/>
        <a:ea typeface="Microsoft YaHei"/>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tIns="0" rIns="0" bIns="0">
        <a:noAutofit/>
      </a:bodyPr>
      <a:lstStyle>
        <a:defPPr marL="0" marR="0" indent="0" defTabSz="914400" eaLnBrk="1" fontAlgn="auto" latinLnBrk="0" hangingPunct="1">
          <a:lnSpc>
            <a:spcPct val="85000"/>
          </a:lnSpc>
          <a:spcBef>
            <a:spcPts val="0"/>
          </a:spcBef>
          <a:spcAft>
            <a:spcPts val="1200"/>
          </a:spcAft>
          <a:buClrTx/>
          <a:buSzTx/>
          <a:buFontTx/>
          <a:buNone/>
          <a:tabLst/>
          <a:defRPr kumimoji="0" sz="1200" i="0" u="none" strike="noStrike" kern="0" cap="none" spc="0" normalizeH="0" baseline="0" noProof="0" dirty="0">
            <a:ln>
              <a:noFill/>
            </a:ln>
            <a:solidFill>
              <a:schemeClr val="tx1">
                <a:lumMod val="65000"/>
                <a:lumOff val="35000"/>
              </a:schemeClr>
            </a:solidFill>
            <a:effectLst/>
            <a:uLnTx/>
            <a:uFillTx/>
            <a:latin typeface="+mj-lt"/>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24464</TotalTime>
  <Words>2105</Words>
  <Application>Microsoft Macintosh PowerPoint</Application>
  <PresentationFormat>On-screen Show (16:9)</PresentationFormat>
  <Paragraphs>417</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Chu</dc:creator>
  <cp:lastModifiedBy>Daniel Kenny</cp:lastModifiedBy>
  <cp:revision>1084</cp:revision>
  <cp:lastPrinted>2018-03-07T07:21:16Z</cp:lastPrinted>
  <dcterms:created xsi:type="dcterms:W3CDTF">2016-04-19T23:24:03Z</dcterms:created>
  <dcterms:modified xsi:type="dcterms:W3CDTF">2018-04-08T12:35:54Z</dcterms:modified>
</cp:coreProperties>
</file>