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8" r:id="rId1"/>
  </p:sldMasterIdLst>
  <p:notesMasterIdLst>
    <p:notesMasterId r:id="rId13"/>
  </p:notesMasterIdLst>
  <p:handoutMasterIdLst>
    <p:handoutMasterId r:id="rId14"/>
  </p:handoutMasterIdLst>
  <p:sldIdLst>
    <p:sldId id="256" r:id="rId2"/>
    <p:sldId id="259" r:id="rId3"/>
    <p:sldId id="261" r:id="rId4"/>
    <p:sldId id="262" r:id="rId5"/>
    <p:sldId id="263" r:id="rId6"/>
    <p:sldId id="296" r:id="rId7"/>
    <p:sldId id="307" r:id="rId8"/>
    <p:sldId id="301" r:id="rId9"/>
    <p:sldId id="304" r:id="rId10"/>
    <p:sldId id="306" r:id="rId11"/>
    <p:sldId id="303" r:id="rId12"/>
  </p:sldIdLst>
  <p:sldSz cx="9144000" cy="6858000" type="screen4x3"/>
  <p:notesSz cx="7099300" cy="10234613"/>
  <p:defaultTextStyle>
    <a:defPPr>
      <a:defRPr lang="en-US"/>
    </a:defPPr>
    <a:lvl1pPr algn="l" rtl="0" fontAlgn="base">
      <a:spcBef>
        <a:spcPct val="0"/>
      </a:spcBef>
      <a:spcAft>
        <a:spcPct val="0"/>
      </a:spcAft>
      <a:defRPr sz="1400" kern="1200">
        <a:solidFill>
          <a:srgbClr val="49484A"/>
        </a:solidFill>
        <a:latin typeface="Verdana" pitchFamily="34" charset="0"/>
        <a:ea typeface="ＭＳ Ｐゴシック"/>
        <a:cs typeface="ＭＳ Ｐゴシック"/>
      </a:defRPr>
    </a:lvl1pPr>
    <a:lvl2pPr marL="457200" algn="l" rtl="0" fontAlgn="base">
      <a:spcBef>
        <a:spcPct val="0"/>
      </a:spcBef>
      <a:spcAft>
        <a:spcPct val="0"/>
      </a:spcAft>
      <a:defRPr sz="1400" kern="1200">
        <a:solidFill>
          <a:srgbClr val="49484A"/>
        </a:solidFill>
        <a:latin typeface="Verdana" pitchFamily="34" charset="0"/>
        <a:ea typeface="ＭＳ Ｐゴシック"/>
        <a:cs typeface="ＭＳ Ｐゴシック"/>
      </a:defRPr>
    </a:lvl2pPr>
    <a:lvl3pPr marL="914400" algn="l" rtl="0" fontAlgn="base">
      <a:spcBef>
        <a:spcPct val="0"/>
      </a:spcBef>
      <a:spcAft>
        <a:spcPct val="0"/>
      </a:spcAft>
      <a:defRPr sz="1400" kern="1200">
        <a:solidFill>
          <a:srgbClr val="49484A"/>
        </a:solidFill>
        <a:latin typeface="Verdana" pitchFamily="34" charset="0"/>
        <a:ea typeface="ＭＳ Ｐゴシック"/>
        <a:cs typeface="ＭＳ Ｐゴシック"/>
      </a:defRPr>
    </a:lvl3pPr>
    <a:lvl4pPr marL="1371600" algn="l" rtl="0" fontAlgn="base">
      <a:spcBef>
        <a:spcPct val="0"/>
      </a:spcBef>
      <a:spcAft>
        <a:spcPct val="0"/>
      </a:spcAft>
      <a:defRPr sz="1400" kern="1200">
        <a:solidFill>
          <a:srgbClr val="49484A"/>
        </a:solidFill>
        <a:latin typeface="Verdana" pitchFamily="34" charset="0"/>
        <a:ea typeface="ＭＳ Ｐゴシック"/>
        <a:cs typeface="ＭＳ Ｐゴシック"/>
      </a:defRPr>
    </a:lvl4pPr>
    <a:lvl5pPr marL="1828800" algn="l" rtl="0" fontAlgn="base">
      <a:spcBef>
        <a:spcPct val="0"/>
      </a:spcBef>
      <a:spcAft>
        <a:spcPct val="0"/>
      </a:spcAft>
      <a:defRPr sz="1400" kern="1200">
        <a:solidFill>
          <a:srgbClr val="49484A"/>
        </a:solidFill>
        <a:latin typeface="Verdana" pitchFamily="34" charset="0"/>
        <a:ea typeface="ＭＳ Ｐゴシック"/>
        <a:cs typeface="ＭＳ Ｐゴシック"/>
      </a:defRPr>
    </a:lvl5pPr>
    <a:lvl6pPr marL="2286000" algn="l" defTabSz="914400" rtl="0" eaLnBrk="1" latinLnBrk="0" hangingPunct="1">
      <a:defRPr sz="1400" kern="1200">
        <a:solidFill>
          <a:srgbClr val="49484A"/>
        </a:solidFill>
        <a:latin typeface="Verdana" pitchFamily="34" charset="0"/>
        <a:ea typeface="ＭＳ Ｐゴシック"/>
        <a:cs typeface="ＭＳ Ｐゴシック"/>
      </a:defRPr>
    </a:lvl6pPr>
    <a:lvl7pPr marL="2743200" algn="l" defTabSz="914400" rtl="0" eaLnBrk="1" latinLnBrk="0" hangingPunct="1">
      <a:defRPr sz="1400" kern="1200">
        <a:solidFill>
          <a:srgbClr val="49484A"/>
        </a:solidFill>
        <a:latin typeface="Verdana" pitchFamily="34" charset="0"/>
        <a:ea typeface="ＭＳ Ｐゴシック"/>
        <a:cs typeface="ＭＳ Ｐゴシック"/>
      </a:defRPr>
    </a:lvl7pPr>
    <a:lvl8pPr marL="3200400" algn="l" defTabSz="914400" rtl="0" eaLnBrk="1" latinLnBrk="0" hangingPunct="1">
      <a:defRPr sz="1400" kern="1200">
        <a:solidFill>
          <a:srgbClr val="49484A"/>
        </a:solidFill>
        <a:latin typeface="Verdana" pitchFamily="34" charset="0"/>
        <a:ea typeface="ＭＳ Ｐゴシック"/>
        <a:cs typeface="ＭＳ Ｐゴシック"/>
      </a:defRPr>
    </a:lvl8pPr>
    <a:lvl9pPr marL="3657600" algn="l" defTabSz="914400" rtl="0" eaLnBrk="1" latinLnBrk="0" hangingPunct="1">
      <a:defRPr sz="1400" kern="1200">
        <a:solidFill>
          <a:srgbClr val="49484A"/>
        </a:solidFill>
        <a:latin typeface="Verdana" pitchFamily="34"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49484A"/>
    <a:srgbClr val="93FFFF"/>
    <a:srgbClr val="9BFFFF"/>
    <a:srgbClr val="5F5F5F"/>
    <a:srgbClr val="87A875"/>
    <a:srgbClr val="91A824"/>
    <a:srgbClr val="8F2B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21" autoAdjust="0"/>
    <p:restoredTop sz="98409" autoAdjust="0"/>
  </p:normalViewPr>
  <p:slideViewPr>
    <p:cSldViewPr snapToGrid="0">
      <p:cViewPr>
        <p:scale>
          <a:sx n="110" d="100"/>
          <a:sy n="110" d="100"/>
        </p:scale>
        <p:origin x="-2968" y="-632"/>
      </p:cViewPr>
      <p:guideLst>
        <p:guide orient="horz" pos="2682"/>
        <p:guide orient="horz" pos="850"/>
        <p:guide orient="horz" pos="4112"/>
        <p:guide orient="horz" pos="1935"/>
        <p:guide orient="horz" pos="1221"/>
        <p:guide orient="horz" pos="1425"/>
        <p:guide pos="5487"/>
        <p:guide pos="4451"/>
        <p:guide pos="576"/>
        <p:guide pos="578"/>
        <p:guide pos="402"/>
      </p:guideLst>
    </p:cSldViewPr>
  </p:slideViewPr>
  <p:outlineViewPr>
    <p:cViewPr>
      <p:scale>
        <a:sx n="33" d="100"/>
        <a:sy n="33" d="100"/>
      </p:scale>
      <p:origin x="0" y="366"/>
    </p:cViewPr>
  </p:outlineViewPr>
  <p:notesTextViewPr>
    <p:cViewPr>
      <p:scale>
        <a:sx n="100" d="100"/>
        <a:sy n="100" d="100"/>
      </p:scale>
      <p:origin x="0" y="0"/>
    </p:cViewPr>
  </p:notesTextViewPr>
  <p:sorterViewPr>
    <p:cViewPr>
      <p:scale>
        <a:sx n="80" d="100"/>
        <a:sy n="80" d="100"/>
      </p:scale>
      <p:origin x="0" y="1710"/>
    </p:cViewPr>
  </p:sorterViewPr>
  <p:notesViewPr>
    <p:cSldViewPr snapToGrid="0">
      <p:cViewPr varScale="1">
        <p:scale>
          <a:sx n="54" d="100"/>
          <a:sy n="54" d="100"/>
        </p:scale>
        <p:origin x="-2634" y="-10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78163" cy="511175"/>
          </a:xfrm>
          <a:prstGeom prst="rect">
            <a:avLst/>
          </a:prstGeom>
          <a:noFill/>
          <a:ln w="9525">
            <a:noFill/>
            <a:miter lim="800000"/>
            <a:headEnd/>
            <a:tailEnd/>
          </a:ln>
        </p:spPr>
        <p:txBody>
          <a:bodyPr vert="horz" wrap="square" lIns="94764" tIns="47381" rIns="94764" bIns="47381" numCol="1" anchor="t" anchorCtr="0" compatLnSpc="1">
            <a:prstTxWarp prst="textNoShape">
              <a:avLst/>
            </a:prstTxWarp>
          </a:bodyPr>
          <a:lstStyle>
            <a:lvl1pPr defTabSz="946150" eaLnBrk="0" hangingPunct="0">
              <a:defRPr sz="1200">
                <a:solidFill>
                  <a:schemeClr val="tx1"/>
                </a:solidFill>
                <a:latin typeface="Arial" charset="0"/>
              </a:defRPr>
            </a:lvl1pPr>
          </a:lstStyle>
          <a:p>
            <a:pPr>
              <a:defRPr/>
            </a:pPr>
            <a:endParaRPr lang="en-GB"/>
          </a:p>
        </p:txBody>
      </p:sp>
      <p:sp>
        <p:nvSpPr>
          <p:cNvPr id="60419" name="Rectangle 3"/>
          <p:cNvSpPr>
            <a:spLocks noGrp="1" noChangeArrowheads="1"/>
          </p:cNvSpPr>
          <p:nvPr>
            <p:ph type="dt" sz="quarter" idx="1"/>
          </p:nvPr>
        </p:nvSpPr>
        <p:spPr bwMode="auto">
          <a:xfrm>
            <a:off x="4021138" y="0"/>
            <a:ext cx="3078162" cy="511175"/>
          </a:xfrm>
          <a:prstGeom prst="rect">
            <a:avLst/>
          </a:prstGeom>
          <a:noFill/>
          <a:ln w="9525">
            <a:noFill/>
            <a:miter lim="800000"/>
            <a:headEnd/>
            <a:tailEnd/>
          </a:ln>
        </p:spPr>
        <p:txBody>
          <a:bodyPr vert="horz" wrap="square" lIns="94764" tIns="47381" rIns="94764" bIns="47381" numCol="1" anchor="t" anchorCtr="0" compatLnSpc="1">
            <a:prstTxWarp prst="textNoShape">
              <a:avLst/>
            </a:prstTxWarp>
          </a:bodyPr>
          <a:lstStyle>
            <a:lvl1pPr algn="r" defTabSz="946150" eaLnBrk="0" hangingPunct="0">
              <a:defRPr sz="1200">
                <a:solidFill>
                  <a:schemeClr val="tx1"/>
                </a:solidFill>
                <a:latin typeface="Arial" charset="0"/>
              </a:defRPr>
            </a:lvl1pPr>
          </a:lstStyle>
          <a:p>
            <a:pPr>
              <a:defRPr/>
            </a:pPr>
            <a:endParaRPr lang="en-GB"/>
          </a:p>
        </p:txBody>
      </p:sp>
      <p:sp>
        <p:nvSpPr>
          <p:cNvPr id="60420" name="Rectangle 4"/>
          <p:cNvSpPr>
            <a:spLocks noGrp="1" noChangeArrowheads="1"/>
          </p:cNvSpPr>
          <p:nvPr>
            <p:ph type="ftr" sz="quarter" idx="2"/>
          </p:nvPr>
        </p:nvSpPr>
        <p:spPr bwMode="auto">
          <a:xfrm>
            <a:off x="0" y="9723438"/>
            <a:ext cx="3078163" cy="511175"/>
          </a:xfrm>
          <a:prstGeom prst="rect">
            <a:avLst/>
          </a:prstGeom>
          <a:noFill/>
          <a:ln w="9525">
            <a:noFill/>
            <a:miter lim="800000"/>
            <a:headEnd/>
            <a:tailEnd/>
          </a:ln>
        </p:spPr>
        <p:txBody>
          <a:bodyPr vert="horz" wrap="square" lIns="94764" tIns="47381" rIns="94764" bIns="47381" numCol="1" anchor="b" anchorCtr="0" compatLnSpc="1">
            <a:prstTxWarp prst="textNoShape">
              <a:avLst/>
            </a:prstTxWarp>
          </a:bodyPr>
          <a:lstStyle>
            <a:lvl1pPr defTabSz="946150" eaLnBrk="0" hangingPunct="0">
              <a:defRPr sz="1200">
                <a:solidFill>
                  <a:schemeClr val="tx1"/>
                </a:solidFill>
                <a:latin typeface="Arial" charset="0"/>
              </a:defRPr>
            </a:lvl1pPr>
          </a:lstStyle>
          <a:p>
            <a:pPr>
              <a:defRPr/>
            </a:pPr>
            <a:endParaRPr lang="en-GB"/>
          </a:p>
        </p:txBody>
      </p:sp>
      <p:sp>
        <p:nvSpPr>
          <p:cNvPr id="60421" name="Rectangle 5"/>
          <p:cNvSpPr>
            <a:spLocks noGrp="1" noChangeArrowheads="1"/>
          </p:cNvSpPr>
          <p:nvPr>
            <p:ph type="sldNum" sz="quarter" idx="3"/>
          </p:nvPr>
        </p:nvSpPr>
        <p:spPr bwMode="auto">
          <a:xfrm>
            <a:off x="4021138" y="9723438"/>
            <a:ext cx="3078162" cy="511175"/>
          </a:xfrm>
          <a:prstGeom prst="rect">
            <a:avLst/>
          </a:prstGeom>
          <a:noFill/>
          <a:ln w="9525">
            <a:noFill/>
            <a:miter lim="800000"/>
            <a:headEnd/>
            <a:tailEnd/>
          </a:ln>
        </p:spPr>
        <p:txBody>
          <a:bodyPr vert="horz" wrap="square" lIns="94764" tIns="47381" rIns="94764" bIns="47381" numCol="1" anchor="b" anchorCtr="0" compatLnSpc="1">
            <a:prstTxWarp prst="textNoShape">
              <a:avLst/>
            </a:prstTxWarp>
          </a:bodyPr>
          <a:lstStyle>
            <a:lvl1pPr algn="r" defTabSz="946150" eaLnBrk="0" hangingPunct="0">
              <a:defRPr sz="1200">
                <a:solidFill>
                  <a:schemeClr val="tx1"/>
                </a:solidFill>
                <a:latin typeface="Arial" charset="0"/>
              </a:defRPr>
            </a:lvl1pPr>
          </a:lstStyle>
          <a:p>
            <a:pPr>
              <a:defRPr/>
            </a:pPr>
            <a:fld id="{3619B50F-3C2D-4F22-BF24-BEE81DCBE6A6}" type="slidenum">
              <a:rPr lang="en-US"/>
              <a:pPr>
                <a:defRPr/>
              </a:pPr>
              <a:t>‹#›</a:t>
            </a:fld>
            <a:endParaRPr lang="en-US"/>
          </a:p>
        </p:txBody>
      </p:sp>
    </p:spTree>
    <p:extLst>
      <p:ext uri="{BB962C8B-B14F-4D97-AF65-F5344CB8AC3E}">
        <p14:creationId xmlns:p14="http://schemas.microsoft.com/office/powerpoint/2010/main" val="2179000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78163" cy="511175"/>
          </a:xfrm>
          <a:prstGeom prst="rect">
            <a:avLst/>
          </a:prstGeom>
          <a:noFill/>
          <a:ln w="9525">
            <a:noFill/>
            <a:miter lim="800000"/>
            <a:headEnd/>
            <a:tailEnd/>
          </a:ln>
        </p:spPr>
        <p:txBody>
          <a:bodyPr vert="horz" wrap="square" lIns="94764" tIns="47381" rIns="94764" bIns="47381" numCol="1" anchor="t" anchorCtr="0" compatLnSpc="1">
            <a:prstTxWarp prst="textNoShape">
              <a:avLst/>
            </a:prstTxWarp>
          </a:bodyPr>
          <a:lstStyle>
            <a:lvl1pPr defTabSz="946150" eaLnBrk="0" hangingPunct="0">
              <a:defRPr sz="1200">
                <a:solidFill>
                  <a:schemeClr val="tx1"/>
                </a:solidFill>
                <a:latin typeface="Arial" charset="0"/>
              </a:defRPr>
            </a:lvl1pPr>
          </a:lstStyle>
          <a:p>
            <a:pPr>
              <a:defRPr/>
            </a:pPr>
            <a:endParaRPr lang="en-GB"/>
          </a:p>
        </p:txBody>
      </p:sp>
      <p:sp>
        <p:nvSpPr>
          <p:cNvPr id="29699" name="Rectangle 3"/>
          <p:cNvSpPr>
            <a:spLocks noGrp="1" noChangeArrowheads="1"/>
          </p:cNvSpPr>
          <p:nvPr>
            <p:ph type="dt" idx="1"/>
          </p:nvPr>
        </p:nvSpPr>
        <p:spPr bwMode="auto">
          <a:xfrm>
            <a:off x="4021138" y="0"/>
            <a:ext cx="3078162" cy="511175"/>
          </a:xfrm>
          <a:prstGeom prst="rect">
            <a:avLst/>
          </a:prstGeom>
          <a:noFill/>
          <a:ln w="9525">
            <a:noFill/>
            <a:miter lim="800000"/>
            <a:headEnd/>
            <a:tailEnd/>
          </a:ln>
        </p:spPr>
        <p:txBody>
          <a:bodyPr vert="horz" wrap="square" lIns="94764" tIns="47381" rIns="94764" bIns="47381" numCol="1" anchor="t" anchorCtr="0" compatLnSpc="1">
            <a:prstTxWarp prst="textNoShape">
              <a:avLst/>
            </a:prstTxWarp>
          </a:bodyPr>
          <a:lstStyle>
            <a:lvl1pPr algn="r" defTabSz="946150" eaLnBrk="0" hangingPunct="0">
              <a:defRPr sz="1200">
                <a:solidFill>
                  <a:schemeClr val="tx1"/>
                </a:solidFill>
                <a:latin typeface="Arial" charset="0"/>
              </a:defRPr>
            </a:lvl1pPr>
          </a:lstStyle>
          <a:p>
            <a:pPr>
              <a:defRPr/>
            </a:pPr>
            <a:endParaRPr lang="en-GB"/>
          </a:p>
        </p:txBody>
      </p:sp>
      <p:sp>
        <p:nvSpPr>
          <p:cNvPr id="6148" name="Rectangle 4"/>
          <p:cNvSpPr>
            <a:spLocks noGrp="1" noRot="1" noChangeAspect="1" noChangeArrowheads="1" noTextEdit="1"/>
          </p:cNvSpPr>
          <p:nvPr>
            <p:ph type="sldImg" idx="2"/>
          </p:nvPr>
        </p:nvSpPr>
        <p:spPr bwMode="auto">
          <a:xfrm>
            <a:off x="990600" y="768350"/>
            <a:ext cx="5118100" cy="3838575"/>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947738" y="4860925"/>
            <a:ext cx="5203825" cy="4605338"/>
          </a:xfrm>
          <a:prstGeom prst="rect">
            <a:avLst/>
          </a:prstGeom>
          <a:noFill/>
          <a:ln w="9525">
            <a:noFill/>
            <a:miter lim="800000"/>
            <a:headEnd/>
            <a:tailEnd/>
          </a:ln>
        </p:spPr>
        <p:txBody>
          <a:bodyPr vert="horz" wrap="square" lIns="94764" tIns="47381" rIns="94764" bIns="47381"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29702" name="Rectangle 6"/>
          <p:cNvSpPr>
            <a:spLocks noGrp="1" noChangeArrowheads="1"/>
          </p:cNvSpPr>
          <p:nvPr>
            <p:ph type="ftr" sz="quarter" idx="4"/>
          </p:nvPr>
        </p:nvSpPr>
        <p:spPr bwMode="auto">
          <a:xfrm>
            <a:off x="0" y="9723438"/>
            <a:ext cx="3078163" cy="511175"/>
          </a:xfrm>
          <a:prstGeom prst="rect">
            <a:avLst/>
          </a:prstGeom>
          <a:noFill/>
          <a:ln w="9525">
            <a:noFill/>
            <a:miter lim="800000"/>
            <a:headEnd/>
            <a:tailEnd/>
          </a:ln>
        </p:spPr>
        <p:txBody>
          <a:bodyPr vert="horz" wrap="square" lIns="94764" tIns="47381" rIns="94764" bIns="47381" numCol="1" anchor="b" anchorCtr="0" compatLnSpc="1">
            <a:prstTxWarp prst="textNoShape">
              <a:avLst/>
            </a:prstTxWarp>
          </a:bodyPr>
          <a:lstStyle>
            <a:lvl1pPr defTabSz="946150" eaLnBrk="0" hangingPunct="0">
              <a:defRPr sz="1200">
                <a:solidFill>
                  <a:schemeClr val="tx1"/>
                </a:solidFill>
                <a:latin typeface="Arial" charset="0"/>
              </a:defRPr>
            </a:lvl1pPr>
          </a:lstStyle>
          <a:p>
            <a:pPr>
              <a:defRPr/>
            </a:pPr>
            <a:endParaRPr lang="en-GB"/>
          </a:p>
        </p:txBody>
      </p:sp>
      <p:sp>
        <p:nvSpPr>
          <p:cNvPr id="29703" name="Rectangle 7"/>
          <p:cNvSpPr>
            <a:spLocks noGrp="1" noChangeArrowheads="1"/>
          </p:cNvSpPr>
          <p:nvPr>
            <p:ph type="sldNum" sz="quarter" idx="5"/>
          </p:nvPr>
        </p:nvSpPr>
        <p:spPr bwMode="auto">
          <a:xfrm>
            <a:off x="4021138" y="9723438"/>
            <a:ext cx="3078162" cy="511175"/>
          </a:xfrm>
          <a:prstGeom prst="rect">
            <a:avLst/>
          </a:prstGeom>
          <a:noFill/>
          <a:ln w="9525">
            <a:noFill/>
            <a:miter lim="800000"/>
            <a:headEnd/>
            <a:tailEnd/>
          </a:ln>
        </p:spPr>
        <p:txBody>
          <a:bodyPr vert="horz" wrap="square" lIns="94764" tIns="47381" rIns="94764" bIns="47381" numCol="1" anchor="b" anchorCtr="0" compatLnSpc="1">
            <a:prstTxWarp prst="textNoShape">
              <a:avLst/>
            </a:prstTxWarp>
          </a:bodyPr>
          <a:lstStyle>
            <a:lvl1pPr algn="r" defTabSz="946150" eaLnBrk="0" hangingPunct="0">
              <a:defRPr sz="1200">
                <a:solidFill>
                  <a:schemeClr val="tx1"/>
                </a:solidFill>
                <a:latin typeface="Arial" charset="0"/>
              </a:defRPr>
            </a:lvl1pPr>
          </a:lstStyle>
          <a:p>
            <a:pPr>
              <a:defRPr/>
            </a:pPr>
            <a:fld id="{FC0800DF-4DB1-4A22-A935-87455D7A3375}" type="slidenum">
              <a:rPr lang="en-US"/>
              <a:pPr>
                <a:defRPr/>
              </a:pPr>
              <a:t>‹#›</a:t>
            </a:fld>
            <a:endParaRPr lang="en-US"/>
          </a:p>
        </p:txBody>
      </p:sp>
    </p:spTree>
    <p:extLst>
      <p:ext uri="{BB962C8B-B14F-4D97-AF65-F5344CB8AC3E}">
        <p14:creationId xmlns:p14="http://schemas.microsoft.com/office/powerpoint/2010/main" val="19008934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1pPr>
    <a:lvl2pPr marL="742950" indent="-28575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2pPr>
    <a:lvl3pPr marL="1143000" indent="-2286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4pPr>
    <a:lvl5pPr marL="2057400" indent="-2286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Rot="1" noChangeAspect="1" noChangeArrowheads="1" noTextEdit="1"/>
          </p:cNvSpPr>
          <p:nvPr>
            <p:ph type="sldImg"/>
          </p:nvPr>
        </p:nvSpPr>
        <p:spPr>
          <a:ln/>
        </p:spPr>
      </p:sp>
      <p:sp>
        <p:nvSpPr>
          <p:cNvPr id="11266"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Rot="1" noChangeAspect="1" noChangeArrowheads="1" noTextEdit="1"/>
          </p:cNvSpPr>
          <p:nvPr>
            <p:ph type="sldImg"/>
          </p:nvPr>
        </p:nvSpPr>
        <p:spPr>
          <a:ln/>
        </p:spPr>
      </p:sp>
      <p:sp>
        <p:nvSpPr>
          <p:cNvPr id="13314" name="Rectangle 3"/>
          <p:cNvSpPr>
            <a:spLocks noGrp="1" noChangeArrowheads="1"/>
          </p:cNvSpPr>
          <p:nvPr>
            <p:ph type="body" idx="1"/>
          </p:nvPr>
        </p:nvSpPr>
        <p:spPr>
          <a:noFill/>
          <a:ln/>
        </p:spPr>
        <p:txBody>
          <a:bodyPr/>
          <a:lstStyle/>
          <a:p>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endParaRPr lang="en-GB" smtClean="0">
              <a:ea typeface="ＭＳ Ｐゴシック"/>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ln/>
        </p:spPr>
      </p:sp>
      <p:sp>
        <p:nvSpPr>
          <p:cNvPr id="26626"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ln/>
        </p:spPr>
      </p:sp>
      <p:sp>
        <p:nvSpPr>
          <p:cNvPr id="26626" name="Rectangle 3"/>
          <p:cNvSpPr>
            <a:spLocks noGrp="1" noChangeArrowheads="1"/>
          </p:cNvSpPr>
          <p:nvPr>
            <p:ph type="body" idx="1"/>
          </p:nvPr>
        </p:nvSpPr>
        <p:spPr>
          <a:noFill/>
          <a:ln/>
        </p:spPr>
        <p:txBody>
          <a:bodyPr/>
          <a:lstStyle/>
          <a:p>
            <a:pPr>
              <a:spcBef>
                <a:spcPct val="0"/>
              </a:spcBef>
            </a:pPr>
            <a:endParaRPr lang="en-GB" sz="1400" smtClean="0">
              <a:solidFill>
                <a:srgbClr val="49484A"/>
              </a:solidFill>
              <a:latin typeface="Verdana" pitchFamily="34" charset="0"/>
              <a:ea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838200" y="3657600"/>
            <a:ext cx="5181600" cy="838200"/>
          </a:xfrm>
        </p:spPr>
        <p:txBody>
          <a:bodyPr/>
          <a:lstStyle>
            <a:lvl1pPr>
              <a:defRPr>
                <a:solidFill>
                  <a:schemeClr val="bg1"/>
                </a:solidFill>
              </a:defRPr>
            </a:lvl1pPr>
          </a:lstStyle>
          <a:p>
            <a:r>
              <a:rPr lang="en-US"/>
              <a:t>Click to edit Master title style</a:t>
            </a:r>
          </a:p>
        </p:txBody>
      </p:sp>
      <p:sp>
        <p:nvSpPr>
          <p:cNvPr id="23555" name="Rectangle 3"/>
          <p:cNvSpPr>
            <a:spLocks noGrp="1" noChangeArrowheads="1"/>
          </p:cNvSpPr>
          <p:nvPr>
            <p:ph type="subTitle" idx="1"/>
          </p:nvPr>
        </p:nvSpPr>
        <p:spPr>
          <a:xfrm>
            <a:off x="838200" y="4572000"/>
            <a:ext cx="4495800" cy="838200"/>
          </a:xfrm>
        </p:spPr>
        <p:txBody>
          <a:bodyPr/>
          <a:lstStyle>
            <a:lvl1pPr marL="0" indent="0">
              <a:buFontTx/>
              <a:buNone/>
              <a:defRPr sz="1300">
                <a:solidFill>
                  <a:schemeClr val="bg1"/>
                </a:solidFill>
              </a:defRPr>
            </a:lvl1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a:spLocks noChangeArrowheads="1"/>
          </p:cNvSpPr>
          <p:nvPr/>
        </p:nvSpPr>
        <p:spPr bwMode="auto">
          <a:xfrm>
            <a:off x="7046913" y="619125"/>
            <a:ext cx="1838325" cy="787400"/>
          </a:xfrm>
          <a:prstGeom prst="rect">
            <a:avLst/>
          </a:prstGeom>
          <a:solidFill>
            <a:schemeClr val="accent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pic>
        <p:nvPicPr>
          <p:cNvPr id="5" name="Picture 8" descr="ValiRx only"/>
          <p:cNvPicPr>
            <a:picLocks noChangeAspect="1" noChangeArrowheads="1"/>
          </p:cNvPicPr>
          <p:nvPr/>
        </p:nvPicPr>
        <p:blipFill>
          <a:blip r:embed="rId2" cstate="print"/>
          <a:srcRect/>
          <a:stretch>
            <a:fillRect/>
          </a:stretch>
        </p:blipFill>
        <p:spPr bwMode="auto">
          <a:xfrm>
            <a:off x="7050088" y="863600"/>
            <a:ext cx="1846262" cy="533400"/>
          </a:xfrm>
          <a:prstGeom prst="rect">
            <a:avLst/>
          </a:prstGeom>
          <a:noFill/>
          <a:ln w="9525">
            <a:noFill/>
            <a:miter lim="800000"/>
            <a:headEnd/>
            <a:tailEnd/>
          </a:ln>
        </p:spPr>
      </p:pic>
      <p:sp>
        <p:nvSpPr>
          <p:cNvPr id="6" name="Rectangle 10"/>
          <p:cNvSpPr>
            <a:spLocks noChangeArrowheads="1"/>
          </p:cNvSpPr>
          <p:nvPr/>
        </p:nvSpPr>
        <p:spPr bwMode="auto">
          <a:xfrm>
            <a:off x="690563" y="1776413"/>
            <a:ext cx="8134350" cy="88900"/>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7" name="Rectangle 11"/>
          <p:cNvSpPr>
            <a:spLocks noChangeArrowheads="1"/>
          </p:cNvSpPr>
          <p:nvPr/>
        </p:nvSpPr>
        <p:spPr bwMode="auto">
          <a:xfrm flipH="1">
            <a:off x="377825" y="1920875"/>
            <a:ext cx="68263" cy="4937125"/>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8" name="Rectangle 12"/>
          <p:cNvSpPr>
            <a:spLocks noChangeArrowheads="1"/>
          </p:cNvSpPr>
          <p:nvPr/>
        </p:nvSpPr>
        <p:spPr bwMode="auto">
          <a:xfrm>
            <a:off x="0" y="119063"/>
            <a:ext cx="9144000" cy="96837"/>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Rectangle 6"/>
          <p:cNvSpPr>
            <a:spLocks noGrp="1" noChangeArrowheads="1"/>
          </p:cNvSpPr>
          <p:nvPr>
            <p:ph type="sldNum" sz="quarter" idx="10"/>
          </p:nvPr>
        </p:nvSpPr>
        <p:spPr/>
        <p:txBody>
          <a:bodyPr/>
          <a:lstStyle>
            <a:lvl1pPr>
              <a:defRPr/>
            </a:lvl1pPr>
          </a:lstStyle>
          <a:p>
            <a:pPr>
              <a:defRPr/>
            </a:pPr>
            <a:fld id="{89A2B33D-B047-4406-A3DF-696AFB1A88E5}" type="slidenum">
              <a:rPr lang="en-US"/>
              <a:pPr>
                <a:defRPr/>
              </a:pPr>
              <a:t>‹#›</a:t>
            </a:fld>
            <a:endParaRPr lang="en-US"/>
          </a:p>
        </p:txBody>
      </p:sp>
      <p:sp>
        <p:nvSpPr>
          <p:cNvPr id="10" name="Rectangle 14"/>
          <p:cNvSpPr>
            <a:spLocks noGrp="1" noChangeArrowheads="1"/>
          </p:cNvSpPr>
          <p:nvPr>
            <p:ph type="ftr" sz="quarter" idx="11"/>
          </p:nvPr>
        </p:nvSpPr>
        <p:spPr/>
        <p:txBody>
          <a:bodyPr/>
          <a:lstStyle>
            <a:lvl1pPr>
              <a:defRPr/>
            </a:lvl1pPr>
          </a:lstStyle>
          <a:p>
            <a:pPr>
              <a:defRPr/>
            </a:pPr>
            <a:r>
              <a:rPr lang="en-GB"/>
              <a:t>www.valirx.com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9"/>
          <p:cNvSpPr>
            <a:spLocks noChangeArrowheads="1"/>
          </p:cNvSpPr>
          <p:nvPr/>
        </p:nvSpPr>
        <p:spPr bwMode="auto">
          <a:xfrm>
            <a:off x="7046913" y="619125"/>
            <a:ext cx="1838325" cy="787400"/>
          </a:xfrm>
          <a:prstGeom prst="rect">
            <a:avLst/>
          </a:prstGeom>
          <a:solidFill>
            <a:schemeClr val="accent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pic>
        <p:nvPicPr>
          <p:cNvPr id="4" name="Picture 8" descr="ValiRx only"/>
          <p:cNvPicPr>
            <a:picLocks noChangeAspect="1" noChangeArrowheads="1"/>
          </p:cNvPicPr>
          <p:nvPr/>
        </p:nvPicPr>
        <p:blipFill>
          <a:blip r:embed="rId2" cstate="print"/>
          <a:srcRect/>
          <a:stretch>
            <a:fillRect/>
          </a:stretch>
        </p:blipFill>
        <p:spPr bwMode="auto">
          <a:xfrm>
            <a:off x="7050088" y="863600"/>
            <a:ext cx="1846262" cy="533400"/>
          </a:xfrm>
          <a:prstGeom prst="rect">
            <a:avLst/>
          </a:prstGeom>
          <a:noFill/>
          <a:ln w="9525">
            <a:noFill/>
            <a:miter lim="800000"/>
            <a:headEnd/>
            <a:tailEnd/>
          </a:ln>
        </p:spPr>
      </p:pic>
      <p:sp>
        <p:nvSpPr>
          <p:cNvPr id="5" name="Rectangle 10"/>
          <p:cNvSpPr>
            <a:spLocks noChangeArrowheads="1"/>
          </p:cNvSpPr>
          <p:nvPr/>
        </p:nvSpPr>
        <p:spPr bwMode="auto">
          <a:xfrm>
            <a:off x="690563" y="1776413"/>
            <a:ext cx="8134350" cy="88900"/>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6" name="Rectangle 11"/>
          <p:cNvSpPr>
            <a:spLocks noChangeArrowheads="1"/>
          </p:cNvSpPr>
          <p:nvPr/>
        </p:nvSpPr>
        <p:spPr bwMode="auto">
          <a:xfrm flipH="1">
            <a:off x="377825" y="1920875"/>
            <a:ext cx="68263" cy="4937125"/>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7" name="Rectangle 12"/>
          <p:cNvSpPr>
            <a:spLocks noChangeArrowheads="1"/>
          </p:cNvSpPr>
          <p:nvPr/>
        </p:nvSpPr>
        <p:spPr bwMode="auto">
          <a:xfrm>
            <a:off x="0" y="119063"/>
            <a:ext cx="9144000" cy="96837"/>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2" name="Title 1"/>
          <p:cNvSpPr>
            <a:spLocks noGrp="1"/>
          </p:cNvSpPr>
          <p:nvPr>
            <p:ph type="title"/>
          </p:nvPr>
        </p:nvSpPr>
        <p:spPr/>
        <p:txBody>
          <a:bodyPr/>
          <a:lstStyle/>
          <a:p>
            <a:r>
              <a:rPr lang="en-US" smtClean="0"/>
              <a:t>Click to edit Master title style</a:t>
            </a:r>
            <a:endParaRPr lang="en-GB"/>
          </a:p>
        </p:txBody>
      </p:sp>
      <p:sp>
        <p:nvSpPr>
          <p:cNvPr id="8" name="Rectangle 6"/>
          <p:cNvSpPr>
            <a:spLocks noGrp="1" noChangeArrowheads="1"/>
          </p:cNvSpPr>
          <p:nvPr>
            <p:ph type="sldNum" sz="quarter" idx="10"/>
          </p:nvPr>
        </p:nvSpPr>
        <p:spPr/>
        <p:txBody>
          <a:bodyPr/>
          <a:lstStyle>
            <a:lvl1pPr>
              <a:defRPr/>
            </a:lvl1pPr>
          </a:lstStyle>
          <a:p>
            <a:pPr>
              <a:defRPr/>
            </a:pPr>
            <a:fld id="{F50CCB25-B0D3-4CD8-A7B8-C3A72FB1D759}" type="slidenum">
              <a:rPr lang="en-US"/>
              <a:pPr>
                <a:defRPr/>
              </a:pPr>
              <a:t>‹#›</a:t>
            </a:fld>
            <a:endParaRPr lang="en-US"/>
          </a:p>
        </p:txBody>
      </p:sp>
      <p:sp>
        <p:nvSpPr>
          <p:cNvPr id="9" name="Rectangle 14"/>
          <p:cNvSpPr>
            <a:spLocks noGrp="1" noChangeArrowheads="1"/>
          </p:cNvSpPr>
          <p:nvPr>
            <p:ph type="ftr" sz="quarter" idx="11"/>
          </p:nvPr>
        </p:nvSpPr>
        <p:spPr/>
        <p:txBody>
          <a:bodyPr/>
          <a:lstStyle>
            <a:lvl1pPr>
              <a:defRPr/>
            </a:lvl1pPr>
          </a:lstStyle>
          <a:p>
            <a:pPr>
              <a:defRPr/>
            </a:pPr>
            <a:r>
              <a:rPr lang="en-GB"/>
              <a:t>www.valirx.com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ChangeArrowheads="1"/>
          </p:cNvSpPr>
          <p:nvPr/>
        </p:nvSpPr>
        <p:spPr bwMode="auto">
          <a:xfrm>
            <a:off x="7046913" y="619125"/>
            <a:ext cx="1838325" cy="787400"/>
          </a:xfrm>
          <a:prstGeom prst="rect">
            <a:avLst/>
          </a:prstGeom>
          <a:solidFill>
            <a:schemeClr val="accent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pic>
        <p:nvPicPr>
          <p:cNvPr id="3" name="Picture 8" descr="ValiRx only"/>
          <p:cNvPicPr>
            <a:picLocks noChangeAspect="1" noChangeArrowheads="1"/>
          </p:cNvPicPr>
          <p:nvPr/>
        </p:nvPicPr>
        <p:blipFill>
          <a:blip r:embed="rId2" cstate="print"/>
          <a:srcRect/>
          <a:stretch>
            <a:fillRect/>
          </a:stretch>
        </p:blipFill>
        <p:spPr bwMode="auto">
          <a:xfrm>
            <a:off x="7050088" y="863600"/>
            <a:ext cx="1846262" cy="533400"/>
          </a:xfrm>
          <a:prstGeom prst="rect">
            <a:avLst/>
          </a:prstGeom>
          <a:noFill/>
          <a:ln w="9525">
            <a:noFill/>
            <a:miter lim="800000"/>
            <a:headEnd/>
            <a:tailEnd/>
          </a:ln>
        </p:spPr>
      </p:pic>
      <p:sp>
        <p:nvSpPr>
          <p:cNvPr id="4" name="Rectangle 10"/>
          <p:cNvSpPr>
            <a:spLocks noChangeArrowheads="1"/>
          </p:cNvSpPr>
          <p:nvPr/>
        </p:nvSpPr>
        <p:spPr bwMode="auto">
          <a:xfrm>
            <a:off x="690563" y="1776413"/>
            <a:ext cx="8134350" cy="88900"/>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5" name="Rectangle 11"/>
          <p:cNvSpPr>
            <a:spLocks noChangeArrowheads="1"/>
          </p:cNvSpPr>
          <p:nvPr/>
        </p:nvSpPr>
        <p:spPr bwMode="auto">
          <a:xfrm flipH="1">
            <a:off x="377825" y="1920875"/>
            <a:ext cx="68263" cy="4937125"/>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6" name="Rectangle 12"/>
          <p:cNvSpPr>
            <a:spLocks noChangeArrowheads="1"/>
          </p:cNvSpPr>
          <p:nvPr/>
        </p:nvSpPr>
        <p:spPr bwMode="auto">
          <a:xfrm>
            <a:off x="0" y="119063"/>
            <a:ext cx="9144000" cy="96837"/>
          </a:xfrm>
          <a:prstGeom prst="rect">
            <a:avLst/>
          </a:prstGeom>
          <a:solidFill>
            <a:schemeClr val="bg1"/>
          </a:solidFill>
          <a:ln w="9525">
            <a:noFill/>
            <a:miter lim="800000"/>
            <a:headEnd/>
            <a:tailEnd/>
          </a:ln>
          <a:effectLst/>
        </p:spPr>
        <p:txBody>
          <a:bodyPr wrap="none" anchor="ctr"/>
          <a:lstStyle/>
          <a:p>
            <a:pPr>
              <a:spcBef>
                <a:spcPct val="10000"/>
              </a:spcBef>
              <a:buFontTx/>
              <a:buChar char="•"/>
              <a:defRPr/>
            </a:pPr>
            <a:endParaRPr lang="en-GB">
              <a:ea typeface="ＭＳ Ｐゴシック" pitchFamily="1" charset="-128"/>
              <a:cs typeface="+mn-cs"/>
            </a:endParaRPr>
          </a:p>
        </p:txBody>
      </p:sp>
      <p:sp>
        <p:nvSpPr>
          <p:cNvPr id="7" name="Rectangle 6"/>
          <p:cNvSpPr>
            <a:spLocks noGrp="1" noChangeArrowheads="1"/>
          </p:cNvSpPr>
          <p:nvPr>
            <p:ph type="sldNum" sz="quarter" idx="10"/>
          </p:nvPr>
        </p:nvSpPr>
        <p:spPr/>
        <p:txBody>
          <a:bodyPr/>
          <a:lstStyle>
            <a:lvl1pPr>
              <a:defRPr/>
            </a:lvl1pPr>
          </a:lstStyle>
          <a:p>
            <a:pPr>
              <a:defRPr/>
            </a:pPr>
            <a:fld id="{AF46A3D1-0713-4E7C-8A88-3B64B15B181C}" type="slidenum">
              <a:rPr lang="en-US"/>
              <a:pPr>
                <a:defRPr/>
              </a:pPr>
              <a:t>‹#›</a:t>
            </a:fld>
            <a:endParaRPr lang="en-US"/>
          </a:p>
        </p:txBody>
      </p:sp>
      <p:sp>
        <p:nvSpPr>
          <p:cNvPr id="8" name="Rectangle 13"/>
          <p:cNvSpPr>
            <a:spLocks noGrp="1" noChangeArrowheads="1"/>
          </p:cNvSpPr>
          <p:nvPr>
            <p:ph type="dt" sz="half" idx="11"/>
          </p:nvPr>
        </p:nvSpPr>
        <p:spPr/>
        <p:txBody>
          <a:bodyPr/>
          <a:lstStyle>
            <a:lvl1pPr>
              <a:defRPr/>
            </a:lvl1pPr>
          </a:lstStyle>
          <a:p>
            <a:pPr>
              <a:defRPr/>
            </a:pPr>
            <a:endParaRPr lang="en-GB"/>
          </a:p>
        </p:txBody>
      </p:sp>
      <p:sp>
        <p:nvSpPr>
          <p:cNvPr id="9" name="Rectangle 14"/>
          <p:cNvSpPr>
            <a:spLocks noGrp="1" noChangeArrowheads="1"/>
          </p:cNvSpPr>
          <p:nvPr>
            <p:ph type="ftr" sz="quarter" idx="12"/>
          </p:nvPr>
        </p:nvSpPr>
        <p:spPr/>
        <p:txBody>
          <a:bodyPr/>
          <a:lstStyle>
            <a:lvl1pPr>
              <a:defRPr/>
            </a:lvl1pPr>
          </a:lstStyle>
          <a:p>
            <a:pPr>
              <a:defRPr/>
            </a:pPr>
            <a:r>
              <a:rPr lang="en-GB"/>
              <a:t>www.valirx.com</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3875" y="558800"/>
            <a:ext cx="6486525"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23875" y="1981200"/>
            <a:ext cx="8186738" cy="4546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 name="Rectangle 6"/>
          <p:cNvSpPr>
            <a:spLocks noGrp="1" noChangeArrowheads="1"/>
          </p:cNvSpPr>
          <p:nvPr>
            <p:ph type="sldNum" sz="quarter" idx="4"/>
          </p:nvPr>
        </p:nvSpPr>
        <p:spPr bwMode="auto">
          <a:xfrm>
            <a:off x="6908800" y="6602413"/>
            <a:ext cx="1905000" cy="131762"/>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800">
                <a:solidFill>
                  <a:srgbClr val="4D4D4D"/>
                </a:solidFill>
                <a:ea typeface="ＭＳ Ｐゴシック" pitchFamily="1" charset="-128"/>
                <a:cs typeface="+mn-cs"/>
              </a:defRPr>
            </a:lvl1pPr>
          </a:lstStyle>
          <a:p>
            <a:pPr>
              <a:defRPr/>
            </a:pPr>
            <a:fld id="{89510589-C79D-45C1-A42C-37811A403583}" type="slidenum">
              <a:rPr lang="en-US"/>
              <a:pPr>
                <a:defRPr/>
              </a:pPr>
              <a:t>‹#›</a:t>
            </a:fld>
            <a:endParaRPr lang="en-US"/>
          </a:p>
        </p:txBody>
      </p:sp>
      <p:sp>
        <p:nvSpPr>
          <p:cNvPr id="13" name="Rectangle 13"/>
          <p:cNvSpPr>
            <a:spLocks noGrp="1" noChangeArrowheads="1"/>
          </p:cNvSpPr>
          <p:nvPr>
            <p:ph type="dt" sz="half" idx="2"/>
          </p:nvPr>
        </p:nvSpPr>
        <p:spPr bwMode="auto">
          <a:xfrm>
            <a:off x="533400" y="6584950"/>
            <a:ext cx="2133600" cy="1651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800">
                <a:solidFill>
                  <a:srgbClr val="4D4D4D"/>
                </a:solidFill>
                <a:latin typeface="Arial" charset="0"/>
                <a:ea typeface="ＭＳ Ｐゴシック" pitchFamily="84" charset="-128"/>
                <a:cs typeface="+mn-cs"/>
              </a:defRPr>
            </a:lvl1pPr>
          </a:lstStyle>
          <a:p>
            <a:pPr>
              <a:defRPr/>
            </a:pPr>
            <a:endParaRPr lang="en-GB"/>
          </a:p>
        </p:txBody>
      </p:sp>
      <p:sp>
        <p:nvSpPr>
          <p:cNvPr id="14" name="Rectangle 14"/>
          <p:cNvSpPr>
            <a:spLocks noGrp="1" noChangeArrowheads="1"/>
          </p:cNvSpPr>
          <p:nvPr>
            <p:ph type="ftr" sz="quarter" idx="3"/>
          </p:nvPr>
        </p:nvSpPr>
        <p:spPr bwMode="auto">
          <a:xfrm>
            <a:off x="3124200" y="6584950"/>
            <a:ext cx="2895600" cy="1651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800">
                <a:solidFill>
                  <a:srgbClr val="4D4D4D"/>
                </a:solidFill>
                <a:latin typeface="Arial" charset="0"/>
                <a:ea typeface="ＭＳ Ｐゴシック" pitchFamily="84" charset="-128"/>
                <a:cs typeface="+mn-cs"/>
              </a:defRPr>
            </a:lvl1pPr>
          </a:lstStyle>
          <a:p>
            <a:pPr>
              <a:defRPr/>
            </a:pPr>
            <a:r>
              <a:rPr lang="en-GB"/>
              <a:t>www.valirx.com</a:t>
            </a:r>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Lst>
  <p:hf hdr="0"/>
  <p:txStyles>
    <p:titleStyle>
      <a:lvl1pPr algn="l" rtl="0" eaLnBrk="0" fontAlgn="base" hangingPunct="0">
        <a:spcBef>
          <a:spcPct val="0"/>
        </a:spcBef>
        <a:spcAft>
          <a:spcPct val="0"/>
        </a:spcAft>
        <a:defRPr sz="2600">
          <a:solidFill>
            <a:srgbClr val="4064A4"/>
          </a:solidFill>
          <a:latin typeface="Arial" charset="0"/>
          <a:ea typeface="ＭＳ Ｐゴシック" pitchFamily="84" charset="-128"/>
          <a:cs typeface="+mj-cs"/>
        </a:defRPr>
      </a:lvl1pPr>
      <a:lvl2pPr algn="l" rtl="0" eaLnBrk="0" fontAlgn="base" hangingPunct="0">
        <a:spcBef>
          <a:spcPct val="0"/>
        </a:spcBef>
        <a:spcAft>
          <a:spcPct val="0"/>
        </a:spcAft>
        <a:defRPr sz="2600">
          <a:solidFill>
            <a:srgbClr val="4064A4"/>
          </a:solidFill>
          <a:latin typeface="Arial" charset="0"/>
          <a:ea typeface="ＭＳ Ｐゴシック" pitchFamily="1" charset="-128"/>
          <a:cs typeface="ＭＳ Ｐゴシック"/>
        </a:defRPr>
      </a:lvl2pPr>
      <a:lvl3pPr algn="l" rtl="0" eaLnBrk="0" fontAlgn="base" hangingPunct="0">
        <a:spcBef>
          <a:spcPct val="0"/>
        </a:spcBef>
        <a:spcAft>
          <a:spcPct val="0"/>
        </a:spcAft>
        <a:defRPr sz="2600">
          <a:solidFill>
            <a:srgbClr val="4064A4"/>
          </a:solidFill>
          <a:latin typeface="Arial" charset="0"/>
          <a:ea typeface="ＭＳ Ｐゴシック" pitchFamily="1" charset="-128"/>
          <a:cs typeface="ＭＳ Ｐゴシック"/>
        </a:defRPr>
      </a:lvl3pPr>
      <a:lvl4pPr algn="l" rtl="0" eaLnBrk="0" fontAlgn="base" hangingPunct="0">
        <a:spcBef>
          <a:spcPct val="0"/>
        </a:spcBef>
        <a:spcAft>
          <a:spcPct val="0"/>
        </a:spcAft>
        <a:defRPr sz="2600">
          <a:solidFill>
            <a:srgbClr val="4064A4"/>
          </a:solidFill>
          <a:latin typeface="Arial" charset="0"/>
          <a:ea typeface="ＭＳ Ｐゴシック" pitchFamily="1" charset="-128"/>
          <a:cs typeface="ＭＳ Ｐゴシック"/>
        </a:defRPr>
      </a:lvl4pPr>
      <a:lvl5pPr algn="l" rtl="0" eaLnBrk="0" fontAlgn="base" hangingPunct="0">
        <a:spcBef>
          <a:spcPct val="0"/>
        </a:spcBef>
        <a:spcAft>
          <a:spcPct val="0"/>
        </a:spcAft>
        <a:defRPr sz="2600">
          <a:solidFill>
            <a:srgbClr val="4064A4"/>
          </a:solidFill>
          <a:latin typeface="Arial" charset="0"/>
          <a:ea typeface="ＭＳ Ｐゴシック" pitchFamily="1" charset="-128"/>
          <a:cs typeface="ＭＳ Ｐゴシック"/>
        </a:defRPr>
      </a:lvl5pPr>
      <a:lvl6pPr marL="457200" algn="l" rtl="0" fontAlgn="base">
        <a:spcBef>
          <a:spcPct val="0"/>
        </a:spcBef>
        <a:spcAft>
          <a:spcPct val="0"/>
        </a:spcAft>
        <a:defRPr sz="2600">
          <a:solidFill>
            <a:srgbClr val="4064A4"/>
          </a:solidFill>
          <a:latin typeface="Verdana" pitchFamily="34" charset="0"/>
          <a:ea typeface="ＭＳ Ｐゴシック" pitchFamily="1" charset="-128"/>
        </a:defRPr>
      </a:lvl6pPr>
      <a:lvl7pPr marL="914400" algn="l" rtl="0" fontAlgn="base">
        <a:spcBef>
          <a:spcPct val="0"/>
        </a:spcBef>
        <a:spcAft>
          <a:spcPct val="0"/>
        </a:spcAft>
        <a:defRPr sz="2600">
          <a:solidFill>
            <a:srgbClr val="4064A4"/>
          </a:solidFill>
          <a:latin typeface="Verdana" pitchFamily="34" charset="0"/>
          <a:ea typeface="ＭＳ Ｐゴシック" pitchFamily="1" charset="-128"/>
        </a:defRPr>
      </a:lvl7pPr>
      <a:lvl8pPr marL="1371600" algn="l" rtl="0" fontAlgn="base">
        <a:spcBef>
          <a:spcPct val="0"/>
        </a:spcBef>
        <a:spcAft>
          <a:spcPct val="0"/>
        </a:spcAft>
        <a:defRPr sz="2600">
          <a:solidFill>
            <a:srgbClr val="4064A4"/>
          </a:solidFill>
          <a:latin typeface="Verdana" pitchFamily="34" charset="0"/>
          <a:ea typeface="ＭＳ Ｐゴシック" pitchFamily="1" charset="-128"/>
        </a:defRPr>
      </a:lvl8pPr>
      <a:lvl9pPr marL="1828800" algn="l" rtl="0" fontAlgn="base">
        <a:spcBef>
          <a:spcPct val="0"/>
        </a:spcBef>
        <a:spcAft>
          <a:spcPct val="0"/>
        </a:spcAft>
        <a:defRPr sz="2600">
          <a:solidFill>
            <a:srgbClr val="4064A4"/>
          </a:solidFill>
          <a:latin typeface="Verdana" pitchFamily="34" charset="0"/>
          <a:ea typeface="ＭＳ Ｐゴシック" pitchFamily="1" charset="-128"/>
        </a:defRPr>
      </a:lvl9pPr>
    </p:titleStyle>
    <p:bodyStyle>
      <a:lvl1pPr marL="230188" indent="-230188" algn="l" rtl="0" eaLnBrk="0" fontAlgn="base" hangingPunct="0">
        <a:spcBef>
          <a:spcPct val="20000"/>
        </a:spcBef>
        <a:spcAft>
          <a:spcPct val="0"/>
        </a:spcAft>
        <a:buChar char="•"/>
        <a:defRPr sz="1600">
          <a:solidFill>
            <a:srgbClr val="49484A"/>
          </a:solidFill>
          <a:latin typeface="Arial" charset="0"/>
          <a:ea typeface="ＭＳ Ｐゴシック" pitchFamily="84" charset="-128"/>
          <a:cs typeface="+mn-cs"/>
        </a:defRPr>
      </a:lvl1pPr>
      <a:lvl2pPr marL="622300" indent="-204788" algn="l" rtl="0" eaLnBrk="0" fontAlgn="base" hangingPunct="0">
        <a:spcBef>
          <a:spcPct val="20000"/>
        </a:spcBef>
        <a:spcAft>
          <a:spcPct val="0"/>
        </a:spcAft>
        <a:buSzPct val="90000"/>
        <a:buFont typeface="Arial" charset="0"/>
        <a:buChar char="–"/>
        <a:defRPr sz="1400">
          <a:solidFill>
            <a:srgbClr val="49484A"/>
          </a:solidFill>
          <a:latin typeface="Arial" charset="0"/>
          <a:ea typeface="ＭＳ Ｐゴシック" pitchFamily="84" charset="-128"/>
          <a:cs typeface="+mn-cs"/>
        </a:defRPr>
      </a:lvl2pPr>
      <a:lvl3pPr marL="1004888" indent="-203200" algn="l" rtl="0" eaLnBrk="0" fontAlgn="base" hangingPunct="0">
        <a:spcBef>
          <a:spcPct val="20000"/>
        </a:spcBef>
        <a:spcAft>
          <a:spcPct val="0"/>
        </a:spcAft>
        <a:buChar char="•"/>
        <a:defRPr sz="1200">
          <a:solidFill>
            <a:srgbClr val="49484A"/>
          </a:solidFill>
          <a:latin typeface="Arial" charset="0"/>
          <a:ea typeface="ＭＳ Ｐゴシック" pitchFamily="84" charset="-128"/>
          <a:cs typeface="+mn-cs"/>
        </a:defRPr>
      </a:lvl3pPr>
      <a:lvl4pPr marL="1384300" indent="-200025" algn="l" rtl="0" eaLnBrk="0" fontAlgn="base" hangingPunct="0">
        <a:spcBef>
          <a:spcPct val="20000"/>
        </a:spcBef>
        <a:spcAft>
          <a:spcPct val="0"/>
        </a:spcAft>
        <a:buChar char="–"/>
        <a:defRPr sz="1100">
          <a:solidFill>
            <a:srgbClr val="49484A"/>
          </a:solidFill>
          <a:latin typeface="Arial" charset="0"/>
          <a:ea typeface="ＭＳ Ｐゴシック" pitchFamily="84" charset="-128"/>
          <a:cs typeface="+mn-cs"/>
        </a:defRPr>
      </a:lvl4pPr>
      <a:lvl5pPr marL="1749425" indent="-185738" algn="l" rtl="0" eaLnBrk="0" fontAlgn="base" hangingPunct="0">
        <a:spcBef>
          <a:spcPct val="20000"/>
        </a:spcBef>
        <a:spcAft>
          <a:spcPct val="0"/>
        </a:spcAft>
        <a:buFont typeface="Verdana" pitchFamily="34" charset="0"/>
        <a:buChar char="–"/>
        <a:defRPr sz="1000">
          <a:solidFill>
            <a:srgbClr val="49484A"/>
          </a:solidFill>
          <a:latin typeface="Arial" charset="0"/>
          <a:ea typeface="ＭＳ Ｐゴシック" pitchFamily="84" charset="-128"/>
          <a:cs typeface="+mn-cs"/>
        </a:defRPr>
      </a:lvl5pPr>
      <a:lvl6pPr marL="2206625" indent="-185738" algn="l" rtl="0" fontAlgn="base">
        <a:spcBef>
          <a:spcPct val="20000"/>
        </a:spcBef>
        <a:spcAft>
          <a:spcPct val="0"/>
        </a:spcAft>
        <a:buFont typeface="Verdana" pitchFamily="34" charset="0"/>
        <a:buChar char="–"/>
        <a:defRPr sz="1000">
          <a:solidFill>
            <a:srgbClr val="49484A"/>
          </a:solidFill>
          <a:latin typeface="+mn-lt"/>
          <a:ea typeface="+mn-ea"/>
        </a:defRPr>
      </a:lvl6pPr>
      <a:lvl7pPr marL="2663825" indent="-185738" algn="l" rtl="0" fontAlgn="base">
        <a:spcBef>
          <a:spcPct val="20000"/>
        </a:spcBef>
        <a:spcAft>
          <a:spcPct val="0"/>
        </a:spcAft>
        <a:buFont typeface="Verdana" pitchFamily="34" charset="0"/>
        <a:buChar char="–"/>
        <a:defRPr sz="1000">
          <a:solidFill>
            <a:srgbClr val="49484A"/>
          </a:solidFill>
          <a:latin typeface="+mn-lt"/>
          <a:ea typeface="+mn-ea"/>
        </a:defRPr>
      </a:lvl7pPr>
      <a:lvl8pPr marL="3121025" indent="-185738" algn="l" rtl="0" fontAlgn="base">
        <a:spcBef>
          <a:spcPct val="20000"/>
        </a:spcBef>
        <a:spcAft>
          <a:spcPct val="0"/>
        </a:spcAft>
        <a:buFont typeface="Verdana" pitchFamily="34" charset="0"/>
        <a:buChar char="–"/>
        <a:defRPr sz="1000">
          <a:solidFill>
            <a:srgbClr val="49484A"/>
          </a:solidFill>
          <a:latin typeface="+mn-lt"/>
          <a:ea typeface="+mn-ea"/>
        </a:defRPr>
      </a:lvl8pPr>
      <a:lvl9pPr marL="3578225" indent="-185738" algn="l" rtl="0" fontAlgn="base">
        <a:spcBef>
          <a:spcPct val="20000"/>
        </a:spcBef>
        <a:spcAft>
          <a:spcPct val="0"/>
        </a:spcAft>
        <a:buFont typeface="Verdana" pitchFamily="34" charset="0"/>
        <a:buChar char="–"/>
        <a:defRPr sz="1000">
          <a:solidFill>
            <a:srgbClr val="49484A"/>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mailto:satu.vainikka@valirx.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www.valimedix.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tags" Target="../tags/tag1.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4" descr="ValiRx only"/>
          <p:cNvPicPr>
            <a:picLocks noChangeAspect="1" noChangeArrowheads="1"/>
          </p:cNvPicPr>
          <p:nvPr/>
        </p:nvPicPr>
        <p:blipFill>
          <a:blip r:embed="rId3" cstate="print"/>
          <a:srcRect/>
          <a:stretch>
            <a:fillRect/>
          </a:stretch>
        </p:blipFill>
        <p:spPr bwMode="auto">
          <a:xfrm>
            <a:off x="5529263" y="2044700"/>
            <a:ext cx="3522662" cy="1019175"/>
          </a:xfrm>
          <a:prstGeom prst="rect">
            <a:avLst/>
          </a:prstGeom>
          <a:noFill/>
          <a:ln w="9525">
            <a:noFill/>
            <a:miter lim="800000"/>
            <a:headEnd/>
            <a:tailEnd/>
          </a:ln>
        </p:spPr>
      </p:pic>
      <p:sp>
        <p:nvSpPr>
          <p:cNvPr id="3" name="TextBox 2"/>
          <p:cNvSpPr txBox="1"/>
          <p:nvPr/>
        </p:nvSpPr>
        <p:spPr>
          <a:xfrm>
            <a:off x="888521" y="4822166"/>
            <a:ext cx="1682973" cy="400110"/>
          </a:xfrm>
          <a:prstGeom prst="rect">
            <a:avLst/>
          </a:prstGeom>
          <a:noFill/>
        </p:spPr>
        <p:txBody>
          <a:bodyPr wrap="none" rtlCol="0">
            <a:spAutoFit/>
          </a:bodyPr>
          <a:lstStyle/>
          <a:p>
            <a:r>
              <a:rPr lang="en-GB" sz="2000" b="1" dirty="0" smtClean="0">
                <a:solidFill>
                  <a:schemeClr val="bg1"/>
                </a:solidFill>
              </a:rPr>
              <a:t>April 2011</a:t>
            </a:r>
            <a:endParaRPr lang="en-GB" sz="2000" b="1"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3"/>
          <p:cNvSpPr txBox="1">
            <a:spLocks noGrp="1" noChangeArrowheads="1"/>
          </p:cNvSpPr>
          <p:nvPr/>
        </p:nvSpPr>
        <p:spPr bwMode="auto">
          <a:xfrm>
            <a:off x="533400" y="6584950"/>
            <a:ext cx="2133600" cy="165100"/>
          </a:xfrm>
          <a:prstGeom prst="rect">
            <a:avLst/>
          </a:prstGeom>
          <a:noFill/>
          <a:ln>
            <a:miter lim="800000"/>
            <a:headEnd/>
            <a:tailEnd/>
          </a:ln>
        </p:spPr>
        <p:txBody>
          <a:bodyPr/>
          <a:lstStyle/>
          <a:p>
            <a:pPr eaLnBrk="0" hangingPunct="0">
              <a:defRPr/>
            </a:pPr>
            <a:endParaRPr lang="en-GB" sz="800">
              <a:solidFill>
                <a:srgbClr val="4D4D4D"/>
              </a:solidFill>
              <a:latin typeface="Arial" pitchFamily="34" charset="0"/>
              <a:cs typeface="+mn-cs"/>
            </a:endParaRPr>
          </a:p>
        </p:txBody>
      </p:sp>
      <p:sp>
        <p:nvSpPr>
          <p:cNvPr id="19459" name="Slide Number Placeholder 3"/>
          <p:cNvSpPr txBox="1">
            <a:spLocks noGrp="1"/>
          </p:cNvSpPr>
          <p:nvPr/>
        </p:nvSpPr>
        <p:spPr bwMode="auto">
          <a:xfrm>
            <a:off x="6908800" y="6602413"/>
            <a:ext cx="1905000" cy="131762"/>
          </a:xfrm>
          <a:prstGeom prst="rect">
            <a:avLst/>
          </a:prstGeom>
          <a:noFill/>
          <a:ln>
            <a:miter lim="800000"/>
            <a:headEnd/>
            <a:tailEnd/>
          </a:ln>
        </p:spPr>
        <p:txBody>
          <a:bodyPr/>
          <a:lstStyle/>
          <a:p>
            <a:pPr algn="r" eaLnBrk="0" hangingPunct="0">
              <a:defRPr/>
            </a:pPr>
            <a:fld id="{F539E133-E540-4FE3-854E-9DDCC8F05CEA}" type="slidenum">
              <a:rPr lang="en-US" sz="800">
                <a:solidFill>
                  <a:srgbClr val="4D4D4D"/>
                </a:solidFill>
                <a:cs typeface="+mn-cs"/>
              </a:rPr>
              <a:pPr algn="r" eaLnBrk="0" hangingPunct="0">
                <a:defRPr/>
              </a:pPr>
              <a:t>10</a:t>
            </a:fld>
            <a:endParaRPr lang="en-US" sz="800">
              <a:solidFill>
                <a:srgbClr val="4D4D4D"/>
              </a:solidFill>
              <a:cs typeface="+mn-cs"/>
            </a:endParaRPr>
          </a:p>
        </p:txBody>
      </p:sp>
      <p:sp>
        <p:nvSpPr>
          <p:cNvPr id="19460" name="Footer Placeholder 5"/>
          <p:cNvSpPr txBox="1">
            <a:spLocks noGrp="1"/>
          </p:cNvSpPr>
          <p:nvPr/>
        </p:nvSpPr>
        <p:spPr bwMode="auto">
          <a:xfrm>
            <a:off x="3124200" y="6584950"/>
            <a:ext cx="2895600" cy="165100"/>
          </a:xfrm>
          <a:prstGeom prst="rect">
            <a:avLst/>
          </a:prstGeom>
          <a:noFill/>
          <a:ln>
            <a:miter lim="800000"/>
            <a:headEnd/>
            <a:tailEnd/>
          </a:ln>
        </p:spPr>
        <p:txBody>
          <a:bodyPr/>
          <a:lstStyle/>
          <a:p>
            <a:pPr algn="ctr" eaLnBrk="0" hangingPunct="0">
              <a:defRPr/>
            </a:pPr>
            <a:r>
              <a:rPr lang="en-GB" sz="800">
                <a:solidFill>
                  <a:srgbClr val="4D4D4D"/>
                </a:solidFill>
                <a:latin typeface="Arial" pitchFamily="34" charset="0"/>
                <a:cs typeface="+mn-cs"/>
              </a:rPr>
              <a:t>www.valirx.com</a:t>
            </a:r>
          </a:p>
        </p:txBody>
      </p:sp>
      <p:sp>
        <p:nvSpPr>
          <p:cNvPr id="25604" name="Rectangle 8"/>
          <p:cNvSpPr>
            <a:spLocks noGrp="1" noChangeArrowheads="1"/>
          </p:cNvSpPr>
          <p:nvPr>
            <p:ph type="title" idx="4294967295"/>
          </p:nvPr>
        </p:nvSpPr>
        <p:spPr/>
        <p:txBody>
          <a:bodyPr/>
          <a:lstStyle/>
          <a:p>
            <a:pPr eaLnBrk="1" hangingPunct="1"/>
            <a:r>
              <a:rPr lang="en-GB" dirty="0" smtClean="0">
                <a:latin typeface="Verdana" pitchFamily="34" charset="0"/>
                <a:ea typeface="ＭＳ Ｐゴシック"/>
              </a:rPr>
              <a:t>Targets</a:t>
            </a:r>
          </a:p>
        </p:txBody>
      </p:sp>
      <p:sp>
        <p:nvSpPr>
          <p:cNvPr id="25605" name="Rectangle 9"/>
          <p:cNvSpPr>
            <a:spLocks noGrp="1" noChangeArrowheads="1"/>
          </p:cNvSpPr>
          <p:nvPr>
            <p:ph type="body" idx="4294967295"/>
          </p:nvPr>
        </p:nvSpPr>
        <p:spPr>
          <a:xfrm>
            <a:off x="2119685" y="1981200"/>
            <a:ext cx="5385219" cy="4546600"/>
          </a:xfrm>
        </p:spPr>
        <p:txBody>
          <a:bodyPr/>
          <a:lstStyle/>
          <a:p>
            <a:pPr eaLnBrk="1" hangingPunct="1">
              <a:lnSpc>
                <a:spcPct val="90000"/>
              </a:lnSpc>
              <a:buNone/>
            </a:pPr>
            <a:endParaRPr lang="en-GB" sz="1400" dirty="0" smtClean="0">
              <a:latin typeface="Verdana" pitchFamily="34" charset="0"/>
              <a:ea typeface="ＭＳ Ｐゴシック"/>
            </a:endParaRPr>
          </a:p>
          <a:p>
            <a:pPr eaLnBrk="1" hangingPunct="1">
              <a:lnSpc>
                <a:spcPct val="90000"/>
              </a:lnSpc>
              <a:buNone/>
            </a:pPr>
            <a:r>
              <a:rPr lang="en-GB" sz="1400" dirty="0" smtClean="0">
                <a:latin typeface="Verdana" pitchFamily="34" charset="0"/>
                <a:ea typeface="ＭＳ Ｐゴシック"/>
              </a:rPr>
              <a:t>Targets 2011</a:t>
            </a:r>
            <a:endParaRPr lang="en-GB" sz="1400" dirty="0" smtClean="0">
              <a:latin typeface="Verdana" pitchFamily="34" charset="0"/>
              <a:ea typeface="ＭＳ Ｐゴシック"/>
            </a:endParaRPr>
          </a:p>
          <a:p>
            <a:pPr eaLnBrk="1" hangingPunct="1">
              <a:lnSpc>
                <a:spcPct val="90000"/>
              </a:lnSpc>
              <a:buNone/>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Accelerate pre clinical progress of Val101 and Val201</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Support sales and marketing activities of </a:t>
            </a:r>
            <a:r>
              <a:rPr lang="en-GB" sz="1400" dirty="0" err="1" smtClean="0">
                <a:latin typeface="Verdana" pitchFamily="34" charset="0"/>
                <a:ea typeface="ＭＳ Ｐゴシック"/>
              </a:rPr>
              <a:t>Valimedix</a:t>
            </a:r>
            <a:endParaRPr lang="en-GB" sz="1400" dirty="0" smtClean="0">
              <a:latin typeface="Verdana" pitchFamily="34" charset="0"/>
              <a:ea typeface="ＭＳ Ｐゴシック"/>
            </a:endParaRPr>
          </a:p>
          <a:p>
            <a:pPr eaLnBrk="1" hangingPunct="1">
              <a:lnSpc>
                <a:spcPct val="90000"/>
              </a:lnSpc>
              <a:buNone/>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Develop companion diagnostics for use in therapeutic programmes</a:t>
            </a:r>
          </a:p>
          <a:p>
            <a:pPr marL="0" indent="0" eaLnBrk="1" hangingPunct="1">
              <a:lnSpc>
                <a:spcPct val="90000"/>
              </a:lnSpc>
              <a:buNone/>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Support development of HPV diagnostic testing</a:t>
            </a:r>
            <a:endParaRPr lang="en-GB" sz="1400" dirty="0" smtClean="0">
              <a:latin typeface="Verdana" pitchFamily="34" charset="0"/>
              <a:ea typeface="ＭＳ Ｐゴシック"/>
            </a:endParaRP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endParaRPr lang="en-GB" sz="1400" dirty="0" smtClean="0">
              <a:latin typeface="Verdana" pitchFamily="34" charset="0"/>
              <a:ea typeface="ＭＳ Ｐゴシック"/>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1530EF8C-BE61-4F14-9959-6CC2A0B76B26}" type="slidenum">
              <a:rPr lang="en-US" smtClean="0"/>
              <a:pPr>
                <a:defRPr/>
              </a:pPr>
              <a:t>11</a:t>
            </a:fld>
            <a:endParaRPr lang="en-US"/>
          </a:p>
        </p:txBody>
      </p:sp>
      <p:sp>
        <p:nvSpPr>
          <p:cNvPr id="3" name="Date Placeholder 2"/>
          <p:cNvSpPr>
            <a:spLocks noGrp="1"/>
          </p:cNvSpPr>
          <p:nvPr>
            <p:ph type="dt" sz="quarter" idx="11"/>
          </p:nvPr>
        </p:nvSpPr>
        <p:spPr/>
        <p:txBody>
          <a:bodyPr/>
          <a:lstStyle/>
          <a:p>
            <a:pPr>
              <a:defRPr/>
            </a:pPr>
            <a:endParaRPr lang="en-GB"/>
          </a:p>
        </p:txBody>
      </p:sp>
      <p:sp>
        <p:nvSpPr>
          <p:cNvPr id="4" name="Footer Placeholder 3"/>
          <p:cNvSpPr>
            <a:spLocks noGrp="1"/>
          </p:cNvSpPr>
          <p:nvPr>
            <p:ph type="ftr" sz="quarter" idx="12"/>
          </p:nvPr>
        </p:nvSpPr>
        <p:spPr/>
        <p:txBody>
          <a:bodyPr/>
          <a:lstStyle/>
          <a:p>
            <a:pPr>
              <a:defRPr/>
            </a:pPr>
            <a:r>
              <a:rPr lang="en-GB" smtClean="0"/>
              <a:t>www.valirx.com</a:t>
            </a:r>
            <a:endParaRPr lang="en-GB"/>
          </a:p>
        </p:txBody>
      </p:sp>
      <p:sp>
        <p:nvSpPr>
          <p:cNvPr id="31748" name="TextBox 4"/>
          <p:cNvSpPr txBox="1">
            <a:spLocks noChangeArrowheads="1"/>
          </p:cNvSpPr>
          <p:nvPr/>
        </p:nvSpPr>
        <p:spPr bwMode="auto">
          <a:xfrm>
            <a:off x="2695575" y="3165475"/>
            <a:ext cx="2916238" cy="1878013"/>
          </a:xfrm>
          <a:prstGeom prst="rect">
            <a:avLst/>
          </a:prstGeom>
          <a:noFill/>
          <a:ln w="9525">
            <a:noFill/>
            <a:miter lim="800000"/>
            <a:headEnd/>
            <a:tailEnd/>
          </a:ln>
        </p:spPr>
        <p:txBody>
          <a:bodyPr wrap="none">
            <a:spAutoFit/>
          </a:bodyPr>
          <a:lstStyle/>
          <a:p>
            <a:pPr algn="ctr"/>
            <a:r>
              <a:rPr lang="en-GB" sz="3600" b="1">
                <a:solidFill>
                  <a:schemeClr val="tx2"/>
                </a:solidFill>
              </a:rPr>
              <a:t>Thank You</a:t>
            </a:r>
          </a:p>
          <a:p>
            <a:pPr algn="ctr"/>
            <a:endParaRPr lang="en-GB"/>
          </a:p>
          <a:p>
            <a:pPr algn="ctr"/>
            <a:endParaRPr lang="en-GB"/>
          </a:p>
          <a:p>
            <a:pPr algn="ctr"/>
            <a:endParaRPr lang="en-GB"/>
          </a:p>
          <a:p>
            <a:pPr algn="ctr"/>
            <a:r>
              <a:rPr lang="en-GB" sz="1200"/>
              <a:t>Dr Satu Vainikka</a:t>
            </a:r>
          </a:p>
          <a:p>
            <a:pPr algn="ctr"/>
            <a:r>
              <a:rPr lang="en-GB" sz="1200">
                <a:hlinkClick r:id="rId2"/>
              </a:rPr>
              <a:t>satu.vainikka@valirx.com</a:t>
            </a:r>
            <a:endParaRPr lang="en-GB" sz="1200"/>
          </a:p>
          <a:p>
            <a:pPr algn="ctr"/>
            <a:endParaRPr lang="en-GB"/>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p:txBody>
          <a:bodyPr/>
          <a:lstStyle/>
          <a:p>
            <a:pPr>
              <a:defRPr/>
            </a:pPr>
            <a:fld id="{D2273639-B0BC-446D-915B-05CE1534FE3B}" type="slidenum">
              <a:rPr lang="en-US" smtClean="0">
                <a:ea typeface="ＭＳ Ｐゴシック"/>
              </a:rPr>
              <a:pPr>
                <a:defRPr/>
              </a:pPr>
              <a:t>2</a:t>
            </a:fld>
            <a:endParaRPr lang="en-US" smtClean="0">
              <a:ea typeface="ＭＳ Ｐゴシック"/>
            </a:endParaRPr>
          </a:p>
        </p:txBody>
      </p:sp>
      <p:sp>
        <p:nvSpPr>
          <p:cNvPr id="7171" name="Footer Placeholder 5"/>
          <p:cNvSpPr>
            <a:spLocks noGrp="1"/>
          </p:cNvSpPr>
          <p:nvPr>
            <p:ph type="ftr" sz="quarter" idx="11"/>
          </p:nvPr>
        </p:nvSpPr>
        <p:spPr/>
        <p:txBody>
          <a:bodyPr/>
          <a:lstStyle/>
          <a:p>
            <a:pPr>
              <a:defRPr/>
            </a:pPr>
            <a:r>
              <a:rPr lang="en-GB" smtClean="0">
                <a:latin typeface="Arial" pitchFamily="34" charset="0"/>
                <a:ea typeface="ＭＳ Ｐゴシック"/>
              </a:rPr>
              <a:t>www.valirx.com</a:t>
            </a:r>
          </a:p>
        </p:txBody>
      </p:sp>
      <p:sp>
        <p:nvSpPr>
          <p:cNvPr id="10243" name="Rectangle 5"/>
          <p:cNvSpPr>
            <a:spLocks noGrp="1" noChangeArrowheads="1"/>
          </p:cNvSpPr>
          <p:nvPr>
            <p:ph type="body" idx="1"/>
          </p:nvPr>
        </p:nvSpPr>
        <p:spPr>
          <a:xfrm>
            <a:off x="533400" y="1768475"/>
            <a:ext cx="8278813" cy="4721225"/>
          </a:xfrm>
        </p:spPr>
        <p:txBody>
          <a:bodyPr/>
          <a:lstStyle/>
          <a:p>
            <a:pPr marL="0" indent="0">
              <a:lnSpc>
                <a:spcPct val="95000"/>
              </a:lnSpc>
              <a:spcBef>
                <a:spcPct val="5000"/>
              </a:spcBef>
              <a:buFontTx/>
              <a:buNone/>
            </a:pPr>
            <a:r>
              <a:rPr lang="en-GB" sz="700" smtClean="0">
                <a:latin typeface="Verdana" pitchFamily="34" charset="0"/>
                <a:ea typeface="ＭＳ Ｐゴシック"/>
              </a:rPr>
              <a:t>This Document comprises an institutional presentation (the “Presentation”) which has been prepared by and is the sole responsibility of ValiRx plc (the “Company”).</a:t>
            </a:r>
          </a:p>
          <a:p>
            <a:pPr marL="0" indent="0">
              <a:lnSpc>
                <a:spcPct val="95000"/>
              </a:lnSpc>
              <a:spcBef>
                <a:spcPct val="5000"/>
              </a:spcBef>
              <a:buFontTx/>
              <a:buNone/>
            </a:pPr>
            <a:r>
              <a:rPr lang="en-GB" sz="700" smtClean="0">
                <a:latin typeface="Verdana" pitchFamily="34" charset="0"/>
                <a:ea typeface="ＭＳ Ｐゴシック"/>
              </a:rPr>
              <a:t>The content of this promotion has not been approved by an authorised person within the meaning of the Financial Services and Markets Act 2000. Reliance on this promotion for the purpose of engaging in any investment activity may expose an individual to a significant risk of losing all of the property or other assets invested.</a:t>
            </a:r>
          </a:p>
          <a:p>
            <a:pPr marL="0" indent="0">
              <a:lnSpc>
                <a:spcPct val="95000"/>
              </a:lnSpc>
              <a:spcBef>
                <a:spcPct val="5000"/>
              </a:spcBef>
              <a:buFontTx/>
              <a:buNone/>
            </a:pPr>
            <a:r>
              <a:rPr lang="en-GB" sz="700" smtClean="0">
                <a:latin typeface="Verdana" pitchFamily="34" charset="0"/>
                <a:ea typeface="ＭＳ Ｐゴシック"/>
              </a:rPr>
              <a:t>WH Ireland Limited (“WHI”), which is authorised and regulated by the Financial Services Authority, is the Company’s nominated adviser and broker for the purpose of the AIM Rules. WHI’s responsibilities as the Company’s nominated adviser under the AIM Rules are owed solely to the London Stock Exchange plc and are not owed to the Company or to any Director or any other person. WHI is acting for the Company and no one else and will not be responsible to any other person for providing the protections afforded to customers of WHI nor for providing advice in relation to the arrangements described in this Presentation.</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This Presentation does not constitute or form part of any offer for sale or solicitation of any offer to buy or subscribe for any securities nor shall it or any part of it form the basis of or be relied on in connection with, or act as any inducement to enter into, any contract or commitment whatsoever or constitute an invitation or inducement to engage in investment activity under section 21 of the UK Financial Services and Markets Act 2000. </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Notwithstanding the above, in the United Kingdom, this Presentation is only being given to persons reasonably believed by the Company to be investment professionals within the meaning of paragraph (5) of Article 19 or to high net worth companies or unincorporated associations within the meaning of paragraph (2) of Article 49 of the Financial Services and Markets Act 2000 (Financial Promotion) Order 2005 (SI 2005/1529). This Presentation is only being sent to persons reasonably believed by the Company to be investment professionals or to persons to whom it may otherwise be lawful to distribute it. If you are not such a person (i) you should not have received this Presentation and (ii) please return this Presentation to the Company's registered office as soon as possible and take no other action.  By accepting this Presentation the recipient represents and warrants that they are a person who falls within the above description of persons entitled to receive this Presentation. </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This Presentation is not intended to be distributed, or passed on, directly or indirectly, to any other class of person and in any event under no circumstances should persons of any other description rely or act upon the contents of this Presentation. This Presentation and its contents are confidential and must not be distributed or passed on, directly or indirectly, to any other person. This Presentation is being supplied to you solely for your information and may not be reproduced, further distributed or published in whole or in part by any other person.</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No representation or warranty, express or implied, is made or given by or on behalf of the Company,  its advisers or any of their respective parent or subsidiary undertakings or the subsidiary undertakings of any such parent undertakings or any of the directors, officers or employees of any such person as to the accuracy, completeness or fairness of the information or opinions contained in this Presentation and no responsibility or liability is accepted by any person for such information or opinions. No person has been authorised to give any information or make any representations other than those contained in this Presentation and, if given and/or made, such information or representations must not be relied upon as having been so authorised. The contents of this Presentation are not to be construed as legal, financial or tax advice. </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The information has not been verified nor independently verified by the Company’s advisers and is subject to material updating, revision and further amendment. </a:t>
            </a:r>
          </a:p>
          <a:p>
            <a:pPr marL="0" indent="0">
              <a:lnSpc>
                <a:spcPct val="95000"/>
              </a:lnSpc>
              <a:spcBef>
                <a:spcPct val="5000"/>
              </a:spcBef>
              <a:buFontTx/>
              <a:buNone/>
            </a:pPr>
            <a:r>
              <a:rPr lang="en-GB" sz="700" smtClean="0">
                <a:latin typeface="Verdana" pitchFamily="34" charset="0"/>
                <a:ea typeface="ＭＳ Ｐゴシック"/>
              </a:rPr>
              <a:t>The Company has not been, and will not be, registered under the United States Investment Company Act of 1940, as amended, and investors will not be entitled to the benefits of that Act. Neither this Presentation nor any copy of it may be taken or transmitted into the United States of America or its territories or possessions (the “United States”), or distributed, directly or indirectly, in the United States, or to any U.S Person as defined in Regulation S under the Securities Act 1933 as amended, including U.S resident corporations or other entities organised under the laws of the United States or any state thereof or non-U.S branches or agencies of such corporations or entities or into Canada, Australia, Japan, South Africa or the Republic of Ireland. Neither this Presentation nor any copy of it may be taken or transmitted into or distributed in Canada, Australia, Japan, South Africa or the Republic of Ireland, or any other jurisdiction which prohibits the same except in compliance with applicable securities laws. Any failure to comply with this restriction may constitute a violation of United States or other national securities law.</a:t>
            </a:r>
          </a:p>
          <a:p>
            <a:pPr marL="0" indent="0">
              <a:lnSpc>
                <a:spcPct val="95000"/>
              </a:lnSpc>
              <a:spcBef>
                <a:spcPct val="5000"/>
              </a:spcBef>
              <a:buFontTx/>
              <a:buNone/>
            </a:pPr>
            <a:endParaRPr lang="en-GB" sz="700" smtClean="0">
              <a:latin typeface="Verdana" pitchFamily="34" charset="0"/>
              <a:ea typeface="ＭＳ Ｐゴシック"/>
            </a:endParaRPr>
          </a:p>
          <a:p>
            <a:pPr marL="0" indent="0">
              <a:lnSpc>
                <a:spcPct val="95000"/>
              </a:lnSpc>
              <a:spcBef>
                <a:spcPct val="5000"/>
              </a:spcBef>
              <a:buFontTx/>
              <a:buNone/>
            </a:pPr>
            <a:r>
              <a:rPr lang="en-GB" sz="700" smtClean="0">
                <a:latin typeface="Verdana" pitchFamily="34" charset="0"/>
                <a:ea typeface="ＭＳ Ｐゴシック"/>
              </a:rPr>
              <a:t>Forward-Looking Statements. Information contained in this Presentation may include 'forward-looking statements'. All statements other than statements of historical facts included herein, including, without limitation, those regarding the Company's financial position, business strategy, plans and objectives of management for future operations (including development plans and objectives relating to the Company's business) are forward-looking statements. Such forward-looking statements are based on a number of assumptions regarding the Company's present and future business strategies and the environment in which the Company expects to operate in future. Actual results may vary materially from the results anticipated by these forward-looking statements as a result of a variety of factors. These forward-looking statements speak only as to the date of this Presentation and cannot be relied upon as a guide to future performance. The Company expressly disclaims any obligation or undertaking to disseminate any updates or revisions to any forward-looking statements contained in this Presentation to reflect any changes in its expectations with regard thereto or any change in events, conditions or circumstances on which any statement is based.</a:t>
            </a:r>
          </a:p>
        </p:txBody>
      </p:sp>
      <p:sp>
        <p:nvSpPr>
          <p:cNvPr id="10244" name="Rectangle 4"/>
          <p:cNvSpPr>
            <a:spLocks noGrp="1" noChangeArrowheads="1"/>
          </p:cNvSpPr>
          <p:nvPr>
            <p:ph type="title"/>
          </p:nvPr>
        </p:nvSpPr>
        <p:spPr/>
        <p:txBody>
          <a:bodyPr/>
          <a:lstStyle/>
          <a:p>
            <a:pPr eaLnBrk="1" hangingPunct="1"/>
            <a:r>
              <a:rPr lang="en-GB" smtClean="0">
                <a:latin typeface="Verdana" pitchFamily="34" charset="0"/>
                <a:ea typeface="ＭＳ Ｐゴシック"/>
              </a:rPr>
              <a:t>Disclaimer</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3"/>
          <p:cNvSpPr>
            <a:spLocks noGrp="1" noChangeArrowheads="1"/>
          </p:cNvSpPr>
          <p:nvPr>
            <p:ph type="dt" sz="quarter" idx="4294967295"/>
          </p:nvPr>
        </p:nvSpPr>
        <p:spPr/>
        <p:txBody>
          <a:bodyPr/>
          <a:lstStyle/>
          <a:p>
            <a:pPr>
              <a:defRPr/>
            </a:pPr>
            <a:endParaRPr lang="en-GB" smtClean="0">
              <a:latin typeface="Arial" pitchFamily="34" charset="0"/>
              <a:ea typeface="ＭＳ Ｐゴシック"/>
            </a:endParaRPr>
          </a:p>
        </p:txBody>
      </p:sp>
      <p:sp>
        <p:nvSpPr>
          <p:cNvPr id="9219" name="Slide Number Placeholder 3"/>
          <p:cNvSpPr>
            <a:spLocks noGrp="1"/>
          </p:cNvSpPr>
          <p:nvPr>
            <p:ph type="sldNum" sz="quarter" idx="10"/>
          </p:nvPr>
        </p:nvSpPr>
        <p:spPr/>
        <p:txBody>
          <a:bodyPr/>
          <a:lstStyle/>
          <a:p>
            <a:pPr>
              <a:defRPr/>
            </a:pPr>
            <a:fld id="{DBD75F84-15A0-4F0B-A6C9-301AB265E6DB}" type="slidenum">
              <a:rPr lang="en-US" smtClean="0">
                <a:ea typeface="ＭＳ Ｐゴシック"/>
              </a:rPr>
              <a:pPr>
                <a:defRPr/>
              </a:pPr>
              <a:t>3</a:t>
            </a:fld>
            <a:endParaRPr lang="en-US" smtClean="0">
              <a:ea typeface="ＭＳ Ｐゴシック"/>
            </a:endParaRPr>
          </a:p>
        </p:txBody>
      </p:sp>
      <p:sp>
        <p:nvSpPr>
          <p:cNvPr id="9220" name="Footer Placeholder 5"/>
          <p:cNvSpPr>
            <a:spLocks noGrp="1"/>
          </p:cNvSpPr>
          <p:nvPr>
            <p:ph type="ftr" sz="quarter" idx="11"/>
          </p:nvPr>
        </p:nvSpPr>
        <p:spPr/>
        <p:txBody>
          <a:bodyPr/>
          <a:lstStyle/>
          <a:p>
            <a:pPr>
              <a:defRPr/>
            </a:pPr>
            <a:r>
              <a:rPr lang="en-GB" smtClean="0">
                <a:latin typeface="Arial" pitchFamily="34" charset="0"/>
                <a:ea typeface="ＭＳ Ｐゴシック"/>
              </a:rPr>
              <a:t>www.valirx.com</a:t>
            </a:r>
          </a:p>
        </p:txBody>
      </p:sp>
      <p:sp>
        <p:nvSpPr>
          <p:cNvPr id="12292" name="Rectangle 24"/>
          <p:cNvSpPr>
            <a:spLocks noGrp="1" noChangeArrowheads="1"/>
          </p:cNvSpPr>
          <p:nvPr>
            <p:ph type="title"/>
          </p:nvPr>
        </p:nvSpPr>
        <p:spPr/>
        <p:txBody>
          <a:bodyPr/>
          <a:lstStyle/>
          <a:p>
            <a:pPr eaLnBrk="1" hangingPunct="1"/>
            <a:r>
              <a:rPr lang="en-GB" smtClean="0">
                <a:latin typeface="Verdana" pitchFamily="34" charset="0"/>
                <a:ea typeface="ＭＳ Ｐゴシック"/>
              </a:rPr>
              <a:t>Overview</a:t>
            </a:r>
          </a:p>
        </p:txBody>
      </p:sp>
      <p:sp>
        <p:nvSpPr>
          <p:cNvPr id="12293" name="Rectangle 25"/>
          <p:cNvSpPr>
            <a:spLocks noGrp="1" noChangeArrowheads="1"/>
          </p:cNvSpPr>
          <p:nvPr>
            <p:ph type="body" idx="1"/>
          </p:nvPr>
        </p:nvSpPr>
        <p:spPr/>
        <p:txBody>
          <a:bodyPr/>
          <a:lstStyle/>
          <a:p>
            <a:pPr eaLnBrk="1" hangingPunct="1">
              <a:lnSpc>
                <a:spcPct val="80000"/>
              </a:lnSpc>
            </a:pPr>
            <a:r>
              <a:rPr lang="en-US" sz="1400" dirty="0" smtClean="0">
                <a:latin typeface="Verdana" pitchFamily="34" charset="0"/>
                <a:ea typeface="ＭＳ Ｐゴシック"/>
              </a:rPr>
              <a:t>Biopharmaceutical company </a:t>
            </a:r>
            <a:r>
              <a:rPr lang="en-US" sz="1400" dirty="0" err="1" smtClean="0">
                <a:latin typeface="Verdana" pitchFamily="34" charset="0"/>
                <a:ea typeface="ＭＳ Ｐゴシック"/>
              </a:rPr>
              <a:t>specialising</a:t>
            </a:r>
            <a:r>
              <a:rPr lang="en-US" sz="1400" dirty="0" smtClean="0">
                <a:latin typeface="Verdana" pitchFamily="34" charset="0"/>
                <a:ea typeface="ＭＳ Ｐゴシック"/>
              </a:rPr>
              <a:t> in oncology therapeutics and diagnostics</a:t>
            </a:r>
          </a:p>
          <a:p>
            <a:pPr lvl="1" eaLnBrk="1" hangingPunct="1">
              <a:lnSpc>
                <a:spcPct val="80000"/>
              </a:lnSpc>
            </a:pPr>
            <a:r>
              <a:rPr lang="en-US" sz="1200" dirty="0" smtClean="0">
                <a:solidFill>
                  <a:srgbClr val="000000"/>
                </a:solidFill>
                <a:latin typeface="Verdana" pitchFamily="34" charset="0"/>
                <a:ea typeface="ＭＳ Ｐゴシック"/>
              </a:rPr>
              <a:t>Listed on AIM 2006</a:t>
            </a:r>
            <a:br>
              <a:rPr lang="en-US" sz="1200" dirty="0" smtClean="0">
                <a:solidFill>
                  <a:srgbClr val="000000"/>
                </a:solidFill>
                <a:latin typeface="Verdana" pitchFamily="34" charset="0"/>
                <a:ea typeface="ＭＳ Ｐゴシック"/>
              </a:rPr>
            </a:br>
            <a:endParaRPr lang="en-US" sz="1200" dirty="0" smtClean="0">
              <a:solidFill>
                <a:srgbClr val="000000"/>
              </a:solidFill>
              <a:latin typeface="Verdana" pitchFamily="34" charset="0"/>
              <a:ea typeface="ＭＳ Ｐゴシック"/>
            </a:endParaRPr>
          </a:p>
          <a:p>
            <a:pPr eaLnBrk="1" hangingPunct="1">
              <a:lnSpc>
                <a:spcPct val="80000"/>
              </a:lnSpc>
            </a:pPr>
            <a:r>
              <a:rPr lang="en-GB" sz="1400" dirty="0" smtClean="0">
                <a:latin typeface="Verdana" pitchFamily="34" charset="0"/>
                <a:ea typeface="ＭＳ Ｐゴシック"/>
              </a:rPr>
              <a:t>Portfolio of innovative technologies and products with worldwide exclusive rights and granted patents</a:t>
            </a:r>
            <a:r>
              <a:rPr lang="en-GB" dirty="0" smtClean="0">
                <a:latin typeface="Verdana" pitchFamily="34" charset="0"/>
                <a:ea typeface="ＭＳ Ｐゴシック"/>
              </a:rPr>
              <a:t/>
            </a:r>
            <a:br>
              <a:rPr lang="en-GB" dirty="0" smtClean="0">
                <a:latin typeface="Verdana" pitchFamily="34" charset="0"/>
                <a:ea typeface="ＭＳ Ｐゴシック"/>
              </a:rPr>
            </a:br>
            <a:endParaRPr lang="en-GB" dirty="0" smtClean="0">
              <a:latin typeface="Verdana" pitchFamily="34" charset="0"/>
              <a:ea typeface="ＭＳ Ｐゴシック"/>
            </a:endParaRPr>
          </a:p>
          <a:p>
            <a:pPr eaLnBrk="1" hangingPunct="1">
              <a:lnSpc>
                <a:spcPct val="80000"/>
              </a:lnSpc>
            </a:pPr>
            <a:r>
              <a:rPr lang="en-GB" sz="1400" dirty="0" smtClean="0">
                <a:latin typeface="Verdana" pitchFamily="34" charset="0"/>
                <a:ea typeface="ＭＳ Ｐゴシック"/>
              </a:rPr>
              <a:t>Two complementary sections with strong development pipelines</a:t>
            </a:r>
          </a:p>
          <a:p>
            <a:pPr lvl="1" eaLnBrk="1" hangingPunct="1">
              <a:lnSpc>
                <a:spcPct val="80000"/>
              </a:lnSpc>
            </a:pPr>
            <a:r>
              <a:rPr lang="en-GB" sz="1200" dirty="0" smtClean="0">
                <a:latin typeface="Verdana" pitchFamily="34" charset="0"/>
                <a:ea typeface="ＭＳ Ｐゴシック"/>
              </a:rPr>
              <a:t>Marketing and Distribution- online distribution </a:t>
            </a:r>
            <a:r>
              <a:rPr lang="en-GB" sz="1200" dirty="0" smtClean="0">
                <a:latin typeface="Verdana" pitchFamily="34" charset="0"/>
                <a:ea typeface="ＭＳ Ｐゴシック"/>
                <a:hlinkClick r:id="rId3"/>
              </a:rPr>
              <a:t>www.valimedix.com</a:t>
            </a:r>
            <a:endParaRPr lang="en-GB" sz="1200" dirty="0" smtClean="0">
              <a:latin typeface="Verdana" pitchFamily="34" charset="0"/>
              <a:ea typeface="ＭＳ Ｐゴシック"/>
            </a:endParaRPr>
          </a:p>
          <a:p>
            <a:pPr lvl="2" eaLnBrk="1" hangingPunct="1">
              <a:lnSpc>
                <a:spcPct val="80000"/>
              </a:lnSpc>
            </a:pPr>
            <a:r>
              <a:rPr lang="en-GB" sz="1000" dirty="0" smtClean="0">
                <a:latin typeface="Verdana" pitchFamily="34" charset="0"/>
                <a:ea typeface="ＭＳ Ｐゴシック"/>
              </a:rPr>
              <a:t>Revenues from Self-Check diagnostic products </a:t>
            </a:r>
          </a:p>
          <a:p>
            <a:pPr lvl="1" eaLnBrk="1" hangingPunct="1">
              <a:lnSpc>
                <a:spcPct val="80000"/>
              </a:lnSpc>
            </a:pPr>
            <a:r>
              <a:rPr lang="en-GB" sz="1200" dirty="0" smtClean="0">
                <a:latin typeface="Verdana" pitchFamily="34" charset="0"/>
                <a:ea typeface="ＭＳ Ｐゴシック"/>
              </a:rPr>
              <a:t>Therapeutics and companion diagnostics</a:t>
            </a:r>
          </a:p>
          <a:p>
            <a:pPr lvl="2" eaLnBrk="1" hangingPunct="1">
              <a:lnSpc>
                <a:spcPct val="80000"/>
              </a:lnSpc>
            </a:pPr>
            <a:r>
              <a:rPr lang="en-GB" sz="1000" dirty="0" smtClean="0">
                <a:latin typeface="Verdana" pitchFamily="34" charset="0"/>
                <a:ea typeface="ＭＳ Ｐゴシック"/>
              </a:rPr>
              <a:t>Late pre-clinical leading to clinical trials</a:t>
            </a:r>
          </a:p>
          <a:p>
            <a:pPr lvl="1" eaLnBrk="1" hangingPunct="1">
              <a:lnSpc>
                <a:spcPct val="80000"/>
              </a:lnSpc>
              <a:buNone/>
            </a:pPr>
            <a:endParaRPr lang="en-GB" sz="12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Balanced risk, reward through diagnostics and therapeutics</a:t>
            </a:r>
          </a:p>
          <a:p>
            <a:pPr lvl="1" eaLnBrk="1" hangingPunct="1">
              <a:lnSpc>
                <a:spcPct val="90000"/>
              </a:lnSpc>
            </a:pPr>
            <a:r>
              <a:rPr lang="en-GB" sz="1200" dirty="0" smtClean="0">
                <a:latin typeface="Verdana" pitchFamily="34" charset="0"/>
                <a:ea typeface="ＭＳ Ｐゴシック"/>
              </a:rPr>
              <a:t>Develop diagnostics through distribution, marketing authorisation and partner </a:t>
            </a:r>
            <a:endParaRPr lang="en-GB" sz="1200" dirty="0" smtClean="0">
              <a:solidFill>
                <a:srgbClr val="FF0000"/>
              </a:solidFill>
              <a:latin typeface="Verdana" pitchFamily="34" charset="0"/>
              <a:ea typeface="ＭＳ Ｐゴシック"/>
            </a:endParaRPr>
          </a:p>
          <a:p>
            <a:pPr lvl="1" eaLnBrk="1" hangingPunct="1">
              <a:lnSpc>
                <a:spcPct val="90000"/>
              </a:lnSpc>
            </a:pPr>
            <a:r>
              <a:rPr lang="en-GB" sz="1200" dirty="0" smtClean="0">
                <a:latin typeface="Verdana" pitchFamily="34" charset="0"/>
                <a:ea typeface="ＭＳ Ｐゴシック"/>
              </a:rPr>
              <a:t>Develop therapeutics through proof of concept in man </a:t>
            </a:r>
            <a:br>
              <a:rPr lang="en-GB" sz="1200" dirty="0" smtClean="0">
                <a:latin typeface="Verdana" pitchFamily="34" charset="0"/>
                <a:ea typeface="ＭＳ Ｐゴシック"/>
              </a:rPr>
            </a:br>
            <a:r>
              <a:rPr lang="en-GB" sz="1200" dirty="0" smtClean="0">
                <a:latin typeface="Verdana" pitchFamily="34" charset="0"/>
                <a:ea typeface="ＭＳ Ｐゴシック"/>
              </a:rPr>
              <a:t>and then license and/or partner</a:t>
            </a:r>
            <a:endParaRPr lang="en-US" sz="1200" dirty="0" smtClean="0">
              <a:latin typeface="Verdana" pitchFamily="34" charset="0"/>
              <a:ea typeface="ＭＳ Ｐゴシック"/>
            </a:endParaRPr>
          </a:p>
          <a:p>
            <a:pPr eaLnBrk="1" hangingPunct="1">
              <a:lnSpc>
                <a:spcPct val="80000"/>
              </a:lnSpc>
            </a:pPr>
            <a:endParaRPr lang="en-GB" dirty="0" smtClean="0">
              <a:latin typeface="Verdana" pitchFamily="34" charset="0"/>
              <a:ea typeface="ＭＳ Ｐゴシック"/>
            </a:endParaRPr>
          </a:p>
          <a:p>
            <a:pPr eaLnBrk="1" hangingPunct="1">
              <a:lnSpc>
                <a:spcPct val="80000"/>
              </a:lnSpc>
            </a:pPr>
            <a:r>
              <a:rPr lang="en-GB" sz="1400" dirty="0" smtClean="0">
                <a:latin typeface="Verdana" pitchFamily="34" charset="0"/>
                <a:ea typeface="ＭＳ Ｐゴシック"/>
              </a:rPr>
              <a:t>Partners</a:t>
            </a:r>
          </a:p>
          <a:p>
            <a:pPr lvl="1" eaLnBrk="1" hangingPunct="1">
              <a:lnSpc>
                <a:spcPct val="80000"/>
              </a:lnSpc>
            </a:pPr>
            <a:r>
              <a:rPr lang="en-GB" sz="1200" dirty="0" smtClean="0">
                <a:latin typeface="Verdana" pitchFamily="34" charset="0"/>
                <a:ea typeface="ＭＳ Ｐゴシック"/>
              </a:rPr>
              <a:t>Cancer Research UK – licence for </a:t>
            </a:r>
            <a:r>
              <a:rPr lang="en-GB" sz="1200" dirty="0" err="1" smtClean="0">
                <a:latin typeface="Verdana" pitchFamily="34" charset="0"/>
                <a:ea typeface="ＭＳ Ｐゴシック"/>
              </a:rPr>
              <a:t>val</a:t>
            </a:r>
            <a:r>
              <a:rPr lang="en-GB" sz="1200" dirty="0" smtClean="0">
                <a:latin typeface="Verdana" pitchFamily="34" charset="0"/>
                <a:ea typeface="ＭＳ Ｐゴシック"/>
              </a:rPr>
              <a:t> 201</a:t>
            </a:r>
          </a:p>
          <a:p>
            <a:pPr lvl="1" eaLnBrk="1" hangingPunct="1">
              <a:lnSpc>
                <a:spcPct val="80000"/>
              </a:lnSpc>
            </a:pPr>
            <a:r>
              <a:rPr lang="en-GB" sz="1200" dirty="0" smtClean="0">
                <a:latin typeface="Verdana" pitchFamily="34" charset="0"/>
                <a:ea typeface="ＭＳ Ｐゴシック"/>
              </a:rPr>
              <a:t>Imperial College – development of Val 101</a:t>
            </a:r>
          </a:p>
          <a:p>
            <a:pPr lvl="1" eaLnBrk="1" hangingPunct="1">
              <a:lnSpc>
                <a:spcPct val="80000"/>
              </a:lnSpc>
            </a:pPr>
            <a:r>
              <a:rPr lang="en-GB" sz="1200" dirty="0" err="1" smtClean="0">
                <a:latin typeface="Verdana" pitchFamily="34" charset="0"/>
                <a:ea typeface="ＭＳ Ｐゴシック"/>
              </a:rPr>
              <a:t>Eurostars</a:t>
            </a:r>
            <a:r>
              <a:rPr lang="en-GB" sz="1200" dirty="0" smtClean="0">
                <a:latin typeface="Verdana" pitchFamily="34" charset="0"/>
                <a:ea typeface="ＭＳ Ｐゴシック"/>
              </a:rPr>
              <a:t> </a:t>
            </a:r>
            <a:r>
              <a:rPr lang="en-GB" sz="1200" dirty="0" err="1" smtClean="0">
                <a:latin typeface="Verdana" pitchFamily="34" charset="0"/>
                <a:ea typeface="ＭＳ Ｐゴシック"/>
              </a:rPr>
              <a:t>konsortium</a:t>
            </a:r>
            <a:r>
              <a:rPr lang="en-GB" sz="1200" dirty="0" smtClean="0">
                <a:latin typeface="Verdana" pitchFamily="34" charset="0"/>
                <a:ea typeface="ＭＳ Ｐゴシック"/>
              </a:rPr>
              <a:t> development of Val 101</a:t>
            </a:r>
          </a:p>
          <a:p>
            <a:pPr lvl="1" eaLnBrk="1" hangingPunct="1">
              <a:lnSpc>
                <a:spcPct val="80000"/>
              </a:lnSpc>
            </a:pPr>
            <a:r>
              <a:rPr lang="en-GB" sz="1200" dirty="0" smtClean="0">
                <a:latin typeface="Verdana" pitchFamily="34" charset="0"/>
                <a:ea typeface="ＭＳ Ｐゴシック"/>
              </a:rPr>
              <a:t>Oxford University – development of Val 201 in two indications</a:t>
            </a:r>
          </a:p>
          <a:p>
            <a:pPr lvl="1" eaLnBrk="1" hangingPunct="1">
              <a:lnSpc>
                <a:spcPct val="80000"/>
              </a:lnSpc>
              <a:buNone/>
            </a:pPr>
            <a:endParaRPr lang="en-GB" dirty="0" smtClean="0">
              <a:latin typeface="Verdana" pitchFamily="34" charset="0"/>
              <a:ea typeface="ＭＳ Ｐゴシック"/>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3"/>
          <p:cNvSpPr>
            <a:spLocks noGrp="1" noChangeArrowheads="1"/>
          </p:cNvSpPr>
          <p:nvPr>
            <p:ph type="dt" sz="quarter" idx="4294967295"/>
          </p:nvPr>
        </p:nvSpPr>
        <p:spPr/>
        <p:txBody>
          <a:bodyPr/>
          <a:lstStyle/>
          <a:p>
            <a:pPr>
              <a:defRPr/>
            </a:pPr>
            <a:endParaRPr lang="en-GB" smtClean="0">
              <a:latin typeface="Arial" pitchFamily="34" charset="0"/>
              <a:ea typeface="ＭＳ Ｐゴシック"/>
            </a:endParaRPr>
          </a:p>
        </p:txBody>
      </p:sp>
      <p:sp>
        <p:nvSpPr>
          <p:cNvPr id="10243" name="Slide Number Placeholder 2"/>
          <p:cNvSpPr>
            <a:spLocks noGrp="1"/>
          </p:cNvSpPr>
          <p:nvPr>
            <p:ph type="sldNum" sz="quarter" idx="10"/>
          </p:nvPr>
        </p:nvSpPr>
        <p:spPr/>
        <p:txBody>
          <a:bodyPr/>
          <a:lstStyle/>
          <a:p>
            <a:pPr>
              <a:defRPr/>
            </a:pPr>
            <a:fld id="{D0E2AAB2-1A0E-4621-9D66-95DEE518803E}" type="slidenum">
              <a:rPr lang="en-US" smtClean="0">
                <a:ea typeface="ＭＳ Ｐゴシック"/>
              </a:rPr>
              <a:pPr>
                <a:defRPr/>
              </a:pPr>
              <a:t>4</a:t>
            </a:fld>
            <a:endParaRPr lang="en-US" smtClean="0">
              <a:ea typeface="ＭＳ Ｐゴシック"/>
            </a:endParaRPr>
          </a:p>
        </p:txBody>
      </p:sp>
      <p:sp>
        <p:nvSpPr>
          <p:cNvPr id="10244" name="Footer Placeholder 4"/>
          <p:cNvSpPr>
            <a:spLocks noGrp="1"/>
          </p:cNvSpPr>
          <p:nvPr>
            <p:ph type="ftr" sz="quarter" idx="11"/>
          </p:nvPr>
        </p:nvSpPr>
        <p:spPr/>
        <p:txBody>
          <a:bodyPr/>
          <a:lstStyle/>
          <a:p>
            <a:pPr>
              <a:defRPr/>
            </a:pPr>
            <a:r>
              <a:rPr lang="en-GB" smtClean="0">
                <a:latin typeface="Arial" pitchFamily="34" charset="0"/>
                <a:ea typeface="ＭＳ Ｐゴシック"/>
              </a:rPr>
              <a:t>www.valirx.com</a:t>
            </a:r>
          </a:p>
        </p:txBody>
      </p:sp>
      <p:grpSp>
        <p:nvGrpSpPr>
          <p:cNvPr id="14340" name="Group 26"/>
          <p:cNvGrpSpPr>
            <a:grpSpLocks/>
          </p:cNvGrpSpPr>
          <p:nvPr/>
        </p:nvGrpSpPr>
        <p:grpSpPr bwMode="auto">
          <a:xfrm>
            <a:off x="2132013" y="2395538"/>
            <a:ext cx="5070475" cy="3116262"/>
            <a:chOff x="1343" y="1509"/>
            <a:chExt cx="3194" cy="1963"/>
          </a:xfrm>
        </p:grpSpPr>
        <p:sp>
          <p:nvSpPr>
            <p:cNvPr id="14358" name="Line 22"/>
            <p:cNvSpPr>
              <a:spLocks noChangeShapeType="1"/>
            </p:cNvSpPr>
            <p:nvPr/>
          </p:nvSpPr>
          <p:spPr bwMode="auto">
            <a:xfrm>
              <a:off x="1343" y="1509"/>
              <a:ext cx="0" cy="1963"/>
            </a:xfrm>
            <a:prstGeom prst="line">
              <a:avLst/>
            </a:prstGeom>
            <a:noFill/>
            <a:ln w="9525">
              <a:solidFill>
                <a:srgbClr val="FFFFFF"/>
              </a:solidFill>
              <a:round/>
              <a:headEnd/>
              <a:tailEnd/>
            </a:ln>
          </p:spPr>
          <p:txBody>
            <a:bodyPr/>
            <a:lstStyle/>
            <a:p>
              <a:endParaRPr lang="en-US"/>
            </a:p>
          </p:txBody>
        </p:sp>
        <p:sp>
          <p:nvSpPr>
            <p:cNvPr id="14359" name="Line 23"/>
            <p:cNvSpPr>
              <a:spLocks noChangeShapeType="1"/>
            </p:cNvSpPr>
            <p:nvPr/>
          </p:nvSpPr>
          <p:spPr bwMode="auto">
            <a:xfrm>
              <a:off x="2405" y="1509"/>
              <a:ext cx="0" cy="1963"/>
            </a:xfrm>
            <a:prstGeom prst="line">
              <a:avLst/>
            </a:prstGeom>
            <a:noFill/>
            <a:ln w="9525">
              <a:solidFill>
                <a:srgbClr val="FFFFFF"/>
              </a:solidFill>
              <a:round/>
              <a:headEnd/>
              <a:tailEnd/>
            </a:ln>
          </p:spPr>
          <p:txBody>
            <a:bodyPr/>
            <a:lstStyle/>
            <a:p>
              <a:endParaRPr lang="en-US"/>
            </a:p>
          </p:txBody>
        </p:sp>
        <p:sp>
          <p:nvSpPr>
            <p:cNvPr id="14360" name="Line 24"/>
            <p:cNvSpPr>
              <a:spLocks noChangeShapeType="1"/>
            </p:cNvSpPr>
            <p:nvPr/>
          </p:nvSpPr>
          <p:spPr bwMode="auto">
            <a:xfrm>
              <a:off x="3476" y="1509"/>
              <a:ext cx="0" cy="1963"/>
            </a:xfrm>
            <a:prstGeom prst="line">
              <a:avLst/>
            </a:prstGeom>
            <a:noFill/>
            <a:ln w="9525">
              <a:solidFill>
                <a:srgbClr val="FFFFFF"/>
              </a:solidFill>
              <a:round/>
              <a:headEnd/>
              <a:tailEnd/>
            </a:ln>
          </p:spPr>
          <p:txBody>
            <a:bodyPr/>
            <a:lstStyle/>
            <a:p>
              <a:endParaRPr lang="en-US"/>
            </a:p>
          </p:txBody>
        </p:sp>
        <p:sp>
          <p:nvSpPr>
            <p:cNvPr id="14361" name="Line 25"/>
            <p:cNvSpPr>
              <a:spLocks noChangeShapeType="1"/>
            </p:cNvSpPr>
            <p:nvPr/>
          </p:nvSpPr>
          <p:spPr bwMode="auto">
            <a:xfrm>
              <a:off x="4537" y="1509"/>
              <a:ext cx="0" cy="1963"/>
            </a:xfrm>
            <a:prstGeom prst="line">
              <a:avLst/>
            </a:prstGeom>
            <a:noFill/>
            <a:ln w="9525">
              <a:solidFill>
                <a:srgbClr val="FFFFFF"/>
              </a:solidFill>
              <a:round/>
              <a:headEnd/>
              <a:tailEnd/>
            </a:ln>
          </p:spPr>
          <p:txBody>
            <a:bodyPr/>
            <a:lstStyle/>
            <a:p>
              <a:endParaRPr lang="en-US"/>
            </a:p>
          </p:txBody>
        </p:sp>
      </p:grpSp>
      <p:sp>
        <p:nvSpPr>
          <p:cNvPr id="14341" name="AutoShape 18"/>
          <p:cNvSpPr>
            <a:spLocks noChangeArrowheads="1"/>
          </p:cNvSpPr>
          <p:nvPr/>
        </p:nvSpPr>
        <p:spPr bwMode="auto">
          <a:xfrm rot="10800000">
            <a:off x="587375" y="3419475"/>
            <a:ext cx="2293938" cy="701675"/>
          </a:xfrm>
          <a:prstGeom prst="rightArrow">
            <a:avLst>
              <a:gd name="adj1" fmla="val 50000"/>
              <a:gd name="adj2" fmla="val 81731"/>
            </a:avLst>
          </a:prstGeom>
          <a:gradFill rotWithShape="1">
            <a:gsLst>
              <a:gs pos="0">
                <a:schemeClr val="bg1"/>
              </a:gs>
              <a:gs pos="100000">
                <a:srgbClr val="86CBD4"/>
              </a:gs>
            </a:gsLst>
            <a:lin ang="0" scaled="1"/>
          </a:gradFill>
          <a:ln w="3175" algn="ctr">
            <a:noFill/>
            <a:miter lim="800000"/>
            <a:headEnd/>
            <a:tailEnd/>
          </a:ln>
        </p:spPr>
        <p:txBody>
          <a:bodyPr anchor="ctr" anchorCtr="1"/>
          <a:lstStyle/>
          <a:p>
            <a:pPr>
              <a:spcBef>
                <a:spcPct val="10000"/>
              </a:spcBef>
              <a:buFontTx/>
              <a:buChar char="•"/>
            </a:pPr>
            <a:endParaRPr lang="en-GB"/>
          </a:p>
        </p:txBody>
      </p:sp>
      <p:sp>
        <p:nvSpPr>
          <p:cNvPr id="14342" name="Text Box 4"/>
          <p:cNvSpPr txBox="1">
            <a:spLocks noChangeArrowheads="1"/>
          </p:cNvSpPr>
          <p:nvPr/>
        </p:nvSpPr>
        <p:spPr bwMode="auto">
          <a:xfrm>
            <a:off x="7410450" y="2587625"/>
            <a:ext cx="1295400" cy="539750"/>
          </a:xfrm>
          <a:prstGeom prst="rect">
            <a:avLst/>
          </a:prstGeom>
          <a:gradFill rotWithShape="1">
            <a:gsLst>
              <a:gs pos="0">
                <a:srgbClr val="ADEDEB"/>
              </a:gs>
              <a:gs pos="100000">
                <a:srgbClr val="86CBD4"/>
              </a:gs>
            </a:gsLst>
            <a:lin ang="18900000" scaled="1"/>
          </a:gradFill>
          <a:ln w="3175">
            <a:solidFill>
              <a:srgbClr val="86CBD4"/>
            </a:solidFill>
            <a:miter lim="800000"/>
            <a:headEnd/>
            <a:tailEnd/>
          </a:ln>
        </p:spPr>
        <p:txBody>
          <a:bodyPr anchor="ctr" anchorCtr="1"/>
          <a:lstStyle/>
          <a:p>
            <a:pPr algn="ctr" eaLnBrk="0" hangingPunct="0"/>
            <a:r>
              <a:rPr lang="en-US" sz="1200" b="1">
                <a:solidFill>
                  <a:schemeClr val="tx2"/>
                </a:solidFill>
                <a:latin typeface="Arial" charset="0"/>
              </a:rPr>
              <a:t>Inactive gene</a:t>
            </a:r>
          </a:p>
        </p:txBody>
      </p:sp>
      <p:sp>
        <p:nvSpPr>
          <p:cNvPr id="14343" name="Text Box 5"/>
          <p:cNvSpPr txBox="1">
            <a:spLocks noChangeArrowheads="1"/>
          </p:cNvSpPr>
          <p:nvPr/>
        </p:nvSpPr>
        <p:spPr bwMode="auto">
          <a:xfrm>
            <a:off x="5715000" y="2587625"/>
            <a:ext cx="1295400" cy="539750"/>
          </a:xfrm>
          <a:prstGeom prst="rect">
            <a:avLst/>
          </a:prstGeom>
          <a:gradFill rotWithShape="1">
            <a:gsLst>
              <a:gs pos="0">
                <a:srgbClr val="ADEDEB"/>
              </a:gs>
              <a:gs pos="100000">
                <a:srgbClr val="86CBD4"/>
              </a:gs>
            </a:gsLst>
            <a:lin ang="18900000" scaled="1"/>
          </a:gradFill>
          <a:ln w="3175">
            <a:solidFill>
              <a:srgbClr val="86CBD4"/>
            </a:solidFill>
            <a:miter lim="800000"/>
            <a:headEnd/>
            <a:tailEnd/>
          </a:ln>
        </p:spPr>
        <p:txBody>
          <a:bodyPr anchor="ctr" anchorCtr="1"/>
          <a:lstStyle/>
          <a:p>
            <a:pPr algn="ctr" eaLnBrk="0" hangingPunct="0"/>
            <a:r>
              <a:rPr lang="en-US" sz="1200" b="1">
                <a:solidFill>
                  <a:schemeClr val="tx2"/>
                </a:solidFill>
                <a:latin typeface="Arial" charset="0"/>
              </a:rPr>
              <a:t>Active gene</a:t>
            </a:r>
          </a:p>
        </p:txBody>
      </p:sp>
      <p:sp>
        <p:nvSpPr>
          <p:cNvPr id="14344" name="Text Box 6"/>
          <p:cNvSpPr txBox="1">
            <a:spLocks noChangeArrowheads="1"/>
          </p:cNvSpPr>
          <p:nvPr/>
        </p:nvSpPr>
        <p:spPr bwMode="auto">
          <a:xfrm>
            <a:off x="2325688" y="2587625"/>
            <a:ext cx="1295400" cy="539750"/>
          </a:xfrm>
          <a:prstGeom prst="rect">
            <a:avLst/>
          </a:prstGeom>
          <a:gradFill rotWithShape="1">
            <a:gsLst>
              <a:gs pos="0">
                <a:srgbClr val="ADEDEB"/>
              </a:gs>
              <a:gs pos="100000">
                <a:srgbClr val="86CBD4"/>
              </a:gs>
            </a:gsLst>
            <a:lin ang="18900000" scaled="1"/>
          </a:gradFill>
          <a:ln w="3175">
            <a:solidFill>
              <a:srgbClr val="86CBD4"/>
            </a:solidFill>
            <a:miter lim="800000"/>
            <a:headEnd/>
            <a:tailEnd/>
          </a:ln>
        </p:spPr>
        <p:txBody>
          <a:bodyPr anchor="ctr" anchorCtr="1"/>
          <a:lstStyle/>
          <a:p>
            <a:pPr algn="ctr" eaLnBrk="0" hangingPunct="0"/>
            <a:r>
              <a:rPr lang="en-US" sz="1200" b="1">
                <a:solidFill>
                  <a:schemeClr val="tx2"/>
                </a:solidFill>
                <a:latin typeface="Arial" charset="0"/>
              </a:rPr>
              <a:t>Protein</a:t>
            </a:r>
          </a:p>
        </p:txBody>
      </p:sp>
      <p:sp>
        <p:nvSpPr>
          <p:cNvPr id="14345" name="Text Box 7"/>
          <p:cNvSpPr txBox="1">
            <a:spLocks noChangeArrowheads="1"/>
          </p:cNvSpPr>
          <p:nvPr/>
        </p:nvSpPr>
        <p:spPr bwMode="auto">
          <a:xfrm>
            <a:off x="631825" y="2587625"/>
            <a:ext cx="1295400" cy="539750"/>
          </a:xfrm>
          <a:prstGeom prst="rect">
            <a:avLst/>
          </a:prstGeom>
          <a:gradFill rotWithShape="1">
            <a:gsLst>
              <a:gs pos="0">
                <a:srgbClr val="ADEDEB"/>
              </a:gs>
              <a:gs pos="100000">
                <a:srgbClr val="86CBD4"/>
              </a:gs>
            </a:gsLst>
            <a:lin ang="18900000" scaled="1"/>
          </a:gradFill>
          <a:ln w="3175">
            <a:solidFill>
              <a:srgbClr val="86CBD4"/>
            </a:solidFill>
            <a:miter lim="800000"/>
            <a:headEnd/>
            <a:tailEnd/>
          </a:ln>
        </p:spPr>
        <p:txBody>
          <a:bodyPr anchor="ctr" anchorCtr="1"/>
          <a:lstStyle/>
          <a:p>
            <a:pPr algn="ctr" eaLnBrk="0" hangingPunct="0"/>
            <a:r>
              <a:rPr lang="en-US" sz="1200" b="1">
                <a:solidFill>
                  <a:schemeClr val="tx2"/>
                </a:solidFill>
                <a:latin typeface="Arial" charset="0"/>
              </a:rPr>
              <a:t>Biological effect</a:t>
            </a:r>
          </a:p>
        </p:txBody>
      </p:sp>
      <p:sp>
        <p:nvSpPr>
          <p:cNvPr id="14346" name="Text Box 11"/>
          <p:cNvSpPr txBox="1">
            <a:spLocks noChangeArrowheads="1"/>
          </p:cNvSpPr>
          <p:nvPr/>
        </p:nvSpPr>
        <p:spPr bwMode="auto">
          <a:xfrm>
            <a:off x="1084263" y="3616325"/>
            <a:ext cx="633412" cy="274638"/>
          </a:xfrm>
          <a:prstGeom prst="rect">
            <a:avLst/>
          </a:prstGeom>
          <a:noFill/>
          <a:ln w="9525">
            <a:noFill/>
            <a:miter lim="800000"/>
            <a:headEnd/>
            <a:tailEnd/>
          </a:ln>
        </p:spPr>
        <p:txBody>
          <a:bodyPr>
            <a:spAutoFit/>
          </a:bodyPr>
          <a:lstStyle/>
          <a:p>
            <a:pPr algn="ctr" eaLnBrk="0" hangingPunct="0"/>
            <a:r>
              <a:rPr lang="en-US" sz="1200" i="1">
                <a:solidFill>
                  <a:schemeClr val="tx2"/>
                </a:solidFill>
                <a:latin typeface="Arial" charset="0"/>
              </a:rPr>
              <a:t>Action</a:t>
            </a:r>
          </a:p>
        </p:txBody>
      </p:sp>
      <p:sp>
        <p:nvSpPr>
          <p:cNvPr id="14347" name="Text Box 12"/>
          <p:cNvSpPr txBox="1">
            <a:spLocks noChangeArrowheads="1"/>
          </p:cNvSpPr>
          <p:nvPr/>
        </p:nvSpPr>
        <p:spPr bwMode="auto">
          <a:xfrm>
            <a:off x="4021138" y="2587625"/>
            <a:ext cx="1295400" cy="539750"/>
          </a:xfrm>
          <a:prstGeom prst="rect">
            <a:avLst/>
          </a:prstGeom>
          <a:gradFill rotWithShape="1">
            <a:gsLst>
              <a:gs pos="0">
                <a:srgbClr val="ADEDEB"/>
              </a:gs>
              <a:gs pos="100000">
                <a:srgbClr val="86CBD4"/>
              </a:gs>
            </a:gsLst>
            <a:lin ang="18900000" scaled="1"/>
          </a:gradFill>
          <a:ln w="3175">
            <a:solidFill>
              <a:srgbClr val="86CBD4"/>
            </a:solidFill>
            <a:miter lim="800000"/>
            <a:headEnd/>
            <a:tailEnd/>
          </a:ln>
        </p:spPr>
        <p:txBody>
          <a:bodyPr anchor="ctr" anchorCtr="1"/>
          <a:lstStyle/>
          <a:p>
            <a:pPr algn="ctr" eaLnBrk="0" hangingPunct="0"/>
            <a:r>
              <a:rPr lang="en-GB" sz="1200" b="1">
                <a:solidFill>
                  <a:schemeClr val="tx2"/>
                </a:solidFill>
                <a:latin typeface="Arial" charset="0"/>
              </a:rPr>
              <a:t>mRNA</a:t>
            </a:r>
            <a:endParaRPr lang="en-US" sz="1200" b="1">
              <a:solidFill>
                <a:schemeClr val="tx2"/>
              </a:solidFill>
              <a:latin typeface="Arial" charset="0"/>
            </a:endParaRPr>
          </a:p>
        </p:txBody>
      </p:sp>
      <p:sp>
        <p:nvSpPr>
          <p:cNvPr id="14348" name="Text Box 16"/>
          <p:cNvSpPr txBox="1">
            <a:spLocks noChangeArrowheads="1"/>
          </p:cNvSpPr>
          <p:nvPr/>
        </p:nvSpPr>
        <p:spPr bwMode="auto">
          <a:xfrm>
            <a:off x="1485900" y="4302125"/>
            <a:ext cx="1344613" cy="830997"/>
          </a:xfrm>
          <a:prstGeom prst="rect">
            <a:avLst/>
          </a:prstGeom>
          <a:noFill/>
          <a:ln w="9525">
            <a:noFill/>
            <a:miter lim="800000"/>
            <a:headEnd/>
            <a:tailEnd/>
          </a:ln>
        </p:spPr>
        <p:txBody>
          <a:bodyPr>
            <a:spAutoFit/>
          </a:bodyPr>
          <a:lstStyle/>
          <a:p>
            <a:pPr eaLnBrk="0" hangingPunct="0"/>
            <a:r>
              <a:rPr lang="en-US" sz="1200" dirty="0">
                <a:solidFill>
                  <a:srgbClr val="4D4D4D"/>
                </a:solidFill>
                <a:latin typeface="Arial" charset="0"/>
              </a:rPr>
              <a:t>NCE and antibody drugs </a:t>
            </a:r>
            <a:r>
              <a:rPr lang="en-US" sz="1200" dirty="0" smtClean="0">
                <a:solidFill>
                  <a:srgbClr val="4D4D4D"/>
                </a:solidFill>
                <a:latin typeface="Arial" charset="0"/>
              </a:rPr>
              <a:t>inhibit target protein </a:t>
            </a:r>
            <a:r>
              <a:rPr lang="en-US" sz="1200" dirty="0">
                <a:solidFill>
                  <a:srgbClr val="4D4D4D"/>
                </a:solidFill>
                <a:latin typeface="Arial" charset="0"/>
              </a:rPr>
              <a:t>action</a:t>
            </a:r>
          </a:p>
        </p:txBody>
      </p:sp>
      <p:sp>
        <p:nvSpPr>
          <p:cNvPr id="14349" name="Text Box 21"/>
          <p:cNvSpPr txBox="1">
            <a:spLocks noChangeArrowheads="1"/>
          </p:cNvSpPr>
          <p:nvPr/>
        </p:nvSpPr>
        <p:spPr bwMode="auto">
          <a:xfrm>
            <a:off x="3255963" y="4302125"/>
            <a:ext cx="1287462" cy="822325"/>
          </a:xfrm>
          <a:prstGeom prst="rect">
            <a:avLst/>
          </a:prstGeom>
          <a:noFill/>
          <a:ln w="9525">
            <a:noFill/>
            <a:miter lim="800000"/>
            <a:headEnd/>
            <a:tailEnd/>
          </a:ln>
        </p:spPr>
        <p:txBody>
          <a:bodyPr>
            <a:spAutoFit/>
          </a:bodyPr>
          <a:lstStyle/>
          <a:p>
            <a:r>
              <a:rPr lang="en-GB" sz="1200">
                <a:solidFill>
                  <a:srgbClr val="4D4D4D"/>
                </a:solidFill>
                <a:latin typeface="Arial" charset="0"/>
              </a:rPr>
              <a:t>Antisense and RNAi drugs inhibit RNA transcription</a:t>
            </a:r>
            <a:endParaRPr lang="en-US" sz="1200">
              <a:solidFill>
                <a:srgbClr val="4D4D4D"/>
              </a:solidFill>
              <a:latin typeface="Arial" charset="0"/>
            </a:endParaRPr>
          </a:p>
        </p:txBody>
      </p:sp>
      <p:sp>
        <p:nvSpPr>
          <p:cNvPr id="14350" name="Text Box 17"/>
          <p:cNvSpPr txBox="1">
            <a:spLocks noChangeArrowheads="1"/>
          </p:cNvSpPr>
          <p:nvPr/>
        </p:nvSpPr>
        <p:spPr bwMode="auto">
          <a:xfrm>
            <a:off x="6575425" y="4302125"/>
            <a:ext cx="1677988" cy="1004888"/>
          </a:xfrm>
          <a:prstGeom prst="rect">
            <a:avLst/>
          </a:prstGeom>
          <a:noFill/>
          <a:ln w="9525">
            <a:noFill/>
            <a:miter lim="800000"/>
            <a:headEnd/>
            <a:tailEnd/>
          </a:ln>
        </p:spPr>
        <p:txBody>
          <a:bodyPr>
            <a:spAutoFit/>
          </a:bodyPr>
          <a:lstStyle/>
          <a:p>
            <a:r>
              <a:rPr lang="en-GB" sz="1200" b="1">
                <a:solidFill>
                  <a:srgbClr val="4D4D4D"/>
                </a:solidFill>
                <a:latin typeface="Arial" charset="0"/>
              </a:rPr>
              <a:t>EPIGENOMICS:</a:t>
            </a:r>
            <a:r>
              <a:rPr lang="en-GB" sz="1200">
                <a:solidFill>
                  <a:srgbClr val="4D4D4D"/>
                </a:solidFill>
                <a:latin typeface="Arial" charset="0"/>
              </a:rPr>
              <a:t> </a:t>
            </a:r>
            <a:br>
              <a:rPr lang="en-GB" sz="1200">
                <a:solidFill>
                  <a:srgbClr val="4D4D4D"/>
                </a:solidFill>
                <a:latin typeface="Arial" charset="0"/>
              </a:rPr>
            </a:br>
            <a:r>
              <a:rPr lang="en-GB" sz="1200">
                <a:solidFill>
                  <a:srgbClr val="4D4D4D"/>
                </a:solidFill>
                <a:latin typeface="Arial" charset="0"/>
              </a:rPr>
              <a:t>new approach </a:t>
            </a:r>
            <a:br>
              <a:rPr lang="en-GB" sz="1200">
                <a:solidFill>
                  <a:srgbClr val="4D4D4D"/>
                </a:solidFill>
                <a:latin typeface="Arial" charset="0"/>
              </a:rPr>
            </a:br>
            <a:r>
              <a:rPr lang="en-GB" sz="1200">
                <a:solidFill>
                  <a:srgbClr val="4D4D4D"/>
                </a:solidFill>
                <a:latin typeface="Arial" charset="0"/>
              </a:rPr>
              <a:t>to deactivate </a:t>
            </a:r>
            <a:br>
              <a:rPr lang="en-GB" sz="1200">
                <a:solidFill>
                  <a:srgbClr val="4D4D4D"/>
                </a:solidFill>
                <a:latin typeface="Arial" charset="0"/>
              </a:rPr>
            </a:br>
            <a:r>
              <a:rPr lang="en-GB" sz="1200">
                <a:solidFill>
                  <a:srgbClr val="4D4D4D"/>
                </a:solidFill>
                <a:latin typeface="Arial" charset="0"/>
              </a:rPr>
              <a:t>genes to stop the </a:t>
            </a:r>
            <a:br>
              <a:rPr lang="en-GB" sz="1200">
                <a:solidFill>
                  <a:srgbClr val="4D4D4D"/>
                </a:solidFill>
                <a:latin typeface="Arial" charset="0"/>
              </a:rPr>
            </a:br>
            <a:r>
              <a:rPr lang="en-GB" sz="1200">
                <a:solidFill>
                  <a:srgbClr val="4D4D4D"/>
                </a:solidFill>
                <a:latin typeface="Arial" charset="0"/>
              </a:rPr>
              <a:t>biological effect</a:t>
            </a:r>
            <a:endParaRPr lang="en-US" sz="1200">
              <a:solidFill>
                <a:srgbClr val="4D4D4D"/>
              </a:solidFill>
              <a:latin typeface="Arial" charset="0"/>
            </a:endParaRPr>
          </a:p>
        </p:txBody>
      </p:sp>
      <p:sp>
        <p:nvSpPr>
          <p:cNvPr id="14351" name="Rectangle 16"/>
          <p:cNvSpPr>
            <a:spLocks noGrp="1" noChangeArrowheads="1"/>
          </p:cNvSpPr>
          <p:nvPr>
            <p:ph type="title"/>
          </p:nvPr>
        </p:nvSpPr>
        <p:spPr/>
        <p:txBody>
          <a:bodyPr/>
          <a:lstStyle/>
          <a:p>
            <a:pPr eaLnBrk="1" hangingPunct="1"/>
            <a:r>
              <a:rPr lang="en-GB" sz="2200" b="1" smtClean="0">
                <a:latin typeface="Verdana" pitchFamily="34" charset="0"/>
                <a:ea typeface="ＭＳ Ｐゴシック"/>
              </a:rPr>
              <a:t>Epigenomics</a:t>
            </a:r>
            <a:r>
              <a:rPr lang="en-GB" sz="2200" smtClean="0">
                <a:latin typeface="Verdana" pitchFamily="34" charset="0"/>
                <a:ea typeface="ＭＳ Ｐゴシック"/>
              </a:rPr>
              <a:t>: Revolutionary approach </a:t>
            </a:r>
            <a:br>
              <a:rPr lang="en-GB" sz="2200" smtClean="0">
                <a:latin typeface="Verdana" pitchFamily="34" charset="0"/>
                <a:ea typeface="ＭＳ Ｐゴシック"/>
              </a:rPr>
            </a:br>
            <a:r>
              <a:rPr lang="en-GB" sz="2200" smtClean="0">
                <a:latin typeface="Verdana" pitchFamily="34" charset="0"/>
                <a:ea typeface="ＭＳ Ｐゴシック"/>
              </a:rPr>
              <a:t>to disease identification and treatment</a:t>
            </a:r>
          </a:p>
        </p:txBody>
      </p:sp>
      <p:sp>
        <p:nvSpPr>
          <p:cNvPr id="14352" name="AutoShape 19"/>
          <p:cNvSpPr>
            <a:spLocks noChangeArrowheads="1"/>
          </p:cNvSpPr>
          <p:nvPr/>
        </p:nvSpPr>
        <p:spPr bwMode="auto">
          <a:xfrm rot="10800000">
            <a:off x="2330450" y="3419475"/>
            <a:ext cx="2674938" cy="701675"/>
          </a:xfrm>
          <a:prstGeom prst="rightArrow">
            <a:avLst>
              <a:gd name="adj1" fmla="val 50000"/>
              <a:gd name="adj2" fmla="val 95305"/>
            </a:avLst>
          </a:prstGeom>
          <a:gradFill rotWithShape="1">
            <a:gsLst>
              <a:gs pos="0">
                <a:schemeClr val="bg1"/>
              </a:gs>
              <a:gs pos="100000">
                <a:srgbClr val="86CBD4"/>
              </a:gs>
            </a:gsLst>
            <a:lin ang="0" scaled="1"/>
          </a:gradFill>
          <a:ln w="3175" algn="ctr">
            <a:noFill/>
            <a:miter lim="800000"/>
            <a:headEnd/>
            <a:tailEnd/>
          </a:ln>
        </p:spPr>
        <p:txBody>
          <a:bodyPr anchor="ctr" anchorCtr="1"/>
          <a:lstStyle/>
          <a:p>
            <a:pPr>
              <a:spcBef>
                <a:spcPct val="10000"/>
              </a:spcBef>
              <a:buFontTx/>
              <a:buChar char="•"/>
            </a:pPr>
            <a:endParaRPr lang="en-GB"/>
          </a:p>
        </p:txBody>
      </p:sp>
      <p:sp>
        <p:nvSpPr>
          <p:cNvPr id="14353" name="Text Box 10"/>
          <p:cNvSpPr txBox="1">
            <a:spLocks noChangeArrowheads="1"/>
          </p:cNvSpPr>
          <p:nvPr/>
        </p:nvSpPr>
        <p:spPr bwMode="auto">
          <a:xfrm>
            <a:off x="3149600" y="3632200"/>
            <a:ext cx="1006475" cy="274638"/>
          </a:xfrm>
          <a:prstGeom prst="rect">
            <a:avLst/>
          </a:prstGeom>
          <a:noFill/>
          <a:ln w="9525" algn="ctr">
            <a:noFill/>
            <a:miter lim="800000"/>
            <a:headEnd/>
            <a:tailEnd/>
          </a:ln>
        </p:spPr>
        <p:txBody>
          <a:bodyPr>
            <a:spAutoFit/>
          </a:bodyPr>
          <a:lstStyle/>
          <a:p>
            <a:pPr algn="ctr" eaLnBrk="0" hangingPunct="0"/>
            <a:r>
              <a:rPr lang="en-US" sz="1200" i="1">
                <a:solidFill>
                  <a:schemeClr val="tx2"/>
                </a:solidFill>
                <a:latin typeface="Arial" charset="0"/>
              </a:rPr>
              <a:t>Translation</a:t>
            </a:r>
          </a:p>
        </p:txBody>
      </p:sp>
      <p:sp>
        <p:nvSpPr>
          <p:cNvPr id="14354" name="AutoShape 20"/>
          <p:cNvSpPr>
            <a:spLocks noChangeArrowheads="1"/>
          </p:cNvSpPr>
          <p:nvPr/>
        </p:nvSpPr>
        <p:spPr bwMode="auto">
          <a:xfrm rot="10800000">
            <a:off x="4343400" y="3419475"/>
            <a:ext cx="2674938" cy="701675"/>
          </a:xfrm>
          <a:prstGeom prst="rightArrow">
            <a:avLst>
              <a:gd name="adj1" fmla="val 50000"/>
              <a:gd name="adj2" fmla="val 95305"/>
            </a:avLst>
          </a:prstGeom>
          <a:gradFill rotWithShape="1">
            <a:gsLst>
              <a:gs pos="0">
                <a:schemeClr val="bg1"/>
              </a:gs>
              <a:gs pos="100000">
                <a:srgbClr val="86CBD4"/>
              </a:gs>
            </a:gsLst>
            <a:lin ang="0" scaled="1"/>
          </a:gradFill>
          <a:ln w="3175" algn="ctr">
            <a:noFill/>
            <a:miter lim="800000"/>
            <a:headEnd/>
            <a:tailEnd/>
          </a:ln>
        </p:spPr>
        <p:txBody>
          <a:bodyPr anchor="ctr" anchorCtr="1"/>
          <a:lstStyle/>
          <a:p>
            <a:pPr>
              <a:spcBef>
                <a:spcPct val="10000"/>
              </a:spcBef>
              <a:buFontTx/>
              <a:buChar char="•"/>
            </a:pPr>
            <a:endParaRPr lang="en-GB"/>
          </a:p>
        </p:txBody>
      </p:sp>
      <p:sp>
        <p:nvSpPr>
          <p:cNvPr id="14355" name="Text Box 13"/>
          <p:cNvSpPr txBox="1">
            <a:spLocks noChangeArrowheads="1"/>
          </p:cNvSpPr>
          <p:nvPr/>
        </p:nvSpPr>
        <p:spPr bwMode="auto">
          <a:xfrm>
            <a:off x="4840288" y="3624263"/>
            <a:ext cx="1158875" cy="274637"/>
          </a:xfrm>
          <a:prstGeom prst="rect">
            <a:avLst/>
          </a:prstGeom>
          <a:noFill/>
          <a:ln w="9525" algn="ctr">
            <a:noFill/>
            <a:miter lim="800000"/>
            <a:headEnd/>
            <a:tailEnd/>
          </a:ln>
        </p:spPr>
        <p:txBody>
          <a:bodyPr>
            <a:spAutoFit/>
          </a:bodyPr>
          <a:lstStyle/>
          <a:p>
            <a:pPr algn="ctr" eaLnBrk="0" hangingPunct="0"/>
            <a:r>
              <a:rPr lang="en-US" sz="1200" i="1">
                <a:solidFill>
                  <a:schemeClr val="tx2"/>
                </a:solidFill>
                <a:latin typeface="Arial" charset="0"/>
              </a:rPr>
              <a:t>Transcription</a:t>
            </a:r>
          </a:p>
        </p:txBody>
      </p:sp>
      <p:sp>
        <p:nvSpPr>
          <p:cNvPr id="14356" name="AutoShape 21"/>
          <p:cNvSpPr>
            <a:spLocks noChangeArrowheads="1"/>
          </p:cNvSpPr>
          <p:nvPr/>
        </p:nvSpPr>
        <p:spPr bwMode="auto">
          <a:xfrm rot="10800000">
            <a:off x="6151563" y="3419475"/>
            <a:ext cx="2674937" cy="701675"/>
          </a:xfrm>
          <a:prstGeom prst="rightArrow">
            <a:avLst>
              <a:gd name="adj1" fmla="val 50000"/>
              <a:gd name="adj2" fmla="val 95305"/>
            </a:avLst>
          </a:prstGeom>
          <a:gradFill rotWithShape="1">
            <a:gsLst>
              <a:gs pos="0">
                <a:schemeClr val="bg1"/>
              </a:gs>
              <a:gs pos="100000">
                <a:srgbClr val="86CBD4"/>
              </a:gs>
            </a:gsLst>
            <a:lin ang="0" scaled="1"/>
          </a:gradFill>
          <a:ln w="3175" algn="ctr">
            <a:noFill/>
            <a:miter lim="800000"/>
            <a:headEnd/>
            <a:tailEnd/>
          </a:ln>
        </p:spPr>
        <p:txBody>
          <a:bodyPr anchor="ctr" anchorCtr="1"/>
          <a:lstStyle/>
          <a:p>
            <a:pPr>
              <a:spcBef>
                <a:spcPct val="10000"/>
              </a:spcBef>
              <a:buFontTx/>
              <a:buChar char="•"/>
            </a:pPr>
            <a:endParaRPr lang="en-GB"/>
          </a:p>
        </p:txBody>
      </p:sp>
      <p:sp>
        <p:nvSpPr>
          <p:cNvPr id="14357" name="Text Box 13"/>
          <p:cNvSpPr txBox="1">
            <a:spLocks noChangeArrowheads="1"/>
          </p:cNvSpPr>
          <p:nvPr/>
        </p:nvSpPr>
        <p:spPr bwMode="auto">
          <a:xfrm>
            <a:off x="6959600" y="3629025"/>
            <a:ext cx="1312863" cy="274638"/>
          </a:xfrm>
          <a:prstGeom prst="rect">
            <a:avLst/>
          </a:prstGeom>
          <a:noFill/>
          <a:ln w="9525" algn="ctr">
            <a:noFill/>
            <a:miter lim="800000"/>
            <a:headEnd/>
            <a:tailEnd/>
          </a:ln>
        </p:spPr>
        <p:txBody>
          <a:bodyPr>
            <a:spAutoFit/>
          </a:bodyPr>
          <a:lstStyle/>
          <a:p>
            <a:pPr algn="ctr" eaLnBrk="0" hangingPunct="0"/>
            <a:r>
              <a:rPr lang="en-US" sz="1200" i="1">
                <a:solidFill>
                  <a:schemeClr val="tx2"/>
                </a:solidFill>
                <a:latin typeface="Arial" charset="0"/>
              </a:rPr>
              <a:t>Activation</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3"/>
          <p:cNvSpPr>
            <a:spLocks noGrp="1" noChangeArrowheads="1"/>
          </p:cNvSpPr>
          <p:nvPr>
            <p:ph type="dt" sz="quarter" idx="4294967295"/>
          </p:nvPr>
        </p:nvSpPr>
        <p:spPr>
          <a:xfrm>
            <a:off x="533400" y="6692900"/>
            <a:ext cx="2133600" cy="165100"/>
          </a:xfrm>
        </p:spPr>
        <p:txBody>
          <a:bodyPr/>
          <a:lstStyle/>
          <a:p>
            <a:pPr>
              <a:defRPr/>
            </a:pPr>
            <a:endParaRPr lang="en-GB" smtClean="0">
              <a:latin typeface="Arial" pitchFamily="34" charset="0"/>
              <a:ea typeface="ＭＳ Ｐゴシック"/>
            </a:endParaRPr>
          </a:p>
        </p:txBody>
      </p:sp>
      <p:sp>
        <p:nvSpPr>
          <p:cNvPr id="11267" name="Slide Number Placeholder 3"/>
          <p:cNvSpPr>
            <a:spLocks noGrp="1"/>
          </p:cNvSpPr>
          <p:nvPr>
            <p:ph type="sldNum" sz="quarter" idx="10"/>
          </p:nvPr>
        </p:nvSpPr>
        <p:spPr/>
        <p:txBody>
          <a:bodyPr/>
          <a:lstStyle/>
          <a:p>
            <a:pPr>
              <a:defRPr/>
            </a:pPr>
            <a:fld id="{2F65AD8E-86BF-4C35-B409-E7238435CBD1}" type="slidenum">
              <a:rPr lang="en-US" smtClean="0">
                <a:ea typeface="ＭＳ Ｐゴシック"/>
              </a:rPr>
              <a:pPr>
                <a:defRPr/>
              </a:pPr>
              <a:t>5</a:t>
            </a:fld>
            <a:endParaRPr lang="en-US" smtClean="0">
              <a:ea typeface="ＭＳ Ｐゴシック"/>
            </a:endParaRPr>
          </a:p>
        </p:txBody>
      </p:sp>
      <p:sp>
        <p:nvSpPr>
          <p:cNvPr id="11268" name="Footer Placeholder 5"/>
          <p:cNvSpPr>
            <a:spLocks noGrp="1"/>
          </p:cNvSpPr>
          <p:nvPr>
            <p:ph type="ftr" sz="quarter" idx="11"/>
          </p:nvPr>
        </p:nvSpPr>
        <p:spPr/>
        <p:txBody>
          <a:bodyPr/>
          <a:lstStyle/>
          <a:p>
            <a:pPr>
              <a:defRPr/>
            </a:pPr>
            <a:r>
              <a:rPr lang="en-GB" smtClean="0">
                <a:latin typeface="Arial" pitchFamily="34" charset="0"/>
                <a:ea typeface="ＭＳ Ｐゴシック"/>
              </a:rPr>
              <a:t>www.valirx.com</a:t>
            </a:r>
          </a:p>
        </p:txBody>
      </p:sp>
      <p:sp>
        <p:nvSpPr>
          <p:cNvPr id="16388" name="Rectangle 15"/>
          <p:cNvSpPr>
            <a:spLocks noGrp="1" noChangeArrowheads="1"/>
          </p:cNvSpPr>
          <p:nvPr>
            <p:ph type="title"/>
          </p:nvPr>
        </p:nvSpPr>
        <p:spPr/>
        <p:txBody>
          <a:bodyPr/>
          <a:lstStyle/>
          <a:p>
            <a:pPr eaLnBrk="1" hangingPunct="1"/>
            <a:r>
              <a:rPr lang="en-GB" smtClean="0">
                <a:latin typeface="Verdana" pitchFamily="34" charset="0"/>
                <a:ea typeface="ＭＳ Ｐゴシック"/>
              </a:rPr>
              <a:t>Our vision</a:t>
            </a:r>
          </a:p>
        </p:txBody>
      </p:sp>
      <p:sp>
        <p:nvSpPr>
          <p:cNvPr id="16389" name="Rectangle 16"/>
          <p:cNvSpPr>
            <a:spLocks noGrp="1" noChangeArrowheads="1"/>
          </p:cNvSpPr>
          <p:nvPr>
            <p:ph type="body" idx="1"/>
          </p:nvPr>
        </p:nvSpPr>
        <p:spPr>
          <a:xfrm>
            <a:off x="581025" y="2033588"/>
            <a:ext cx="8186738" cy="4546600"/>
          </a:xfrm>
        </p:spPr>
        <p:txBody>
          <a:bodyPr/>
          <a:lstStyle/>
          <a:p>
            <a:pPr eaLnBrk="1" hangingPunct="1">
              <a:lnSpc>
                <a:spcPct val="90000"/>
              </a:lnSpc>
            </a:pPr>
            <a:r>
              <a:rPr lang="en-GB" sz="1400" dirty="0" smtClean="0">
                <a:latin typeface="Verdana" pitchFamily="34" charset="0"/>
                <a:ea typeface="ＭＳ Ｐゴシック"/>
              </a:rPr>
              <a:t>BCC research* forecasts the global market for epigenetic diagnostics and drugs will reach US</a:t>
            </a:r>
            <a:r>
              <a:rPr lang="en-GB" sz="1400" dirty="0" smtClean="0">
                <a:latin typeface="Verdana" pitchFamily="34" charset="0"/>
                <a:ea typeface="ＭＳ Ｐゴシック"/>
              </a:rPr>
              <a:t>$6 </a:t>
            </a:r>
            <a:r>
              <a:rPr lang="en-GB" sz="1400" dirty="0" smtClean="0">
                <a:latin typeface="Verdana" pitchFamily="34" charset="0"/>
                <a:ea typeface="ＭＳ Ｐゴシック"/>
              </a:rPr>
              <a:t>billion by </a:t>
            </a:r>
            <a:r>
              <a:rPr lang="en-GB" sz="1400" dirty="0" smtClean="0">
                <a:latin typeface="Verdana" pitchFamily="34" charset="0"/>
                <a:ea typeface="ＭＳ Ｐゴシック"/>
              </a:rPr>
              <a:t>2014</a:t>
            </a:r>
            <a:r>
              <a:rPr lang="en-GB" dirty="0" smtClean="0">
                <a:latin typeface="Verdana" pitchFamily="34" charset="0"/>
                <a:ea typeface="ＭＳ Ｐゴシック"/>
              </a:rPr>
              <a:t/>
            </a:r>
            <a:br>
              <a:rPr lang="en-GB" dirty="0" smtClean="0">
                <a:latin typeface="Verdana" pitchFamily="34" charset="0"/>
                <a:ea typeface="ＭＳ Ｐゴシック"/>
              </a:rPr>
            </a:br>
            <a:endParaRPr lang="en-GB"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Exploit expertise in </a:t>
            </a:r>
            <a:r>
              <a:rPr lang="en-GB" sz="1400" dirty="0" err="1" smtClean="0">
                <a:latin typeface="Verdana" pitchFamily="34" charset="0"/>
                <a:ea typeface="ＭＳ Ｐゴシック"/>
              </a:rPr>
              <a:t>epigenomics</a:t>
            </a:r>
            <a:r>
              <a:rPr lang="en-GB" sz="1400" dirty="0" smtClean="0">
                <a:latin typeface="Verdana" pitchFamily="34" charset="0"/>
                <a:ea typeface="ＭＳ Ｐゴシック"/>
              </a:rPr>
              <a:t> with major focus on oncology</a:t>
            </a:r>
          </a:p>
          <a:p>
            <a:pPr eaLnBrk="1" hangingPunct="1">
              <a:lnSpc>
                <a:spcPct val="90000"/>
              </a:lnSpc>
            </a:pPr>
            <a:endParaRPr lang="en-GB" dirty="0" smtClean="0">
              <a:latin typeface="Verdana" pitchFamily="34" charset="0"/>
              <a:ea typeface="ＭＳ Ｐゴシック"/>
            </a:endParaRPr>
          </a:p>
          <a:p>
            <a:pPr eaLnBrk="1" hangingPunct="1">
              <a:lnSpc>
                <a:spcPct val="90000"/>
              </a:lnSpc>
            </a:pPr>
            <a:r>
              <a:rPr lang="en-GB" sz="1400" dirty="0" err="1" smtClean="0">
                <a:latin typeface="Verdana" pitchFamily="34" charset="0"/>
                <a:ea typeface="ＭＳ Ｐゴシック"/>
              </a:rPr>
              <a:t>ValiRx</a:t>
            </a:r>
            <a:r>
              <a:rPr lang="en-GB" sz="1400" dirty="0" smtClean="0">
                <a:latin typeface="Verdana" pitchFamily="34" charset="0"/>
                <a:ea typeface="ＭＳ Ｐゴシック"/>
              </a:rPr>
              <a:t> approach to personalised medicine</a:t>
            </a:r>
          </a:p>
          <a:p>
            <a:pPr marL="304800" indent="-304800" eaLnBrk="1" hangingPunct="1">
              <a:lnSpc>
                <a:spcPct val="90000"/>
              </a:lnSpc>
            </a:pPr>
            <a:endParaRPr lang="en-GB" sz="1000" dirty="0" smtClean="0">
              <a:latin typeface="Verdana" pitchFamily="34" charset="0"/>
              <a:ea typeface="ＭＳ Ｐゴシック"/>
            </a:endParaRPr>
          </a:p>
          <a:p>
            <a:pPr marL="684213" lvl="1" indent="-266700" eaLnBrk="1" hangingPunct="1">
              <a:lnSpc>
                <a:spcPct val="90000"/>
              </a:lnSpc>
              <a:buNone/>
            </a:pPr>
            <a:r>
              <a:rPr lang="en-GB" sz="1200" b="1" dirty="0" smtClean="0">
                <a:solidFill>
                  <a:schemeClr val="tx2"/>
                </a:solidFill>
                <a:latin typeface="Verdana" pitchFamily="34" charset="0"/>
                <a:ea typeface="ＭＳ Ｐゴシック"/>
              </a:rPr>
              <a:t>    				</a:t>
            </a:r>
            <a:r>
              <a:rPr lang="en-GB" sz="1200" b="1" dirty="0" smtClean="0">
                <a:latin typeface="Verdana" pitchFamily="34" charset="0"/>
                <a:ea typeface="ＭＳ Ｐゴシック"/>
              </a:rPr>
              <a:t>Early stage detection of disease  </a:t>
            </a:r>
          </a:p>
          <a:p>
            <a:pPr marL="684213" lvl="1" indent="-266700" eaLnBrk="1" hangingPunct="1">
              <a:lnSpc>
                <a:spcPct val="90000"/>
              </a:lnSpc>
              <a:buNone/>
            </a:pPr>
            <a:r>
              <a:rPr lang="en-GB" sz="1200" b="1" dirty="0" smtClean="0">
                <a:latin typeface="Verdana" pitchFamily="34" charset="0"/>
                <a:ea typeface="ＭＳ Ｐゴシック"/>
              </a:rPr>
              <a:t>				</a:t>
            </a:r>
            <a:r>
              <a:rPr lang="en-GB" sz="1200" b="1" i="1" dirty="0" smtClean="0">
                <a:latin typeface="Verdana" pitchFamily="34" charset="0"/>
                <a:ea typeface="ＭＳ Ｐゴシック"/>
              </a:rPr>
              <a:t>diagnostics</a:t>
            </a:r>
          </a:p>
          <a:p>
            <a:pPr marL="684213" lvl="1" indent="-266700" eaLnBrk="1" hangingPunct="1">
              <a:lnSpc>
                <a:spcPct val="90000"/>
              </a:lnSpc>
              <a:buNone/>
            </a:pPr>
            <a:endParaRPr lang="en-GB" sz="1000" b="1" dirty="0" smtClean="0">
              <a:solidFill>
                <a:srgbClr val="C00000"/>
              </a:solidFill>
              <a:latin typeface="Verdana" pitchFamily="34" charset="0"/>
              <a:ea typeface="ＭＳ Ｐゴシック"/>
            </a:endParaRPr>
          </a:p>
          <a:p>
            <a:pPr marL="684213" lvl="1" indent="-266700" eaLnBrk="1" hangingPunct="1">
              <a:lnSpc>
                <a:spcPct val="90000"/>
              </a:lnSpc>
              <a:buNone/>
            </a:pPr>
            <a:r>
              <a:rPr lang="en-GB" sz="1200" b="1" dirty="0" smtClean="0">
                <a:latin typeface="Verdana" pitchFamily="34" charset="0"/>
                <a:ea typeface="ＭＳ Ｐゴシック"/>
              </a:rPr>
              <a:t>   				Specific diagnosis and therapeutic strategy  </a:t>
            </a:r>
          </a:p>
          <a:p>
            <a:pPr marL="684213" lvl="1" indent="-266700" eaLnBrk="1" hangingPunct="1">
              <a:lnSpc>
                <a:spcPct val="90000"/>
              </a:lnSpc>
              <a:buNone/>
            </a:pPr>
            <a:r>
              <a:rPr lang="en-GB" sz="1200" b="1" dirty="0" smtClean="0">
                <a:latin typeface="Verdana" pitchFamily="34" charset="0"/>
                <a:ea typeface="ＭＳ Ｐゴシック"/>
              </a:rPr>
              <a:t>				</a:t>
            </a:r>
            <a:r>
              <a:rPr lang="en-GB" sz="1200" b="1" i="1" dirty="0" smtClean="0">
                <a:latin typeface="Verdana" pitchFamily="34" charset="0"/>
                <a:ea typeface="ＭＳ Ｐゴシック"/>
              </a:rPr>
              <a:t>diagnostics + therapeutic understanding</a:t>
            </a:r>
            <a:endParaRPr lang="en-GB" sz="1000" b="1" dirty="0" smtClean="0">
              <a:latin typeface="Verdana" pitchFamily="34" charset="0"/>
              <a:ea typeface="ＭＳ Ｐゴシック"/>
            </a:endParaRPr>
          </a:p>
          <a:p>
            <a:pPr marL="684213" lvl="1" indent="-266700" eaLnBrk="1" hangingPunct="1">
              <a:lnSpc>
                <a:spcPct val="90000"/>
              </a:lnSpc>
              <a:buNone/>
            </a:pPr>
            <a:endParaRPr lang="en-GB" sz="1000" b="1" dirty="0" smtClean="0">
              <a:latin typeface="Verdana" pitchFamily="34" charset="0"/>
              <a:ea typeface="ＭＳ Ｐゴシック"/>
            </a:endParaRPr>
          </a:p>
          <a:p>
            <a:pPr marL="684213" lvl="1" indent="-266700" eaLnBrk="1" hangingPunct="1">
              <a:lnSpc>
                <a:spcPct val="90000"/>
              </a:lnSpc>
              <a:buNone/>
            </a:pPr>
            <a:r>
              <a:rPr lang="en-GB" sz="1200" b="1" dirty="0" smtClean="0">
                <a:latin typeface="Verdana" pitchFamily="34" charset="0"/>
                <a:ea typeface="ＭＳ Ｐゴシック"/>
              </a:rPr>
              <a:t>				Therapeutic applications</a:t>
            </a:r>
          </a:p>
          <a:p>
            <a:pPr marL="684213" lvl="1" indent="-266700" eaLnBrk="1" hangingPunct="1">
              <a:lnSpc>
                <a:spcPct val="90000"/>
              </a:lnSpc>
              <a:buNone/>
            </a:pPr>
            <a:r>
              <a:rPr lang="en-GB" sz="1200" b="1" dirty="0" smtClean="0">
                <a:latin typeface="Verdana" pitchFamily="34" charset="0"/>
                <a:ea typeface="ＭＳ Ｐゴシック"/>
              </a:rPr>
              <a:t>				</a:t>
            </a:r>
            <a:r>
              <a:rPr lang="en-GB" sz="1200" b="1" i="1" dirty="0" smtClean="0">
                <a:latin typeface="Verdana" pitchFamily="34" charset="0"/>
                <a:ea typeface="ＭＳ Ｐゴシック"/>
              </a:rPr>
              <a:t>therapeutics</a:t>
            </a:r>
          </a:p>
          <a:p>
            <a:pPr marL="684213" lvl="1" indent="-266700" eaLnBrk="1" hangingPunct="1">
              <a:lnSpc>
                <a:spcPct val="90000"/>
              </a:lnSpc>
              <a:buNone/>
            </a:pPr>
            <a:endParaRPr lang="en-GB" sz="1000" b="1" dirty="0" smtClean="0">
              <a:latin typeface="Verdana" pitchFamily="34" charset="0"/>
              <a:ea typeface="ＭＳ Ｐゴシック"/>
            </a:endParaRPr>
          </a:p>
          <a:p>
            <a:pPr marL="684213" lvl="1" indent="-266700" eaLnBrk="1" hangingPunct="1">
              <a:lnSpc>
                <a:spcPct val="90000"/>
              </a:lnSpc>
              <a:buNone/>
            </a:pPr>
            <a:r>
              <a:rPr lang="en-GB" sz="1200" b="1" dirty="0" smtClean="0">
                <a:latin typeface="Verdana" pitchFamily="34" charset="0"/>
                <a:ea typeface="ＭＳ Ｐゴシック"/>
              </a:rPr>
              <a:t>				Therapeutic outcome and success</a:t>
            </a:r>
          </a:p>
          <a:p>
            <a:pPr marL="684213" lvl="1" indent="-266700" eaLnBrk="1" hangingPunct="1">
              <a:lnSpc>
                <a:spcPct val="90000"/>
              </a:lnSpc>
              <a:buNone/>
            </a:pPr>
            <a:r>
              <a:rPr lang="en-GB" sz="1200" b="1" dirty="0" smtClean="0">
                <a:latin typeface="Verdana" pitchFamily="34" charset="0"/>
                <a:ea typeface="ＭＳ Ｐゴシック"/>
              </a:rPr>
              <a:t>				</a:t>
            </a:r>
            <a:r>
              <a:rPr lang="en-GB" sz="1200" b="1" i="1" dirty="0" smtClean="0">
                <a:latin typeface="Verdana" pitchFamily="34" charset="0"/>
                <a:ea typeface="ＭＳ Ｐゴシック"/>
              </a:rPr>
              <a:t>diagnostics</a:t>
            </a:r>
            <a:endParaRPr lang="en-GB" sz="1200" b="1" dirty="0" smtClean="0">
              <a:solidFill>
                <a:schemeClr val="tx2"/>
              </a:solidFill>
              <a:latin typeface="Verdana" pitchFamily="34" charset="0"/>
              <a:ea typeface="ＭＳ Ｐゴシック"/>
            </a:endParaRPr>
          </a:p>
          <a:p>
            <a:pPr marL="684213" lvl="1" indent="-266700" eaLnBrk="1" hangingPunct="1">
              <a:lnSpc>
                <a:spcPct val="90000"/>
              </a:lnSpc>
              <a:buNone/>
            </a:pPr>
            <a:endParaRPr lang="en-GB" sz="1000" b="1" dirty="0" smtClean="0">
              <a:solidFill>
                <a:schemeClr val="tx2"/>
              </a:solidFill>
              <a:latin typeface="Verdana" pitchFamily="34" charset="0"/>
              <a:ea typeface="ＭＳ Ｐゴシック"/>
            </a:endParaRPr>
          </a:p>
          <a:p>
            <a:pPr marL="684213" lvl="1" indent="-266700" eaLnBrk="1" hangingPunct="1">
              <a:lnSpc>
                <a:spcPct val="90000"/>
              </a:lnSpc>
              <a:buNone/>
            </a:pPr>
            <a:r>
              <a:rPr lang="en-GB" sz="1200" b="1" dirty="0" smtClean="0">
                <a:solidFill>
                  <a:schemeClr val="tx2"/>
                </a:solidFill>
                <a:latin typeface="Verdana" pitchFamily="34" charset="0"/>
                <a:ea typeface="ＭＳ Ｐゴシック"/>
              </a:rPr>
              <a:t>				</a:t>
            </a:r>
            <a:r>
              <a:rPr lang="en-GB" sz="1200" b="1" dirty="0" smtClean="0">
                <a:latin typeface="Verdana" pitchFamily="34" charset="0"/>
                <a:ea typeface="ＭＳ Ｐゴシック"/>
              </a:rPr>
              <a:t>Potential supporting therapy</a:t>
            </a:r>
          </a:p>
          <a:p>
            <a:pPr marL="684213" lvl="1" indent="-266700" eaLnBrk="1" hangingPunct="1">
              <a:lnSpc>
                <a:spcPct val="90000"/>
              </a:lnSpc>
              <a:buNone/>
            </a:pPr>
            <a:r>
              <a:rPr lang="en-GB" sz="1200" b="1" dirty="0" smtClean="0">
                <a:latin typeface="Verdana" pitchFamily="34" charset="0"/>
                <a:ea typeface="ＭＳ Ｐゴシック"/>
              </a:rPr>
              <a:t>				</a:t>
            </a:r>
            <a:r>
              <a:rPr lang="en-GB" sz="1200" b="1" i="1" dirty="0" smtClean="0">
                <a:latin typeface="Verdana" pitchFamily="34" charset="0"/>
                <a:ea typeface="ＭＳ Ｐゴシック"/>
              </a:rPr>
              <a:t>therapeutics</a:t>
            </a:r>
            <a:endParaRPr lang="en-GB" sz="1200" i="1" dirty="0" smtClean="0">
              <a:latin typeface="Verdana" pitchFamily="34" charset="0"/>
              <a:ea typeface="ＭＳ Ｐゴシック"/>
            </a:endParaRPr>
          </a:p>
          <a:p>
            <a:pPr eaLnBrk="1" hangingPunct="1">
              <a:lnSpc>
                <a:spcPct val="90000"/>
              </a:lnSpc>
              <a:buNone/>
            </a:pPr>
            <a:endParaRPr lang="en-GB" i="1" dirty="0" smtClean="0">
              <a:latin typeface="Verdana" pitchFamily="34" charset="0"/>
              <a:ea typeface="ＭＳ Ｐゴシック"/>
            </a:endParaRPr>
          </a:p>
        </p:txBody>
      </p:sp>
      <p:sp>
        <p:nvSpPr>
          <p:cNvPr id="16390" name="Text Box 4"/>
          <p:cNvSpPr txBox="1">
            <a:spLocks noChangeArrowheads="1"/>
          </p:cNvSpPr>
          <p:nvPr/>
        </p:nvSpPr>
        <p:spPr bwMode="auto">
          <a:xfrm>
            <a:off x="528638" y="6350000"/>
            <a:ext cx="7078662" cy="244475"/>
          </a:xfrm>
          <a:prstGeom prst="rect">
            <a:avLst/>
          </a:prstGeom>
          <a:noFill/>
          <a:ln w="9525">
            <a:noFill/>
            <a:miter lim="800000"/>
            <a:headEnd/>
            <a:tailEnd/>
          </a:ln>
        </p:spPr>
        <p:txBody>
          <a:bodyPr>
            <a:spAutoFit/>
          </a:bodyPr>
          <a:lstStyle/>
          <a:p>
            <a:pPr>
              <a:spcBef>
                <a:spcPct val="50000"/>
              </a:spcBef>
            </a:pPr>
            <a:r>
              <a:rPr lang="en-GB" sz="1000" i="1" dirty="0">
                <a:solidFill>
                  <a:srgbClr val="777777"/>
                </a:solidFill>
                <a:latin typeface="Arial" charset="0"/>
              </a:rPr>
              <a:t>* </a:t>
            </a:r>
            <a:r>
              <a:rPr lang="en-GB" sz="1000" i="1" dirty="0" err="1">
                <a:solidFill>
                  <a:srgbClr val="777777"/>
                </a:solidFill>
                <a:latin typeface="Arial" charset="0"/>
              </a:rPr>
              <a:t>Epigenomics</a:t>
            </a:r>
            <a:r>
              <a:rPr lang="en-GB" sz="1000" i="1" dirty="0">
                <a:solidFill>
                  <a:srgbClr val="777777"/>
                </a:solidFill>
                <a:latin typeface="Arial" charset="0"/>
              </a:rPr>
              <a:t>: Emerging Opportunities in </a:t>
            </a:r>
            <a:r>
              <a:rPr lang="en-GB" sz="1000" i="1" dirty="0" err="1" smtClean="0">
                <a:solidFill>
                  <a:srgbClr val="777777"/>
                </a:solidFill>
                <a:latin typeface="Arial" charset="0"/>
              </a:rPr>
              <a:t>BioMarkers</a:t>
            </a:r>
            <a:r>
              <a:rPr lang="en-GB" sz="1000" i="1" dirty="0" smtClean="0">
                <a:solidFill>
                  <a:srgbClr val="777777"/>
                </a:solidFill>
                <a:latin typeface="Arial" charset="0"/>
              </a:rPr>
              <a:t>, diagnostics </a:t>
            </a:r>
            <a:r>
              <a:rPr lang="en-GB" sz="1000" i="1" dirty="0" smtClean="0">
                <a:solidFill>
                  <a:srgbClr val="777777"/>
                </a:solidFill>
                <a:latin typeface="Arial" charset="0"/>
              </a:rPr>
              <a:t>and </a:t>
            </a:r>
            <a:r>
              <a:rPr lang="en-GB" sz="1000" i="1" dirty="0">
                <a:solidFill>
                  <a:srgbClr val="777777"/>
                </a:solidFill>
                <a:latin typeface="Arial" charset="0"/>
              </a:rPr>
              <a:t>Therapeutics, March </a:t>
            </a:r>
            <a:r>
              <a:rPr lang="en-GB" sz="1000" i="1" dirty="0" smtClean="0">
                <a:solidFill>
                  <a:srgbClr val="777777"/>
                </a:solidFill>
                <a:latin typeface="Arial" charset="0"/>
              </a:rPr>
              <a:t>2010</a:t>
            </a:r>
            <a:endParaRPr lang="en-US" sz="1000" i="1" dirty="0">
              <a:solidFill>
                <a:srgbClr val="777777"/>
              </a:solidFill>
              <a:latin typeface="Arial" charset="0"/>
            </a:endParaRPr>
          </a:p>
        </p:txBody>
      </p:sp>
      <p:sp>
        <p:nvSpPr>
          <p:cNvPr id="14" name="Down Arrow 13"/>
          <p:cNvSpPr/>
          <p:nvPr/>
        </p:nvSpPr>
        <p:spPr bwMode="auto">
          <a:xfrm>
            <a:off x="2139351" y="3683479"/>
            <a:ext cx="86264" cy="2475781"/>
          </a:xfrm>
          <a:prstGeom prst="downArrow">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10000"/>
              </a:spcBef>
              <a:spcAft>
                <a:spcPct val="0"/>
              </a:spcAft>
              <a:buClrTx/>
              <a:buSzTx/>
              <a:buFontTx/>
              <a:buChar char="•"/>
              <a:tabLst/>
            </a:pPr>
            <a:endParaRPr kumimoji="0" lang="en-GB" sz="1400" b="0" i="0" u="none" strike="noStrike" cap="none" normalizeH="0" baseline="0" smtClean="0">
              <a:ln>
                <a:noFill/>
              </a:ln>
              <a:solidFill>
                <a:srgbClr val="49484A"/>
              </a:solidFill>
              <a:effectLst/>
              <a:latin typeface="Verdana" pitchFamily="34" charset="0"/>
              <a:ea typeface="ＭＳ Ｐゴシック" pitchFamily="1" charset="-128"/>
            </a:endParaRPr>
          </a:p>
        </p:txBody>
      </p:sp>
      <p:sp>
        <p:nvSpPr>
          <p:cNvPr id="15" name="Down Arrow 14"/>
          <p:cNvSpPr/>
          <p:nvPr/>
        </p:nvSpPr>
        <p:spPr bwMode="auto">
          <a:xfrm>
            <a:off x="2061713" y="3657600"/>
            <a:ext cx="69012" cy="2527540"/>
          </a:xfrm>
          <a:prstGeom prst="downArrow">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10000"/>
              </a:spcBef>
              <a:spcAft>
                <a:spcPct val="0"/>
              </a:spcAft>
              <a:buClrTx/>
              <a:buSzTx/>
              <a:buFontTx/>
              <a:buChar char="•"/>
              <a:tabLst/>
            </a:pPr>
            <a:endParaRPr kumimoji="0" lang="en-GB" sz="1400" b="0" i="0" u="none" strike="noStrike" cap="none" normalizeH="0" baseline="0" smtClean="0">
              <a:ln>
                <a:noFill/>
              </a:ln>
              <a:solidFill>
                <a:srgbClr val="49484A"/>
              </a:solidFill>
              <a:effectLst/>
              <a:latin typeface="Verdana" pitchFamily="34" charset="0"/>
              <a:ea typeface="ＭＳ Ｐゴシック" pitchFamily="1" charset="-128"/>
            </a:endParaRPr>
          </a:p>
        </p:txBody>
      </p:sp>
      <p:sp>
        <p:nvSpPr>
          <p:cNvPr id="16" name="Down Arrow 15"/>
          <p:cNvSpPr/>
          <p:nvPr/>
        </p:nvSpPr>
        <p:spPr bwMode="auto">
          <a:xfrm>
            <a:off x="2268747" y="3683479"/>
            <a:ext cx="86264" cy="2501661"/>
          </a:xfrm>
          <a:prstGeom prst="downArrow">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10000"/>
              </a:spcBef>
              <a:spcAft>
                <a:spcPct val="0"/>
              </a:spcAft>
              <a:buClrTx/>
              <a:buSzTx/>
              <a:buFontTx/>
              <a:buChar char="•"/>
              <a:tabLst/>
            </a:pPr>
            <a:endParaRPr kumimoji="0" lang="en-GB" sz="1400" b="0" i="0" u="none" strike="noStrike" cap="none" normalizeH="0" baseline="0" smtClean="0">
              <a:ln>
                <a:noFill/>
              </a:ln>
              <a:solidFill>
                <a:srgbClr val="49484A"/>
              </a:solidFill>
              <a:effectLst/>
              <a:latin typeface="Verdana" pitchFamily="34" charset="0"/>
              <a:ea typeface="ＭＳ Ｐゴシック" pitchFamily="1" charset="-128"/>
            </a:endParaRPr>
          </a:p>
        </p:txBody>
      </p:sp>
      <p:cxnSp>
        <p:nvCxnSpPr>
          <p:cNvPr id="18" name="Straight Arrow Connector 17"/>
          <p:cNvCxnSpPr>
            <a:stCxn id="15" idx="0"/>
          </p:cNvCxnSpPr>
          <p:nvPr/>
        </p:nvCxnSpPr>
        <p:spPr bwMode="auto">
          <a:xfrm rot="16200000" flipH="1">
            <a:off x="866954" y="4886865"/>
            <a:ext cx="2527540" cy="69011"/>
          </a:xfrm>
          <a:prstGeom prst="straightConnector1">
            <a:avLst/>
          </a:prstGeom>
          <a:noFill/>
          <a:ln w="9525" cap="flat" cmpd="sng" algn="ctr">
            <a:noFill/>
            <a:prstDash val="solid"/>
            <a:round/>
            <a:headEnd type="none" w="med" len="med"/>
            <a:tailEnd type="arrow"/>
          </a:ln>
          <a:effectLst/>
        </p:spPr>
      </p:cxnSp>
      <p:cxnSp>
        <p:nvCxnSpPr>
          <p:cNvPr id="28" name="Straight Arrow Connector 27"/>
          <p:cNvCxnSpPr/>
          <p:nvPr/>
        </p:nvCxnSpPr>
        <p:spPr bwMode="auto">
          <a:xfrm rot="5400000">
            <a:off x="1099868" y="4550434"/>
            <a:ext cx="1043796" cy="51758"/>
          </a:xfrm>
          <a:prstGeom prst="straightConnector1">
            <a:avLst/>
          </a:prstGeom>
          <a:noFill/>
          <a:ln w="9525" cap="flat" cmpd="sng" algn="ctr">
            <a:noFill/>
            <a:prstDash val="solid"/>
            <a:round/>
            <a:headEnd type="none" w="med" len="med"/>
            <a:tailEnd type="arrow"/>
          </a:ln>
          <a:effectLst/>
        </p:spPr>
      </p:cxnSp>
      <p:cxnSp>
        <p:nvCxnSpPr>
          <p:cNvPr id="36" name="Straight Arrow Connector 35"/>
          <p:cNvCxnSpPr/>
          <p:nvPr/>
        </p:nvCxnSpPr>
        <p:spPr bwMode="auto">
          <a:xfrm rot="5400000" flipH="1" flipV="1">
            <a:off x="694427" y="4705710"/>
            <a:ext cx="1940947" cy="69014"/>
          </a:xfrm>
          <a:prstGeom prst="straightConnector1">
            <a:avLst/>
          </a:prstGeom>
          <a:noFill/>
          <a:ln w="9525" cap="flat" cmpd="sng" algn="ctr">
            <a:noFill/>
            <a:prstDash val="solid"/>
            <a:round/>
            <a:headEnd type="none" w="med" len="med"/>
            <a:tailEnd type="arrow"/>
          </a:ln>
          <a:effectLst/>
        </p:spPr>
      </p:cxnSp>
      <p:sp>
        <p:nvSpPr>
          <p:cNvPr id="42" name="Down Arrow 41"/>
          <p:cNvSpPr/>
          <p:nvPr/>
        </p:nvSpPr>
        <p:spPr bwMode="auto">
          <a:xfrm>
            <a:off x="2536105" y="3623095"/>
            <a:ext cx="484632" cy="2553418"/>
          </a:xfrm>
          <a:prstGeom prst="downArrow">
            <a:avLst/>
          </a:prstGeom>
          <a:gradFill>
            <a:gsLst>
              <a:gs pos="0">
                <a:srgbClr val="000082"/>
              </a:gs>
              <a:gs pos="30000">
                <a:srgbClr val="66008F"/>
              </a:gs>
              <a:gs pos="64999">
                <a:srgbClr val="BA0066"/>
              </a:gs>
              <a:gs pos="89999">
                <a:srgbClr val="FF0000"/>
              </a:gs>
              <a:gs pos="100000">
                <a:srgbClr val="FF8200"/>
              </a:gs>
            </a:gsLst>
            <a:lin ang="54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10000"/>
              </a:spcBef>
              <a:spcAft>
                <a:spcPct val="0"/>
              </a:spcAft>
              <a:buClrTx/>
              <a:buSzTx/>
              <a:buFontTx/>
              <a:buChar char="•"/>
              <a:tabLst/>
            </a:pPr>
            <a:endParaRPr kumimoji="0" lang="en-GB" sz="1400" b="0" i="0" u="none" strike="noStrike" cap="none" normalizeH="0" baseline="0" dirty="0" smtClean="0">
              <a:ln>
                <a:noFill/>
              </a:ln>
              <a:solidFill>
                <a:srgbClr val="000000"/>
              </a:solidFill>
              <a:effectLst/>
              <a:latin typeface="Verdana" pitchFamily="34" charset="0"/>
              <a:ea typeface="ＭＳ Ｐゴシック" pitchFamily="1" charset="-128"/>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txBox="1">
            <a:spLocks noGrp="1" noChangeArrowheads="1"/>
          </p:cNvSpPr>
          <p:nvPr/>
        </p:nvSpPr>
        <p:spPr bwMode="auto">
          <a:xfrm>
            <a:off x="533400" y="6584950"/>
            <a:ext cx="2133600" cy="165100"/>
          </a:xfrm>
          <a:prstGeom prst="rect">
            <a:avLst/>
          </a:prstGeom>
          <a:noFill/>
          <a:ln w="9525">
            <a:noFill/>
            <a:miter lim="800000"/>
            <a:headEnd/>
            <a:tailEnd/>
          </a:ln>
        </p:spPr>
        <p:txBody>
          <a:bodyPr/>
          <a:lstStyle/>
          <a:p>
            <a:pPr eaLnBrk="0" hangingPunct="0"/>
            <a:endParaRPr lang="en-GB" sz="800">
              <a:solidFill>
                <a:srgbClr val="4D4D4D"/>
              </a:solidFill>
              <a:latin typeface="Arial" charset="0"/>
            </a:endParaRPr>
          </a:p>
        </p:txBody>
      </p:sp>
      <p:sp>
        <p:nvSpPr>
          <p:cNvPr id="20482" name="Slide Number Placeholder 3"/>
          <p:cNvSpPr txBox="1">
            <a:spLocks noGrp="1"/>
          </p:cNvSpPr>
          <p:nvPr/>
        </p:nvSpPr>
        <p:spPr bwMode="auto">
          <a:xfrm>
            <a:off x="6908800" y="6602413"/>
            <a:ext cx="1905000" cy="131762"/>
          </a:xfrm>
          <a:prstGeom prst="rect">
            <a:avLst/>
          </a:prstGeom>
          <a:noFill/>
          <a:ln w="9525">
            <a:noFill/>
            <a:miter lim="800000"/>
            <a:headEnd/>
            <a:tailEnd/>
          </a:ln>
        </p:spPr>
        <p:txBody>
          <a:bodyPr/>
          <a:lstStyle/>
          <a:p>
            <a:pPr algn="r" eaLnBrk="0" hangingPunct="0"/>
            <a:fld id="{FF8ACCFC-69AD-47A0-9AEE-F58BF0EBBD9E}" type="slidenum">
              <a:rPr lang="en-US" sz="800">
                <a:solidFill>
                  <a:srgbClr val="4D4D4D"/>
                </a:solidFill>
              </a:rPr>
              <a:pPr algn="r" eaLnBrk="0" hangingPunct="0"/>
              <a:t>6</a:t>
            </a:fld>
            <a:endParaRPr lang="en-US" sz="800">
              <a:solidFill>
                <a:srgbClr val="4D4D4D"/>
              </a:solidFill>
            </a:endParaRPr>
          </a:p>
        </p:txBody>
      </p:sp>
      <p:sp>
        <p:nvSpPr>
          <p:cNvPr id="20483" name="Footer Placeholder 5"/>
          <p:cNvSpPr txBox="1">
            <a:spLocks noGrp="1"/>
          </p:cNvSpPr>
          <p:nvPr/>
        </p:nvSpPr>
        <p:spPr bwMode="auto">
          <a:xfrm>
            <a:off x="3124200" y="6584950"/>
            <a:ext cx="2895600" cy="165100"/>
          </a:xfrm>
          <a:prstGeom prst="rect">
            <a:avLst/>
          </a:prstGeom>
          <a:noFill/>
          <a:ln w="9525">
            <a:noFill/>
            <a:miter lim="800000"/>
            <a:headEnd/>
            <a:tailEnd/>
          </a:ln>
        </p:spPr>
        <p:txBody>
          <a:bodyPr/>
          <a:lstStyle/>
          <a:p>
            <a:pPr algn="ctr" eaLnBrk="0" hangingPunct="0"/>
            <a:r>
              <a:rPr lang="en-GB" sz="800">
                <a:solidFill>
                  <a:srgbClr val="4D4D4D"/>
                </a:solidFill>
                <a:latin typeface="Arial" charset="0"/>
              </a:rPr>
              <a:t>www.valirx.com</a:t>
            </a:r>
          </a:p>
        </p:txBody>
      </p:sp>
      <p:sp>
        <p:nvSpPr>
          <p:cNvPr id="20484" name="Rectangle 19"/>
          <p:cNvSpPr>
            <a:spLocks noGrp="1" noChangeArrowheads="1"/>
          </p:cNvSpPr>
          <p:nvPr>
            <p:ph type="title" idx="4294967295"/>
          </p:nvPr>
        </p:nvSpPr>
        <p:spPr/>
        <p:txBody>
          <a:bodyPr/>
          <a:lstStyle/>
          <a:p>
            <a:pPr eaLnBrk="1" hangingPunct="1"/>
            <a:r>
              <a:rPr lang="en-GB" dirty="0" smtClean="0">
                <a:latin typeface="Verdana" pitchFamily="34" charset="0"/>
                <a:ea typeface="ＭＳ Ｐゴシック"/>
              </a:rPr>
              <a:t>Products</a:t>
            </a:r>
          </a:p>
        </p:txBody>
      </p:sp>
      <p:sp>
        <p:nvSpPr>
          <p:cNvPr id="20485" name="Rectangle 20"/>
          <p:cNvSpPr>
            <a:spLocks noGrp="1" noChangeArrowheads="1"/>
          </p:cNvSpPr>
          <p:nvPr>
            <p:ph type="body" idx="4294967295"/>
          </p:nvPr>
        </p:nvSpPr>
        <p:spPr>
          <a:xfrm>
            <a:off x="598488" y="2000250"/>
            <a:ext cx="8174037" cy="4038600"/>
          </a:xfrm>
        </p:spPr>
        <p:txBody>
          <a:bodyPr/>
          <a:lstStyle/>
          <a:p>
            <a:pPr marL="647700" lvl="1" indent="-228600" eaLnBrk="1" hangingPunct="1">
              <a:buFont typeface="Arial" pitchFamily="34" charset="0"/>
              <a:buAutoNum type="arabicPeriod"/>
              <a:defRPr/>
            </a:pPr>
            <a:r>
              <a:rPr lang="en-GB" sz="1200" dirty="0" err="1" smtClean="0">
                <a:latin typeface="Verdana" pitchFamily="34" charset="0"/>
                <a:ea typeface="ＭＳ Ｐゴシック"/>
              </a:rPr>
              <a:t>GeneICE</a:t>
            </a:r>
            <a:r>
              <a:rPr lang="en-GB" sz="1200" dirty="0" smtClean="0">
                <a:latin typeface="Verdana" pitchFamily="34" charset="0"/>
                <a:ea typeface="ＭＳ Ｐゴシック"/>
              </a:rPr>
              <a:t>™ gene-silencing and discovery platform</a:t>
            </a:r>
          </a:p>
          <a:p>
            <a:pPr marL="647700" lvl="1" indent="-228600" eaLnBrk="1" hangingPunct="1">
              <a:buFont typeface="Arial" pitchFamily="34" charset="0"/>
              <a:buAutoNum type="arabicPeriod"/>
              <a:defRPr/>
            </a:pPr>
            <a:endParaRPr lang="en-GB" sz="1200" dirty="0" smtClean="0">
              <a:latin typeface="Verdana" pitchFamily="34" charset="0"/>
              <a:ea typeface="ＭＳ Ｐゴシック"/>
            </a:endParaRPr>
          </a:p>
          <a:p>
            <a:pPr marL="684213" lvl="1" indent="-266700" eaLnBrk="1" hangingPunct="1">
              <a:buNone/>
              <a:defRPr/>
            </a:pPr>
            <a:r>
              <a:rPr lang="en-GB" sz="1200" dirty="0" smtClean="0">
                <a:latin typeface="Verdana" pitchFamily="34" charset="0"/>
                <a:ea typeface="ＭＳ Ｐゴシック"/>
              </a:rPr>
              <a:t>2. </a:t>
            </a:r>
            <a:r>
              <a:rPr lang="en-GB" sz="1200" dirty="0">
                <a:latin typeface="Verdana" pitchFamily="34" charset="0"/>
                <a:ea typeface="ＭＳ Ｐゴシック"/>
              </a:rPr>
              <a:t>VAL 101</a:t>
            </a:r>
          </a:p>
          <a:p>
            <a:pPr marL="1066801" lvl="2" indent="-266700" eaLnBrk="1" hangingPunct="1">
              <a:defRPr/>
            </a:pPr>
            <a:r>
              <a:rPr lang="en-GB" sz="1000" dirty="0">
                <a:latin typeface="Verdana" pitchFamily="34" charset="0"/>
                <a:ea typeface="ＭＳ Ｐゴシック"/>
              </a:rPr>
              <a:t>Pre clinical studies to date show effectiveness in prostate, ovarian and pancreatic cancer </a:t>
            </a:r>
            <a:r>
              <a:rPr lang="en-GB" sz="1000" dirty="0" smtClean="0">
                <a:latin typeface="Verdana" pitchFamily="34" charset="0"/>
                <a:ea typeface="ＭＳ Ｐゴシック"/>
              </a:rPr>
              <a:t>cells</a:t>
            </a:r>
          </a:p>
          <a:p>
            <a:pPr marL="1066801" lvl="2" indent="-266700" eaLnBrk="1" hangingPunct="1">
              <a:defRPr/>
            </a:pPr>
            <a:r>
              <a:rPr lang="en-GB" sz="1000" dirty="0">
                <a:latin typeface="Verdana" pitchFamily="34" charset="0"/>
                <a:ea typeface="ＭＳ Ｐゴシック"/>
              </a:rPr>
              <a:t>W</a:t>
            </a:r>
            <a:r>
              <a:rPr lang="en-GB" sz="1000" dirty="0" smtClean="0">
                <a:latin typeface="Verdana" pitchFamily="34" charset="0"/>
                <a:ea typeface="ＭＳ Ｐゴシック"/>
              </a:rPr>
              <a:t>ell </a:t>
            </a:r>
            <a:r>
              <a:rPr lang="en-GB" sz="1000" dirty="0">
                <a:latin typeface="Verdana" pitchFamily="34" charset="0"/>
                <a:ea typeface="ＭＳ Ｐゴシック"/>
              </a:rPr>
              <a:t>positioned as drug target discovery and validation tool  in oncology and neurological diseases</a:t>
            </a:r>
            <a:endParaRPr lang="en-GB" sz="1000" dirty="0">
              <a:latin typeface="Verdana" pitchFamily="34" charset="0"/>
              <a:ea typeface="ＭＳ Ｐゴシック"/>
            </a:endParaRPr>
          </a:p>
          <a:p>
            <a:pPr marL="684213" lvl="1" indent="-266700" eaLnBrk="1" hangingPunct="1">
              <a:buNone/>
              <a:defRPr/>
            </a:pPr>
            <a:endParaRPr lang="en-GB" sz="1200" dirty="0" smtClean="0">
              <a:latin typeface="Verdana" pitchFamily="34" charset="0"/>
              <a:ea typeface="ＭＳ Ｐゴシック"/>
            </a:endParaRPr>
          </a:p>
          <a:p>
            <a:pPr marL="684213" lvl="1" indent="-266700" eaLnBrk="1" hangingPunct="1">
              <a:buNone/>
              <a:defRPr/>
            </a:pPr>
            <a:r>
              <a:rPr lang="en-GB" sz="1200" dirty="0" smtClean="0">
                <a:latin typeface="Verdana" pitchFamily="34" charset="0"/>
                <a:ea typeface="ＭＳ Ｐゴシック"/>
              </a:rPr>
              <a:t>3</a:t>
            </a:r>
            <a:r>
              <a:rPr lang="en-GB" sz="1200" dirty="0" smtClean="0">
                <a:latin typeface="Verdana" pitchFamily="34" charset="0"/>
                <a:ea typeface="ＭＳ Ｐゴシック"/>
              </a:rPr>
              <a:t>. </a:t>
            </a:r>
            <a:r>
              <a:rPr lang="en-GB" sz="1200" dirty="0">
                <a:latin typeface="Verdana" pitchFamily="34" charset="0"/>
                <a:ea typeface="ＭＳ Ｐゴシック"/>
              </a:rPr>
              <a:t>VAL 201</a:t>
            </a:r>
          </a:p>
          <a:p>
            <a:pPr marL="1066801" lvl="2" indent="-266700" eaLnBrk="1" hangingPunct="1">
              <a:defRPr/>
            </a:pPr>
            <a:r>
              <a:rPr lang="en-GB" sz="1000" dirty="0">
                <a:latin typeface="Verdana" pitchFamily="34" charset="0"/>
                <a:ea typeface="ＭＳ Ｐゴシック"/>
              </a:rPr>
              <a:t>Preclinical studies indicate potential in halting prostate cancer tumour growth and endometriosis with good preclinical data</a:t>
            </a:r>
          </a:p>
          <a:p>
            <a:pPr marL="1030288" lvl="2" indent="-228600" eaLnBrk="1" hangingPunct="1">
              <a:defRPr/>
            </a:pPr>
            <a:endParaRPr lang="en-GB" sz="1400" dirty="0" smtClean="0">
              <a:latin typeface="Verdana" pitchFamily="34" charset="0"/>
              <a:ea typeface="ＭＳ Ｐゴシック"/>
            </a:endParaRPr>
          </a:p>
          <a:p>
            <a:pPr marL="684213" lvl="1" indent="-266700" eaLnBrk="1" hangingPunct="1">
              <a:lnSpc>
                <a:spcPct val="90000"/>
              </a:lnSpc>
              <a:buNone/>
            </a:pPr>
            <a:r>
              <a:rPr lang="en-GB" sz="1200" dirty="0" smtClean="0">
                <a:latin typeface="Verdana" pitchFamily="34" charset="0"/>
                <a:ea typeface="ＭＳ Ｐゴシック"/>
              </a:rPr>
              <a:t>4. </a:t>
            </a:r>
            <a:r>
              <a:rPr lang="en-GB" sz="1200" dirty="0" err="1">
                <a:latin typeface="Verdana" pitchFamily="34" charset="0"/>
                <a:ea typeface="ＭＳ Ｐゴシック"/>
              </a:rPr>
              <a:t>HyperGenomics</a:t>
            </a:r>
            <a:r>
              <a:rPr lang="en-GB" sz="1200" dirty="0">
                <a:latin typeface="Verdana" pitchFamily="34" charset="0"/>
                <a:ea typeface="ＭＳ Ｐゴシック"/>
              </a:rPr>
              <a:t>™</a:t>
            </a:r>
          </a:p>
          <a:p>
            <a:pPr marL="1030288" lvl="2" indent="-228600" eaLnBrk="1" hangingPunct="1">
              <a:lnSpc>
                <a:spcPct val="90000"/>
              </a:lnSpc>
            </a:pPr>
            <a:r>
              <a:rPr lang="en-GB" sz="1000" dirty="0">
                <a:latin typeface="Verdana" pitchFamily="34" charset="0"/>
                <a:ea typeface="ＭＳ Ｐゴシック"/>
              </a:rPr>
              <a:t>High throughput biomarker and diagnostic platform – </a:t>
            </a:r>
            <a:r>
              <a:rPr lang="en-GB" sz="1000" dirty="0" err="1">
                <a:latin typeface="Verdana" pitchFamily="34" charset="0"/>
                <a:ea typeface="ＭＳ Ｐゴシック"/>
              </a:rPr>
              <a:t>epigenomic</a:t>
            </a:r>
            <a:r>
              <a:rPr lang="en-GB" sz="1000" dirty="0">
                <a:latin typeface="Verdana" pitchFamily="34" charset="0"/>
                <a:ea typeface="ＭＳ Ｐゴシック"/>
              </a:rPr>
              <a:t> profiling test in </a:t>
            </a:r>
            <a:r>
              <a:rPr lang="en-GB" sz="1000" dirty="0" smtClean="0">
                <a:latin typeface="Verdana" pitchFamily="34" charset="0"/>
                <a:ea typeface="ＭＳ Ｐゴシック"/>
              </a:rPr>
              <a:t>development</a:t>
            </a:r>
            <a:r>
              <a:rPr lang="en-GB" sz="1200" dirty="0" smtClean="0">
                <a:latin typeface="Verdana" pitchFamily="34" charset="0"/>
                <a:ea typeface="ＭＳ Ｐゴシック"/>
              </a:rPr>
              <a:t> </a:t>
            </a:r>
            <a:endParaRPr lang="en-GB" sz="1400" dirty="0" smtClean="0">
              <a:latin typeface="Verdana" pitchFamily="34" charset="0"/>
              <a:ea typeface="ＭＳ Ｐゴシック"/>
            </a:endParaRPr>
          </a:p>
          <a:p>
            <a:pPr marL="684213" lvl="1" indent="-266700" eaLnBrk="1" hangingPunct="1">
              <a:lnSpc>
                <a:spcPct val="90000"/>
              </a:lnSpc>
              <a:buNone/>
            </a:pPr>
            <a:endParaRPr lang="en-GB" sz="1200" dirty="0" smtClean="0">
              <a:latin typeface="Verdana" pitchFamily="34" charset="0"/>
              <a:ea typeface="ＭＳ Ｐゴシック"/>
            </a:endParaRPr>
          </a:p>
          <a:p>
            <a:pPr marL="684213" lvl="1" indent="-266700" eaLnBrk="1" hangingPunct="1">
              <a:lnSpc>
                <a:spcPct val="90000"/>
              </a:lnSpc>
              <a:buNone/>
            </a:pPr>
            <a:r>
              <a:rPr lang="en-GB" sz="1200" dirty="0" smtClean="0">
                <a:latin typeface="Verdana" pitchFamily="34" charset="0"/>
                <a:ea typeface="ＭＳ Ｐゴシック"/>
              </a:rPr>
              <a:t>5</a:t>
            </a:r>
            <a:r>
              <a:rPr lang="en-GB" sz="1200" dirty="0" smtClean="0">
                <a:latin typeface="Verdana" pitchFamily="34" charset="0"/>
                <a:ea typeface="ＭＳ Ｐゴシック"/>
              </a:rPr>
              <a:t>.</a:t>
            </a:r>
            <a:r>
              <a:rPr lang="en-GB" dirty="0" smtClean="0">
                <a:latin typeface="Verdana" pitchFamily="34" charset="0"/>
                <a:ea typeface="ＭＳ Ｐゴシック"/>
              </a:rPr>
              <a:t> </a:t>
            </a:r>
            <a:r>
              <a:rPr lang="en-GB" sz="1200" dirty="0" smtClean="0">
                <a:latin typeface="Verdana" pitchFamily="34" charset="0"/>
                <a:ea typeface="ＭＳ Ｐゴシック"/>
              </a:rPr>
              <a:t>HPV</a:t>
            </a:r>
          </a:p>
          <a:p>
            <a:pPr marL="1066801" lvl="2" indent="-266700" eaLnBrk="1" hangingPunct="1">
              <a:lnSpc>
                <a:spcPct val="90000"/>
              </a:lnSpc>
            </a:pPr>
            <a:r>
              <a:rPr lang="en-GB" sz="1000" dirty="0" smtClean="0">
                <a:latin typeface="Verdana" pitchFamily="34" charset="0"/>
                <a:ea typeface="ＭＳ Ｐゴシック"/>
              </a:rPr>
              <a:t>High / medium/ low risk indication for cervical cancer</a:t>
            </a:r>
            <a:endParaRPr lang="en-GB" sz="1400" dirty="0" smtClean="0">
              <a:latin typeface="Verdana" pitchFamily="34" charset="0"/>
              <a:ea typeface="ＭＳ Ｐゴシック"/>
            </a:endParaRPr>
          </a:p>
          <a:p>
            <a:pPr marL="684213" lvl="1" indent="-266700" eaLnBrk="1" hangingPunct="1">
              <a:lnSpc>
                <a:spcPct val="90000"/>
              </a:lnSpc>
              <a:buNone/>
            </a:pPr>
            <a:endParaRPr lang="en-GB" sz="1200" smtClean="0">
              <a:latin typeface="Verdana" pitchFamily="34" charset="0"/>
              <a:ea typeface="ＭＳ Ｐゴシック"/>
            </a:endParaRPr>
          </a:p>
          <a:p>
            <a:pPr marL="684213" lvl="1" indent="-266700" eaLnBrk="1" hangingPunct="1">
              <a:lnSpc>
                <a:spcPct val="90000"/>
              </a:lnSpc>
              <a:buNone/>
            </a:pPr>
            <a:r>
              <a:rPr lang="en-GB" sz="1200" smtClean="0">
                <a:latin typeface="Verdana" pitchFamily="34" charset="0"/>
                <a:ea typeface="ＭＳ Ｐゴシック"/>
              </a:rPr>
              <a:t>6</a:t>
            </a:r>
            <a:r>
              <a:rPr lang="en-GB" sz="1200" dirty="0" smtClean="0">
                <a:latin typeface="Verdana" pitchFamily="34" charset="0"/>
                <a:ea typeface="ＭＳ Ｐゴシック"/>
              </a:rPr>
              <a:t>. Self</a:t>
            </a:r>
            <a:r>
              <a:rPr lang="en-GB" sz="1200" dirty="0">
                <a:latin typeface="Verdana" pitchFamily="34" charset="0"/>
                <a:ea typeface="ＭＳ Ｐゴシック"/>
              </a:rPr>
              <a:t>-check</a:t>
            </a:r>
          </a:p>
          <a:p>
            <a:pPr marL="1030288" lvl="2" indent="-228600" eaLnBrk="1" hangingPunct="1">
              <a:lnSpc>
                <a:spcPct val="90000"/>
              </a:lnSpc>
            </a:pPr>
            <a:r>
              <a:rPr lang="en-GB" sz="1000" dirty="0">
                <a:latin typeface="Verdana" pitchFamily="34" charset="0"/>
                <a:ea typeface="ＭＳ Ｐゴシック"/>
              </a:rPr>
              <a:t>A range of consumer oriented healthcare and wellbeing diagnostic products in the market</a:t>
            </a:r>
            <a:endParaRPr lang="en-GB" sz="1000" dirty="0" smtClean="0">
              <a:latin typeface="Verdana" pitchFamily="34" charset="0"/>
              <a:ea typeface="ＭＳ Ｐゴシック"/>
            </a:endParaRPr>
          </a:p>
          <a:p>
            <a:pPr marL="292101" indent="-266700" eaLnBrk="1" hangingPunct="1">
              <a:lnSpc>
                <a:spcPct val="90000"/>
              </a:lnSpc>
              <a:buNone/>
            </a:pPr>
            <a:r>
              <a:rPr lang="en-GB" dirty="0" smtClean="0">
                <a:latin typeface="Verdana" pitchFamily="34" charset="0"/>
                <a:ea typeface="ＭＳ Ｐゴシック"/>
              </a:rPr>
              <a:t>	  </a:t>
            </a:r>
          </a:p>
        </p:txBody>
      </p:sp>
      <p:sp>
        <p:nvSpPr>
          <p:cNvPr id="20486" name="Rectangle 20"/>
          <p:cNvSpPr>
            <a:spLocks noChangeArrowheads="1"/>
          </p:cNvSpPr>
          <p:nvPr/>
        </p:nvSpPr>
        <p:spPr bwMode="auto">
          <a:xfrm>
            <a:off x="1964906" y="3716338"/>
            <a:ext cx="4924425" cy="4546600"/>
          </a:xfrm>
          <a:prstGeom prst="rect">
            <a:avLst/>
          </a:prstGeom>
          <a:noFill/>
          <a:ln w="9525">
            <a:noFill/>
            <a:miter lim="800000"/>
            <a:headEnd/>
            <a:tailEnd/>
          </a:ln>
        </p:spPr>
        <p:txBody>
          <a:bodyPr/>
          <a:lstStyle/>
          <a:p>
            <a:pPr marL="304800" indent="-304800">
              <a:spcBef>
                <a:spcPct val="20000"/>
              </a:spcBef>
              <a:buFontTx/>
              <a:buChar char="•"/>
            </a:pPr>
            <a:endParaRPr lang="en-GB" sz="160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9"/>
          <p:cNvSpPr txBox="1">
            <a:spLocks noChangeArrowheads="1"/>
          </p:cNvSpPr>
          <p:nvPr/>
        </p:nvSpPr>
        <p:spPr>
          <a:xfrm>
            <a:off x="676275" y="711200"/>
            <a:ext cx="6486525" cy="914400"/>
          </a:xfrm>
          <a:prstGeom prst="rect">
            <a:avLst/>
          </a:prstGeom>
        </p:spPr>
        <p:txBody>
          <a:bodyPr/>
          <a:lstStyle/>
          <a:p>
            <a:pPr>
              <a:defRPr/>
            </a:pPr>
            <a:r>
              <a:rPr lang="en-GB" sz="2600" b="1" kern="0" dirty="0" err="1">
                <a:solidFill>
                  <a:srgbClr val="4064A4"/>
                </a:solidFill>
                <a:latin typeface="Arial" charset="0"/>
                <a:ea typeface="ＭＳ Ｐゴシック" pitchFamily="84" charset="-128"/>
                <a:cs typeface="+mj-cs"/>
              </a:rPr>
              <a:t>GeneICE</a:t>
            </a:r>
            <a:r>
              <a:rPr lang="en-GB" sz="2600" b="1" kern="0" dirty="0">
                <a:solidFill>
                  <a:srgbClr val="4064A4"/>
                </a:solidFill>
                <a:latin typeface="Arial" charset="0"/>
                <a:ea typeface="ＭＳ Ｐゴシック" pitchFamily="84" charset="-128"/>
                <a:cs typeface="+mj-cs"/>
              </a:rPr>
              <a:t>™ platform</a:t>
            </a:r>
          </a:p>
        </p:txBody>
      </p:sp>
      <p:sp>
        <p:nvSpPr>
          <p:cNvPr id="34820" name="Rectangle 6"/>
          <p:cNvSpPr>
            <a:spLocks noChangeArrowheads="1"/>
          </p:cNvSpPr>
          <p:nvPr/>
        </p:nvSpPr>
        <p:spPr bwMode="auto">
          <a:xfrm>
            <a:off x="1903413" y="3919538"/>
            <a:ext cx="5205412" cy="333375"/>
          </a:xfrm>
          <a:prstGeom prst="rect">
            <a:avLst/>
          </a:prstGeom>
          <a:noFill/>
          <a:ln w="12700">
            <a:noFill/>
            <a:miter lim="800000"/>
            <a:headEnd/>
            <a:tailEnd/>
          </a:ln>
        </p:spPr>
        <p:txBody>
          <a:bodyPr wrap="none" lIns="90487" tIns="44450" rIns="90487" bIns="44450" anchor="ctr">
            <a:prstTxWarp prst="textNoShape">
              <a:avLst/>
            </a:prstTxWarp>
            <a:spAutoFit/>
          </a:bodyPr>
          <a:lstStyle/>
          <a:p>
            <a:pPr algn="ctr" defTabSz="762000" eaLnBrk="0" hangingPunct="0"/>
            <a:r>
              <a:rPr lang="en-GB" sz="1600" b="1">
                <a:solidFill>
                  <a:srgbClr val="000000"/>
                </a:solidFill>
                <a:latin typeface="Arial" charset="0"/>
              </a:rPr>
              <a:t>A cellular mechanism for long term gene repression</a:t>
            </a:r>
          </a:p>
        </p:txBody>
      </p:sp>
      <p:grpSp>
        <p:nvGrpSpPr>
          <p:cNvPr id="2" name="Group 15"/>
          <p:cNvGrpSpPr>
            <a:grpSpLocks/>
          </p:cNvGrpSpPr>
          <p:nvPr/>
        </p:nvGrpSpPr>
        <p:grpSpPr bwMode="auto">
          <a:xfrm>
            <a:off x="1365250" y="4400550"/>
            <a:ext cx="7038975" cy="2232025"/>
            <a:chOff x="1365250" y="4400550"/>
            <a:chExt cx="7038975" cy="2232025"/>
          </a:xfrm>
        </p:grpSpPr>
        <p:sp>
          <p:nvSpPr>
            <p:cNvPr id="34825" name="Text Box 7"/>
            <p:cNvSpPr txBox="1">
              <a:spLocks noChangeArrowheads="1"/>
            </p:cNvSpPr>
            <p:nvPr/>
          </p:nvSpPr>
          <p:spPr bwMode="auto">
            <a:xfrm>
              <a:off x="2854325" y="5802313"/>
              <a:ext cx="5549900" cy="830262"/>
            </a:xfrm>
            <a:prstGeom prst="rect">
              <a:avLst/>
            </a:prstGeom>
            <a:noFill/>
            <a:ln w="12700">
              <a:noFill/>
              <a:miter lim="800000"/>
              <a:headEnd type="none" w="sm" len="sm"/>
              <a:tailEnd type="none" w="sm" len="sm"/>
            </a:ln>
          </p:spPr>
          <p:txBody>
            <a:bodyPr>
              <a:prstTxWarp prst="textNoShape">
                <a:avLst/>
              </a:prstTxWarp>
              <a:spAutoFit/>
            </a:bodyPr>
            <a:lstStyle/>
            <a:p>
              <a:pPr eaLnBrk="0" hangingPunct="0"/>
              <a:r>
                <a:rPr lang="en-GB" sz="1600" b="1">
                  <a:solidFill>
                    <a:srgbClr val="000000"/>
                  </a:solidFill>
                  <a:latin typeface="Arial" charset="0"/>
                </a:rPr>
                <a:t>Active gene</a:t>
              </a:r>
              <a:r>
                <a:rPr lang="en-GB" sz="1600">
                  <a:solidFill>
                    <a:srgbClr val="000000"/>
                  </a:solidFill>
                  <a:latin typeface="Arial" charset="0"/>
                </a:rPr>
                <a:t>		    </a:t>
              </a:r>
              <a:r>
                <a:rPr lang="en-GB" sz="1600" b="1">
                  <a:solidFill>
                    <a:srgbClr val="000000"/>
                  </a:solidFill>
                  <a:latin typeface="Arial" charset="0"/>
                </a:rPr>
                <a:t>Inactive gene</a:t>
              </a:r>
            </a:p>
            <a:p>
              <a:pPr eaLnBrk="0" hangingPunct="0"/>
              <a:r>
                <a:rPr lang="en-GB" sz="1600">
                  <a:solidFill>
                    <a:srgbClr val="000000"/>
                  </a:solidFill>
                  <a:latin typeface="Arial" charset="0"/>
                </a:rPr>
                <a:t>(accessible to		    (inaccessible)</a:t>
              </a:r>
            </a:p>
            <a:p>
              <a:pPr eaLnBrk="0" hangingPunct="0"/>
              <a:r>
                <a:rPr lang="en-GB" sz="1600">
                  <a:solidFill>
                    <a:srgbClr val="000000"/>
                  </a:solidFill>
                  <a:latin typeface="Arial" charset="0"/>
                </a:rPr>
                <a:t>transcription factors)			</a:t>
              </a:r>
            </a:p>
          </p:txBody>
        </p:sp>
        <p:pic>
          <p:nvPicPr>
            <p:cNvPr id="34826" name="Picture 8"/>
            <p:cNvPicPr>
              <a:picLocks noChangeAspect="1" noChangeArrowheads="1"/>
            </p:cNvPicPr>
            <p:nvPr/>
          </p:nvPicPr>
          <p:blipFill>
            <a:blip r:embed="rId3" cstate="print"/>
            <a:srcRect r="66437"/>
            <a:stretch>
              <a:fillRect/>
            </a:stretch>
          </p:blipFill>
          <p:spPr bwMode="auto">
            <a:xfrm>
              <a:off x="6118225" y="4479925"/>
              <a:ext cx="1592263" cy="1384300"/>
            </a:xfrm>
            <a:prstGeom prst="rect">
              <a:avLst/>
            </a:prstGeom>
            <a:noFill/>
            <a:ln w="12700">
              <a:noFill/>
              <a:miter lim="800000"/>
              <a:headEnd type="none" w="sm" len="sm"/>
              <a:tailEnd type="none" w="sm" len="sm"/>
            </a:ln>
          </p:spPr>
        </p:pic>
        <p:sp>
          <p:nvSpPr>
            <p:cNvPr id="34827" name="Text Box 11"/>
            <p:cNvSpPr txBox="1">
              <a:spLocks noChangeArrowheads="1"/>
            </p:cNvSpPr>
            <p:nvPr/>
          </p:nvSpPr>
          <p:spPr bwMode="auto">
            <a:xfrm>
              <a:off x="1365250" y="4400550"/>
              <a:ext cx="2343150" cy="307975"/>
            </a:xfrm>
            <a:prstGeom prst="rect">
              <a:avLst/>
            </a:prstGeom>
            <a:noFill/>
            <a:ln w="12700">
              <a:noFill/>
              <a:miter lim="800000"/>
              <a:headEnd type="none" w="sm" len="sm"/>
              <a:tailEnd type="none" w="sm" len="sm"/>
            </a:ln>
          </p:spPr>
          <p:txBody>
            <a:bodyPr>
              <a:prstTxWarp prst="textNoShape">
                <a:avLst/>
              </a:prstTxWarp>
              <a:spAutoFit/>
            </a:bodyPr>
            <a:lstStyle/>
            <a:p>
              <a:pPr eaLnBrk="0" hangingPunct="0"/>
              <a:r>
                <a:rPr lang="en-GB">
                  <a:solidFill>
                    <a:srgbClr val="000000"/>
                  </a:solidFill>
                  <a:latin typeface="Arial" charset="0"/>
                </a:rPr>
                <a:t>Acetylated Histone Tails</a:t>
              </a:r>
            </a:p>
          </p:txBody>
        </p:sp>
        <p:pic>
          <p:nvPicPr>
            <p:cNvPr id="34828" name="Picture 12"/>
            <p:cNvPicPr>
              <a:picLocks noChangeAspect="1" noChangeArrowheads="1"/>
            </p:cNvPicPr>
            <p:nvPr/>
          </p:nvPicPr>
          <p:blipFill>
            <a:blip r:embed="rId4" cstate="print"/>
            <a:srcRect l="48943"/>
            <a:stretch>
              <a:fillRect/>
            </a:stretch>
          </p:blipFill>
          <p:spPr bwMode="auto">
            <a:xfrm>
              <a:off x="2614613" y="4633913"/>
              <a:ext cx="2193925" cy="1252537"/>
            </a:xfrm>
            <a:prstGeom prst="rect">
              <a:avLst/>
            </a:prstGeom>
            <a:noFill/>
            <a:ln w="12700">
              <a:noFill/>
              <a:miter lim="800000"/>
              <a:headEnd type="none" w="sm" len="sm"/>
              <a:tailEnd type="none" w="sm" len="sm"/>
            </a:ln>
          </p:spPr>
        </p:pic>
        <p:sp>
          <p:nvSpPr>
            <p:cNvPr id="34829" name="AutoShape 13"/>
            <p:cNvSpPr>
              <a:spLocks noChangeArrowheads="1"/>
            </p:cNvSpPr>
            <p:nvPr/>
          </p:nvSpPr>
          <p:spPr bwMode="auto">
            <a:xfrm>
              <a:off x="4946650" y="4864100"/>
              <a:ext cx="903288" cy="461963"/>
            </a:xfrm>
            <a:prstGeom prst="rightArrow">
              <a:avLst>
                <a:gd name="adj1" fmla="val 50000"/>
                <a:gd name="adj2" fmla="val 48883"/>
              </a:avLst>
            </a:prstGeom>
            <a:solidFill>
              <a:schemeClr val="tx1"/>
            </a:solidFill>
            <a:ln w="12700">
              <a:solidFill>
                <a:schemeClr val="tx1"/>
              </a:solidFill>
              <a:miter lim="800000"/>
              <a:headEnd/>
              <a:tailEnd/>
            </a:ln>
          </p:spPr>
          <p:txBody>
            <a:bodyPr wrap="none" lIns="90487" tIns="44450" rIns="90487" bIns="44450" anchor="ctr">
              <a:prstTxWarp prst="textNoShape">
                <a:avLst/>
              </a:prstTxWarp>
            </a:bodyPr>
            <a:lstStyle/>
            <a:p>
              <a:endParaRPr lang="en-GB" sz="1000" b="1">
                <a:solidFill>
                  <a:schemeClr val="tx1"/>
                </a:solidFill>
                <a:latin typeface="Arial" charset="0"/>
              </a:endParaRPr>
            </a:p>
          </p:txBody>
        </p:sp>
        <p:sp>
          <p:nvSpPr>
            <p:cNvPr id="34830" name="Text Box 14"/>
            <p:cNvSpPr txBox="1">
              <a:spLocks noChangeArrowheads="1"/>
            </p:cNvSpPr>
            <p:nvPr/>
          </p:nvSpPr>
          <p:spPr bwMode="auto">
            <a:xfrm>
              <a:off x="4946650" y="4708525"/>
              <a:ext cx="698500" cy="304800"/>
            </a:xfrm>
            <a:prstGeom prst="rect">
              <a:avLst/>
            </a:prstGeom>
            <a:noFill/>
            <a:ln w="9525">
              <a:noFill/>
              <a:miter lim="800000"/>
              <a:headEnd/>
              <a:tailEnd/>
            </a:ln>
          </p:spPr>
          <p:txBody>
            <a:bodyPr wrap="none">
              <a:prstTxWarp prst="textNoShape">
                <a:avLst/>
              </a:prstTxWarp>
              <a:spAutoFit/>
            </a:bodyPr>
            <a:lstStyle/>
            <a:p>
              <a:r>
                <a:rPr lang="en-GB" b="1">
                  <a:solidFill>
                    <a:srgbClr val="000000"/>
                  </a:solidFill>
                  <a:latin typeface="Arial" charset="0"/>
                </a:rPr>
                <a:t>HDAC</a:t>
              </a:r>
            </a:p>
          </p:txBody>
        </p:sp>
        <p:sp>
          <p:nvSpPr>
            <p:cNvPr id="34831" name="Line 10"/>
            <p:cNvSpPr>
              <a:spLocks noChangeShapeType="1"/>
            </p:cNvSpPr>
            <p:nvPr/>
          </p:nvSpPr>
          <p:spPr bwMode="auto">
            <a:xfrm>
              <a:off x="2473325" y="4651375"/>
              <a:ext cx="266700" cy="304800"/>
            </a:xfrm>
            <a:prstGeom prst="line">
              <a:avLst/>
            </a:prstGeom>
            <a:noFill/>
            <a:ln w="12700">
              <a:solidFill>
                <a:schemeClr val="tx1"/>
              </a:solidFill>
              <a:round/>
              <a:headEnd type="none" w="sm" len="sm"/>
              <a:tailEnd type="triangle" w="sm" len="sm"/>
            </a:ln>
          </p:spPr>
          <p:txBody>
            <a:bodyPr wrap="none" anchor="ctr">
              <a:prstTxWarp prst="textNoShape">
                <a:avLst/>
              </a:prstTxWarp>
            </a:bodyPr>
            <a:lstStyle/>
            <a:p>
              <a:endParaRPr lang="en-US"/>
            </a:p>
          </p:txBody>
        </p:sp>
      </p:grpSp>
      <p:sp>
        <p:nvSpPr>
          <p:cNvPr id="34821" name="Footer Placeholder 5"/>
          <p:cNvSpPr txBox="1">
            <a:spLocks/>
          </p:cNvSpPr>
          <p:nvPr/>
        </p:nvSpPr>
        <p:spPr bwMode="auto">
          <a:xfrm>
            <a:off x="5991225" y="6594475"/>
            <a:ext cx="2895600" cy="165100"/>
          </a:xfrm>
          <a:prstGeom prst="rect">
            <a:avLst/>
          </a:prstGeom>
          <a:noFill/>
          <a:ln w="9525">
            <a:noFill/>
            <a:miter lim="800000"/>
            <a:headEnd/>
            <a:tailEnd/>
          </a:ln>
        </p:spPr>
        <p:txBody>
          <a:bodyPr>
            <a:prstTxWarp prst="textNoShape">
              <a:avLst/>
            </a:prstTxWarp>
          </a:bodyPr>
          <a:lstStyle/>
          <a:p>
            <a:pPr algn="ctr" eaLnBrk="0" hangingPunct="0"/>
            <a:endParaRPr lang="en-GB" sz="800" baseline="30000" dirty="0">
              <a:solidFill>
                <a:srgbClr val="4D4D4D"/>
              </a:solidFill>
              <a:latin typeface="Arial" charset="0"/>
            </a:endParaRPr>
          </a:p>
        </p:txBody>
      </p:sp>
      <p:sp>
        <p:nvSpPr>
          <p:cNvPr id="34822" name="Footer Placeholder 4"/>
          <p:cNvSpPr>
            <a:spLocks noGrp="1"/>
          </p:cNvSpPr>
          <p:nvPr>
            <p:ph type="ftr" sz="quarter" idx="12"/>
          </p:nvPr>
        </p:nvSpPr>
        <p:spPr>
          <a:xfrm>
            <a:off x="533400" y="6584950"/>
            <a:ext cx="2133600" cy="165100"/>
          </a:xfrm>
          <a:noFill/>
        </p:spPr>
        <p:txBody>
          <a:bodyPr/>
          <a:lstStyle/>
          <a:p>
            <a:pPr algn="l"/>
            <a:r>
              <a:rPr lang="en-GB">
                <a:ea typeface="ＭＳ Ｐゴシック" charset="-128"/>
                <a:cs typeface="ＭＳ Ｐゴシック" charset="-128"/>
              </a:rPr>
              <a:t>www.valirx.com</a:t>
            </a:r>
          </a:p>
        </p:txBody>
      </p:sp>
      <p:sp>
        <p:nvSpPr>
          <p:cNvPr id="14" name="Rectangle 20"/>
          <p:cNvSpPr txBox="1">
            <a:spLocks noChangeArrowheads="1"/>
          </p:cNvSpPr>
          <p:nvPr/>
        </p:nvSpPr>
        <p:spPr>
          <a:xfrm>
            <a:off x="444500" y="1943100"/>
            <a:ext cx="8496300" cy="749300"/>
          </a:xfrm>
          <a:prstGeom prst="rect">
            <a:avLst/>
          </a:prstGeom>
        </p:spPr>
        <p:txBody>
          <a:bodyPr>
            <a:prstTxWarp prst="textNoShape">
              <a:avLst/>
            </a:prstTxWarp>
          </a:bodyPr>
          <a:lstStyle/>
          <a:p>
            <a:pPr marL="230188" indent="-230188">
              <a:spcBef>
                <a:spcPct val="20000"/>
              </a:spcBef>
              <a:buFontTx/>
              <a:buChar char="•"/>
            </a:pPr>
            <a:r>
              <a:rPr lang="en-GB" sz="2000">
                <a:latin typeface="Arial" charset="0"/>
              </a:rPr>
              <a:t>GeneICE™: Gene Inactivation by Chromatin Engineering</a:t>
            </a:r>
          </a:p>
          <a:p>
            <a:pPr marL="622300" lvl="1" indent="-204788">
              <a:spcAft>
                <a:spcPts val="1200"/>
              </a:spcAft>
              <a:buSzPct val="90000"/>
              <a:buFont typeface="Arial" charset="0"/>
              <a:buChar char="–"/>
            </a:pPr>
            <a:r>
              <a:rPr lang="en-GB" sz="1800">
                <a:latin typeface="Arial" charset="0"/>
              </a:rPr>
              <a:t>Patents granted in Europe, US and Australia</a:t>
            </a:r>
          </a:p>
        </p:txBody>
      </p:sp>
      <p:sp>
        <p:nvSpPr>
          <p:cNvPr id="15" name="Rectangle 14"/>
          <p:cNvSpPr/>
          <p:nvPr/>
        </p:nvSpPr>
        <p:spPr>
          <a:xfrm>
            <a:off x="495300" y="2771775"/>
            <a:ext cx="8178800" cy="1060450"/>
          </a:xfrm>
          <a:prstGeom prst="rect">
            <a:avLst/>
          </a:prstGeom>
        </p:spPr>
        <p:txBody>
          <a:bodyPr>
            <a:spAutoFit/>
          </a:bodyPr>
          <a:lstStyle/>
          <a:p>
            <a:pPr marL="230188" indent="-230188">
              <a:spcBef>
                <a:spcPts val="0"/>
              </a:spcBef>
              <a:buFontTx/>
              <a:buChar char="•"/>
              <a:defRPr/>
            </a:pPr>
            <a:r>
              <a:rPr lang="en-GB" sz="2000" kern="0" dirty="0">
                <a:latin typeface="Arial" charset="0"/>
                <a:ea typeface="ＭＳ Ｐゴシック" pitchFamily="84" charset="-128"/>
              </a:rPr>
              <a:t>Therapeutics and discovery platform</a:t>
            </a:r>
          </a:p>
          <a:p>
            <a:pPr marL="622300" lvl="1" indent="-204788">
              <a:lnSpc>
                <a:spcPct val="110000"/>
              </a:lnSpc>
              <a:spcBef>
                <a:spcPct val="20000"/>
              </a:spcBef>
              <a:buSzPct val="90000"/>
              <a:buFont typeface="Arial" pitchFamily="34" charset="0"/>
              <a:buChar char="–"/>
              <a:defRPr/>
            </a:pPr>
            <a:r>
              <a:rPr lang="en-GB" sz="1800" kern="0" dirty="0" err="1">
                <a:latin typeface="Arial" charset="0"/>
                <a:ea typeface="ＭＳ Ｐゴシック" pitchFamily="84" charset="-128"/>
              </a:rPr>
              <a:t>GeneICE</a:t>
            </a:r>
            <a:r>
              <a:rPr lang="en-GB" sz="1800" kern="0" dirty="0">
                <a:latin typeface="Arial" charset="0"/>
                <a:ea typeface="ＭＳ Ｐゴシック" pitchFamily="84" charset="-128"/>
              </a:rPr>
              <a:t>™ recruits and applies gene silencing complexes known as </a:t>
            </a:r>
            <a:br>
              <a:rPr lang="en-GB" sz="1800" kern="0" dirty="0">
                <a:latin typeface="Arial" charset="0"/>
                <a:ea typeface="ＭＳ Ｐゴシック" pitchFamily="84" charset="-128"/>
              </a:rPr>
            </a:br>
            <a:r>
              <a:rPr lang="en-GB" sz="1800" kern="0" dirty="0" err="1">
                <a:latin typeface="Arial" charset="0"/>
                <a:ea typeface="ＭＳ Ｐゴシック" pitchFamily="84" charset="-128"/>
              </a:rPr>
              <a:t>Histone</a:t>
            </a:r>
            <a:r>
              <a:rPr lang="en-GB" sz="1800" kern="0" dirty="0">
                <a:latin typeface="Arial" charset="0"/>
                <a:ea typeface="ＭＳ Ｐゴシック" pitchFamily="84" charset="-128"/>
              </a:rPr>
              <a:t> </a:t>
            </a:r>
            <a:r>
              <a:rPr lang="en-GB" sz="1800" kern="0" dirty="0" err="1">
                <a:latin typeface="Arial" charset="0"/>
                <a:ea typeface="ＭＳ Ｐゴシック" pitchFamily="84" charset="-128"/>
              </a:rPr>
              <a:t>Deacetylase</a:t>
            </a:r>
            <a:r>
              <a:rPr lang="en-GB" sz="1800" kern="0" dirty="0">
                <a:latin typeface="Arial" charset="0"/>
                <a:ea typeface="ＭＳ Ｐゴシック" pitchFamily="84" charset="-128"/>
              </a:rPr>
              <a:t> Complexes (</a:t>
            </a:r>
            <a:r>
              <a:rPr lang="en-GB" sz="1800" kern="0" dirty="0" err="1">
                <a:latin typeface="Arial" charset="0"/>
                <a:ea typeface="ＭＳ Ｐゴシック" pitchFamily="84" charset="-128"/>
              </a:rPr>
              <a:t>HDACs</a:t>
            </a:r>
            <a:r>
              <a:rPr lang="en-GB" sz="1800" kern="0" dirty="0">
                <a:latin typeface="Arial" charset="0"/>
                <a:ea typeface="ＭＳ Ｐゴシック" pitchFamily="84" charset="-128"/>
              </a:rPr>
              <a:t>) to target genes</a:t>
            </a:r>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900" decel="100000" fill="hold"/>
                                        <p:tgtEl>
                                          <p:spTgt spid="15"/>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4820"/>
                                        </p:tgtEl>
                                        <p:attrNameLst>
                                          <p:attrName>style.visibility</p:attrName>
                                        </p:attrNameLst>
                                      </p:cBhvr>
                                      <p:to>
                                        <p:strVal val="visible"/>
                                      </p:to>
                                    </p:set>
                                    <p:anim calcmode="lin" valueType="num">
                                      <p:cBhvr additive="base">
                                        <p:cTn id="20" dur="500" fill="hold"/>
                                        <p:tgtEl>
                                          <p:spTgt spid="34820"/>
                                        </p:tgtEl>
                                        <p:attrNameLst>
                                          <p:attrName>ppt_x</p:attrName>
                                        </p:attrNameLst>
                                      </p:cBhvr>
                                      <p:tavLst>
                                        <p:tav tm="0">
                                          <p:val>
                                            <p:strVal val="#ppt_x"/>
                                          </p:val>
                                        </p:tav>
                                        <p:tav tm="100000">
                                          <p:val>
                                            <p:strVal val="#ppt_x"/>
                                          </p:val>
                                        </p:tav>
                                      </p:tavLst>
                                    </p:anim>
                                    <p:anim calcmode="lin" valueType="num">
                                      <p:cBhvr additive="base">
                                        <p:cTn id="21" dur="500" fill="hold"/>
                                        <p:tgtEl>
                                          <p:spTgt spid="34820"/>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23DBE4D9-30BF-41EA-A2DA-ADB2A07B6A1C}" type="slidenum">
              <a:rPr lang="en-US" smtClean="0"/>
              <a:pPr>
                <a:defRPr/>
              </a:pPr>
              <a:t>8</a:t>
            </a:fld>
            <a:endParaRPr lang="en-US"/>
          </a:p>
        </p:txBody>
      </p:sp>
      <p:sp>
        <p:nvSpPr>
          <p:cNvPr id="3" name="Date Placeholder 2"/>
          <p:cNvSpPr>
            <a:spLocks noGrp="1"/>
          </p:cNvSpPr>
          <p:nvPr>
            <p:ph type="dt" sz="quarter" idx="11"/>
          </p:nvPr>
        </p:nvSpPr>
        <p:spPr/>
        <p:txBody>
          <a:bodyPr/>
          <a:lstStyle/>
          <a:p>
            <a:pPr>
              <a:defRPr/>
            </a:pPr>
            <a:endParaRPr lang="en-GB"/>
          </a:p>
        </p:txBody>
      </p:sp>
      <p:sp>
        <p:nvSpPr>
          <p:cNvPr id="4" name="Footer Placeholder 3"/>
          <p:cNvSpPr>
            <a:spLocks noGrp="1"/>
          </p:cNvSpPr>
          <p:nvPr>
            <p:ph type="ftr" sz="quarter" idx="12"/>
          </p:nvPr>
        </p:nvSpPr>
        <p:spPr/>
        <p:txBody>
          <a:bodyPr/>
          <a:lstStyle/>
          <a:p>
            <a:pPr>
              <a:defRPr/>
            </a:pPr>
            <a:r>
              <a:rPr lang="en-GB" smtClean="0"/>
              <a:t>www.valirx.com</a:t>
            </a:r>
            <a:endParaRPr lang="en-GB"/>
          </a:p>
        </p:txBody>
      </p:sp>
      <p:pic>
        <p:nvPicPr>
          <p:cNvPr id="24580" name="Picture 2"/>
          <p:cNvPicPr>
            <a:picLocks noChangeAspect="1" noChangeArrowheads="1"/>
          </p:cNvPicPr>
          <p:nvPr/>
        </p:nvPicPr>
        <p:blipFill>
          <a:blip r:embed="rId2" cstate="print"/>
          <a:srcRect/>
          <a:stretch>
            <a:fillRect/>
          </a:stretch>
        </p:blipFill>
        <p:spPr bwMode="auto">
          <a:xfrm>
            <a:off x="1079500" y="2817813"/>
            <a:ext cx="4267200" cy="2876550"/>
          </a:xfrm>
          <a:prstGeom prst="rect">
            <a:avLst/>
          </a:prstGeom>
          <a:noFill/>
          <a:ln w="9525" algn="in">
            <a:solidFill>
              <a:srgbClr val="000000"/>
            </a:solidFill>
            <a:miter lim="800000"/>
            <a:headEnd/>
            <a:tailEnd/>
          </a:ln>
        </p:spPr>
      </p:pic>
      <p:sp>
        <p:nvSpPr>
          <p:cNvPr id="24581" name="Text Box 3"/>
          <p:cNvSpPr txBox="1">
            <a:spLocks noChangeArrowheads="1"/>
          </p:cNvSpPr>
          <p:nvPr/>
        </p:nvSpPr>
        <p:spPr bwMode="auto">
          <a:xfrm>
            <a:off x="1873250" y="6092825"/>
            <a:ext cx="5775325" cy="269875"/>
          </a:xfrm>
          <a:prstGeom prst="rect">
            <a:avLst/>
          </a:prstGeom>
          <a:noFill/>
          <a:ln w="9525" algn="in">
            <a:noFill/>
            <a:miter lim="800000"/>
            <a:headEnd/>
            <a:tailEnd/>
          </a:ln>
        </p:spPr>
        <p:txBody>
          <a:bodyPr lIns="36576" tIns="36576" rIns="36576" bIns="36576"/>
          <a:lstStyle/>
          <a:p>
            <a:r>
              <a:rPr lang="en-GB" b="1">
                <a:solidFill>
                  <a:srgbClr val="000000"/>
                </a:solidFill>
                <a:latin typeface="Calibri" pitchFamily="34" charset="0"/>
                <a:cs typeface="Arial" charset="0"/>
              </a:rPr>
              <a:t>Virtually complete repression of  tumour growth in Xenograft model</a:t>
            </a:r>
            <a:endParaRPr lang="en-US" b="1">
              <a:solidFill>
                <a:schemeClr val="tx1"/>
              </a:solidFill>
              <a:latin typeface="Arial" charset="0"/>
              <a:cs typeface="Arial" charset="0"/>
            </a:endParaRPr>
          </a:p>
        </p:txBody>
      </p:sp>
      <p:sp>
        <p:nvSpPr>
          <p:cNvPr id="24582" name="TextBox 23"/>
          <p:cNvSpPr txBox="1">
            <a:spLocks noChangeArrowheads="1"/>
          </p:cNvSpPr>
          <p:nvPr/>
        </p:nvSpPr>
        <p:spPr bwMode="auto">
          <a:xfrm>
            <a:off x="571500" y="838200"/>
            <a:ext cx="1549773" cy="523220"/>
          </a:xfrm>
          <a:prstGeom prst="rect">
            <a:avLst/>
          </a:prstGeom>
          <a:noFill/>
          <a:ln w="9525">
            <a:noFill/>
            <a:miter lim="800000"/>
            <a:headEnd/>
            <a:tailEnd/>
          </a:ln>
        </p:spPr>
        <p:txBody>
          <a:bodyPr wrap="none">
            <a:spAutoFit/>
          </a:bodyPr>
          <a:lstStyle/>
          <a:p>
            <a:r>
              <a:rPr lang="en-GB" sz="2800" dirty="0" smtClean="0">
                <a:solidFill>
                  <a:schemeClr val="tx2"/>
                </a:solidFill>
              </a:rPr>
              <a:t>VAL201</a:t>
            </a:r>
            <a:endParaRPr lang="en-GB" sz="2800" dirty="0">
              <a:solidFill>
                <a:schemeClr val="tx2"/>
              </a:solidFill>
            </a:endParaRPr>
          </a:p>
        </p:txBody>
      </p:sp>
      <p:sp>
        <p:nvSpPr>
          <p:cNvPr id="24583" name="TextBox 24"/>
          <p:cNvSpPr txBox="1">
            <a:spLocks noChangeArrowheads="1"/>
          </p:cNvSpPr>
          <p:nvPr/>
        </p:nvSpPr>
        <p:spPr bwMode="auto">
          <a:xfrm>
            <a:off x="904875" y="2038350"/>
            <a:ext cx="4260850" cy="730250"/>
          </a:xfrm>
          <a:prstGeom prst="rect">
            <a:avLst/>
          </a:prstGeom>
          <a:noFill/>
          <a:ln w="9525">
            <a:noFill/>
            <a:miter lim="800000"/>
            <a:headEnd/>
            <a:tailEnd/>
          </a:ln>
        </p:spPr>
        <p:txBody>
          <a:bodyPr wrap="none">
            <a:spAutoFit/>
          </a:bodyPr>
          <a:lstStyle/>
          <a:p>
            <a:pPr>
              <a:buFont typeface="Arial" charset="0"/>
              <a:buChar char="•"/>
            </a:pPr>
            <a:r>
              <a:rPr lang="en-GB"/>
              <a:t> Vali 201 peptide has shown in vivo activity</a:t>
            </a:r>
          </a:p>
          <a:p>
            <a:pPr>
              <a:buFont typeface="Arial" charset="0"/>
              <a:buChar char="•"/>
            </a:pPr>
            <a:r>
              <a:rPr lang="en-GB"/>
              <a:t> Hormone refractory and metastatic tumours</a:t>
            </a:r>
          </a:p>
          <a:p>
            <a:endParaRPr lang="en-GB">
              <a:solidFill>
                <a:srgbClr val="87A875"/>
              </a:solidFill>
            </a:endParaRPr>
          </a:p>
        </p:txBody>
      </p:sp>
      <p:sp>
        <p:nvSpPr>
          <p:cNvPr id="24584" name="Text Box 9"/>
          <p:cNvSpPr txBox="1">
            <a:spLocks noChangeArrowheads="1"/>
          </p:cNvSpPr>
          <p:nvPr/>
        </p:nvSpPr>
        <p:spPr bwMode="auto">
          <a:xfrm>
            <a:off x="5389563" y="4735513"/>
            <a:ext cx="2536825" cy="930275"/>
          </a:xfrm>
          <a:prstGeom prst="rect">
            <a:avLst/>
          </a:prstGeom>
          <a:noFill/>
          <a:ln w="9525">
            <a:noFill/>
            <a:miter lim="800000"/>
            <a:headEnd/>
            <a:tailEnd/>
          </a:ln>
        </p:spPr>
        <p:txBody>
          <a:bodyPr>
            <a:spAutoFit/>
          </a:bodyPr>
          <a:lstStyle/>
          <a:p>
            <a:pPr>
              <a:spcBef>
                <a:spcPct val="50000"/>
              </a:spcBef>
            </a:pPr>
            <a:r>
              <a:rPr lang="en-GB" sz="1000" b="1" dirty="0"/>
              <a:t>Key</a:t>
            </a:r>
          </a:p>
          <a:p>
            <a:pPr>
              <a:spcBef>
                <a:spcPct val="50000"/>
              </a:spcBef>
            </a:pPr>
            <a:r>
              <a:rPr lang="en-GB" sz="1000" dirty="0"/>
              <a:t>Vehicle- Negative Control</a:t>
            </a:r>
          </a:p>
          <a:p>
            <a:pPr>
              <a:spcBef>
                <a:spcPct val="50000"/>
              </a:spcBef>
            </a:pPr>
            <a:r>
              <a:rPr lang="en-GB" sz="1000" dirty="0"/>
              <a:t>Ss- Negative Control</a:t>
            </a:r>
          </a:p>
          <a:p>
            <a:pPr>
              <a:spcBef>
                <a:spcPct val="50000"/>
              </a:spcBef>
            </a:pPr>
            <a:r>
              <a:rPr lang="en-GB" sz="1000" dirty="0"/>
              <a:t>S1- Treatment </a:t>
            </a:r>
            <a:r>
              <a:rPr lang="en-GB" sz="1000" dirty="0" smtClean="0"/>
              <a:t>Val </a:t>
            </a:r>
            <a:r>
              <a:rPr lang="en-GB" sz="1000" dirty="0"/>
              <a:t>201</a:t>
            </a:r>
            <a:endParaRPr lang="en-US" sz="10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3"/>
          <p:cNvSpPr txBox="1">
            <a:spLocks noGrp="1" noChangeArrowheads="1"/>
          </p:cNvSpPr>
          <p:nvPr/>
        </p:nvSpPr>
        <p:spPr bwMode="auto">
          <a:xfrm>
            <a:off x="533400" y="6584950"/>
            <a:ext cx="2133600" cy="165100"/>
          </a:xfrm>
          <a:prstGeom prst="rect">
            <a:avLst/>
          </a:prstGeom>
          <a:noFill/>
          <a:ln>
            <a:miter lim="800000"/>
            <a:headEnd/>
            <a:tailEnd/>
          </a:ln>
        </p:spPr>
        <p:txBody>
          <a:bodyPr/>
          <a:lstStyle/>
          <a:p>
            <a:pPr eaLnBrk="0" hangingPunct="0">
              <a:defRPr/>
            </a:pPr>
            <a:endParaRPr lang="en-GB" sz="800">
              <a:solidFill>
                <a:srgbClr val="4D4D4D"/>
              </a:solidFill>
              <a:latin typeface="Arial" pitchFamily="34" charset="0"/>
              <a:cs typeface="+mn-cs"/>
            </a:endParaRPr>
          </a:p>
        </p:txBody>
      </p:sp>
      <p:sp>
        <p:nvSpPr>
          <p:cNvPr id="19459" name="Slide Number Placeholder 3"/>
          <p:cNvSpPr txBox="1">
            <a:spLocks noGrp="1"/>
          </p:cNvSpPr>
          <p:nvPr/>
        </p:nvSpPr>
        <p:spPr bwMode="auto">
          <a:xfrm>
            <a:off x="6908800" y="6602413"/>
            <a:ext cx="1905000" cy="131762"/>
          </a:xfrm>
          <a:prstGeom prst="rect">
            <a:avLst/>
          </a:prstGeom>
          <a:noFill/>
          <a:ln>
            <a:miter lim="800000"/>
            <a:headEnd/>
            <a:tailEnd/>
          </a:ln>
        </p:spPr>
        <p:txBody>
          <a:bodyPr/>
          <a:lstStyle/>
          <a:p>
            <a:pPr algn="r" eaLnBrk="0" hangingPunct="0">
              <a:defRPr/>
            </a:pPr>
            <a:fld id="{F539E133-E540-4FE3-854E-9DDCC8F05CEA}" type="slidenum">
              <a:rPr lang="en-US" sz="800">
                <a:solidFill>
                  <a:srgbClr val="4D4D4D"/>
                </a:solidFill>
                <a:cs typeface="+mn-cs"/>
              </a:rPr>
              <a:pPr algn="r" eaLnBrk="0" hangingPunct="0">
                <a:defRPr/>
              </a:pPr>
              <a:t>9</a:t>
            </a:fld>
            <a:endParaRPr lang="en-US" sz="800">
              <a:solidFill>
                <a:srgbClr val="4D4D4D"/>
              </a:solidFill>
              <a:cs typeface="+mn-cs"/>
            </a:endParaRPr>
          </a:p>
        </p:txBody>
      </p:sp>
      <p:sp>
        <p:nvSpPr>
          <p:cNvPr id="19460" name="Footer Placeholder 5"/>
          <p:cNvSpPr txBox="1">
            <a:spLocks noGrp="1"/>
          </p:cNvSpPr>
          <p:nvPr/>
        </p:nvSpPr>
        <p:spPr bwMode="auto">
          <a:xfrm>
            <a:off x="3124200" y="6584950"/>
            <a:ext cx="2895600" cy="165100"/>
          </a:xfrm>
          <a:prstGeom prst="rect">
            <a:avLst/>
          </a:prstGeom>
          <a:noFill/>
          <a:ln>
            <a:miter lim="800000"/>
            <a:headEnd/>
            <a:tailEnd/>
          </a:ln>
        </p:spPr>
        <p:txBody>
          <a:bodyPr/>
          <a:lstStyle/>
          <a:p>
            <a:pPr algn="ctr" eaLnBrk="0" hangingPunct="0">
              <a:defRPr/>
            </a:pPr>
            <a:r>
              <a:rPr lang="en-GB" sz="800">
                <a:solidFill>
                  <a:srgbClr val="4D4D4D"/>
                </a:solidFill>
                <a:latin typeface="Arial" pitchFamily="34" charset="0"/>
                <a:cs typeface="+mn-cs"/>
              </a:rPr>
              <a:t>www.valirx.com</a:t>
            </a:r>
          </a:p>
        </p:txBody>
      </p:sp>
      <p:sp>
        <p:nvSpPr>
          <p:cNvPr id="25604" name="Rectangle 8"/>
          <p:cNvSpPr>
            <a:spLocks noGrp="1" noChangeArrowheads="1"/>
          </p:cNvSpPr>
          <p:nvPr>
            <p:ph type="title" idx="4294967295"/>
          </p:nvPr>
        </p:nvSpPr>
        <p:spPr/>
        <p:txBody>
          <a:bodyPr/>
          <a:lstStyle/>
          <a:p>
            <a:pPr eaLnBrk="1" hangingPunct="1"/>
            <a:r>
              <a:rPr lang="en-GB" dirty="0" smtClean="0">
                <a:latin typeface="Verdana" pitchFamily="34" charset="0"/>
                <a:ea typeface="ＭＳ Ｐゴシック"/>
              </a:rPr>
              <a:t>Milestones</a:t>
            </a:r>
          </a:p>
        </p:txBody>
      </p:sp>
      <p:sp>
        <p:nvSpPr>
          <p:cNvPr id="25605" name="Rectangle 9"/>
          <p:cNvSpPr>
            <a:spLocks noGrp="1" noChangeArrowheads="1"/>
          </p:cNvSpPr>
          <p:nvPr>
            <p:ph type="body" idx="4294967295"/>
          </p:nvPr>
        </p:nvSpPr>
        <p:spPr>
          <a:xfrm>
            <a:off x="1291589" y="2071464"/>
            <a:ext cx="5385219" cy="4546600"/>
          </a:xfrm>
        </p:spPr>
        <p:txBody>
          <a:bodyPr/>
          <a:lstStyle/>
          <a:p>
            <a:pPr eaLnBrk="1" hangingPunct="1">
              <a:lnSpc>
                <a:spcPct val="90000"/>
              </a:lnSpc>
              <a:buFontTx/>
              <a:buNone/>
            </a:pPr>
            <a:r>
              <a:rPr lang="en-GB" dirty="0" smtClean="0">
                <a:latin typeface="Verdana" pitchFamily="34" charset="0"/>
                <a:ea typeface="ＭＳ Ｐゴシック"/>
              </a:rPr>
              <a:t>Achieved 2010</a:t>
            </a:r>
          </a:p>
          <a:p>
            <a:pPr eaLnBrk="1" hangingPunct="1">
              <a:lnSpc>
                <a:spcPct val="90000"/>
              </a:lnSpc>
              <a:buFontTx/>
              <a:buNone/>
            </a:pPr>
            <a:endParaRPr lang="en-GB"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Progress in several areas of business</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Successful completion of additional preclinical work with </a:t>
            </a:r>
            <a:r>
              <a:rPr lang="en-GB" sz="1400" dirty="0" err="1" smtClean="0">
                <a:latin typeface="Verdana" pitchFamily="34" charset="0"/>
                <a:ea typeface="ＭＳ Ｐゴシック"/>
              </a:rPr>
              <a:t>GeneICE</a:t>
            </a:r>
            <a:r>
              <a:rPr lang="en-GB" sz="1400" dirty="0" smtClean="0">
                <a:latin typeface="Verdana" pitchFamily="34" charset="0"/>
                <a:ea typeface="ＭＳ Ｐゴシック"/>
              </a:rPr>
              <a:t> therapeutics with accelerated development – </a:t>
            </a:r>
            <a:r>
              <a:rPr lang="en-GB" sz="1400" dirty="0" err="1" smtClean="0">
                <a:latin typeface="Verdana" pitchFamily="34" charset="0"/>
                <a:ea typeface="ＭＳ Ｐゴシック"/>
              </a:rPr>
              <a:t>Eurostar</a:t>
            </a:r>
            <a:endParaRPr lang="en-GB" sz="1400" dirty="0" smtClean="0">
              <a:latin typeface="Verdana" pitchFamily="34" charset="0"/>
              <a:ea typeface="ＭＳ Ｐゴシック"/>
            </a:endParaRP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Expansion of Self – Check kit range (OTC)</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Revenue generation</a:t>
            </a:r>
          </a:p>
          <a:p>
            <a:pPr eaLnBrk="1" hangingPunct="1">
              <a:lnSpc>
                <a:spcPct val="90000"/>
              </a:lnSpc>
              <a:buNone/>
            </a:pPr>
            <a:r>
              <a:rPr lang="en-GB" sz="1400" dirty="0" smtClean="0">
                <a:latin typeface="Verdana" pitchFamily="34" charset="0"/>
                <a:ea typeface="ＭＳ Ｐゴシック"/>
              </a:rPr>
              <a:t>  </a:t>
            </a:r>
          </a:p>
          <a:p>
            <a:pPr eaLnBrk="1" hangingPunct="1">
              <a:lnSpc>
                <a:spcPct val="90000"/>
              </a:lnSpc>
            </a:pPr>
            <a:r>
              <a:rPr lang="en-GB" sz="1400" dirty="0" smtClean="0">
                <a:latin typeface="Verdana" pitchFamily="34" charset="0"/>
                <a:ea typeface="ＭＳ Ｐゴシック"/>
              </a:rPr>
              <a:t>VAL 201 further proof of concept</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Review of business model</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pPr>
            <a:r>
              <a:rPr lang="en-GB" sz="1400" dirty="0" smtClean="0">
                <a:latin typeface="Verdana" pitchFamily="34" charset="0"/>
                <a:ea typeface="ＭＳ Ｐゴシック"/>
              </a:rPr>
              <a:t>Restructuring of finances and reduction of cost base</a:t>
            </a:r>
          </a:p>
          <a:p>
            <a:pPr eaLnBrk="1" hangingPunct="1">
              <a:lnSpc>
                <a:spcPct val="90000"/>
              </a:lnSpc>
            </a:pPr>
            <a:endParaRPr lang="en-GB" sz="1400" dirty="0" smtClean="0">
              <a:latin typeface="Verdana" pitchFamily="34" charset="0"/>
              <a:ea typeface="ＭＳ Ｐゴシック"/>
            </a:endParaRPr>
          </a:p>
          <a:p>
            <a:pPr eaLnBrk="1" hangingPunct="1">
              <a:lnSpc>
                <a:spcPct val="90000"/>
              </a:lnSpc>
              <a:buNone/>
            </a:pPr>
            <a:endParaRPr lang="en-GB" sz="1400" dirty="0" smtClean="0">
              <a:latin typeface="Verdana" pitchFamily="34" charset="0"/>
              <a:ea typeface="ＭＳ Ｐゴシック"/>
            </a:endParaRPr>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8|10.2|17.9|4.8"/>
</p:tagLst>
</file>

<file path=ppt/theme/theme1.xml><?xml version="1.0" encoding="utf-8"?>
<a:theme xmlns:a="http://schemas.openxmlformats.org/drawingml/2006/main" name="8_Blank Presentation">
  <a:themeElements>
    <a:clrScheme name="">
      <a:dk1>
        <a:srgbClr val="7AA2D5"/>
      </a:dk1>
      <a:lt1>
        <a:srgbClr val="FFFFFF"/>
      </a:lt1>
      <a:dk2>
        <a:srgbClr val="2661AE"/>
      </a:dk2>
      <a:lt2>
        <a:srgbClr val="969696"/>
      </a:lt2>
      <a:accent1>
        <a:srgbClr val="FFFFFF"/>
      </a:accent1>
      <a:accent2>
        <a:srgbClr val="8DC6FF"/>
      </a:accent2>
      <a:accent3>
        <a:srgbClr val="FFFFFF"/>
      </a:accent3>
      <a:accent4>
        <a:srgbClr val="678AB6"/>
      </a:accent4>
      <a:accent5>
        <a:srgbClr val="FFFFFF"/>
      </a:accent5>
      <a:accent6>
        <a:srgbClr val="7FB3E7"/>
      </a:accent6>
      <a:hlink>
        <a:srgbClr val="0066CC"/>
      </a:hlink>
      <a:folHlink>
        <a:srgbClr val="00A800"/>
      </a:folHlink>
    </a:clrScheme>
    <a:fontScheme name="8_Blank Presentation">
      <a:majorFont>
        <a:latin typeface=""/>
        <a:ea typeface=""/>
        <a:cs typeface="ＭＳ Ｐゴシック"/>
      </a:majorFont>
      <a:minorFont>
        <a:latin typeface=""/>
        <a:ea typeface=""/>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10000"/>
          </a:spcBef>
          <a:spcAft>
            <a:spcPct val="0"/>
          </a:spcAft>
          <a:buClrTx/>
          <a:buSzTx/>
          <a:buFontTx/>
          <a:buChar char="•"/>
          <a:tabLst/>
          <a:defRPr kumimoji="0" lang="en-US" sz="1400" b="0" i="0" u="none" strike="noStrike" cap="none" normalizeH="0" baseline="0" smtClean="0">
            <a:ln>
              <a:noFill/>
            </a:ln>
            <a:solidFill>
              <a:srgbClr val="49484A"/>
            </a:solidFill>
            <a:effectLst/>
            <a:latin typeface="Verdana" pitchFamily="34" charset="0"/>
            <a:ea typeface="ＭＳ Ｐゴシック" pitchFamily="1"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10000"/>
          </a:spcBef>
          <a:spcAft>
            <a:spcPct val="0"/>
          </a:spcAft>
          <a:buClrTx/>
          <a:buSzTx/>
          <a:buFontTx/>
          <a:buChar char="•"/>
          <a:tabLst/>
          <a:defRPr kumimoji="0" lang="en-US" sz="1400" b="0" i="0" u="none" strike="noStrike" cap="none" normalizeH="0" baseline="0" smtClean="0">
            <a:ln>
              <a:noFill/>
            </a:ln>
            <a:solidFill>
              <a:srgbClr val="49484A"/>
            </a:solidFill>
            <a:effectLst/>
            <a:latin typeface="Verdana" pitchFamily="34"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F6062"/>
        </a:dk1>
        <a:lt1>
          <a:srgbClr val="FFFFFF"/>
        </a:lt1>
        <a:dk2>
          <a:srgbClr val="5F6062"/>
        </a:dk2>
        <a:lt2>
          <a:srgbClr val="A7AAAC"/>
        </a:lt2>
        <a:accent1>
          <a:srgbClr val="B42216"/>
        </a:accent1>
        <a:accent2>
          <a:srgbClr val="0065A4"/>
        </a:accent2>
        <a:accent3>
          <a:srgbClr val="FFFFFF"/>
        </a:accent3>
        <a:accent4>
          <a:srgbClr val="505153"/>
        </a:accent4>
        <a:accent5>
          <a:srgbClr val="D6ABAB"/>
        </a:accent5>
        <a:accent6>
          <a:srgbClr val="005B94"/>
        </a:accent6>
        <a:hlink>
          <a:srgbClr val="00A160"/>
        </a:hlink>
        <a:folHlink>
          <a:srgbClr val="7C2A83"/>
        </a:folHlink>
      </a:clrScheme>
      <a:clrMap bg1="lt1" tx1="dk1" bg2="lt2" tx2="dk2" accent1="accent1" accent2="accent2" accent3="accent3" accent4="accent4" accent5="accent5" accent6="accent6" hlink="hlink" folHlink="folHlink"/>
    </a:extraClrScheme>
    <a:extraClrScheme>
      <a:clrScheme name="Blank Presentation 14">
        <a:dk1>
          <a:srgbClr val="5F6062"/>
        </a:dk1>
        <a:lt1>
          <a:srgbClr val="FFFFFF"/>
        </a:lt1>
        <a:dk2>
          <a:srgbClr val="5F6062"/>
        </a:dk2>
        <a:lt2>
          <a:srgbClr val="A7AAAC"/>
        </a:lt2>
        <a:accent1>
          <a:srgbClr val="B42216"/>
        </a:accent1>
        <a:accent2>
          <a:srgbClr val="0065A4"/>
        </a:accent2>
        <a:accent3>
          <a:srgbClr val="FFFFFF"/>
        </a:accent3>
        <a:accent4>
          <a:srgbClr val="505153"/>
        </a:accent4>
        <a:accent5>
          <a:srgbClr val="D6ABAB"/>
        </a:accent5>
        <a:accent6>
          <a:srgbClr val="005B94"/>
        </a:accent6>
        <a:hlink>
          <a:srgbClr val="E37F1B"/>
        </a:hlink>
        <a:folHlink>
          <a:srgbClr val="7C2A8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3363</TotalTime>
  <Words>1549</Words>
  <Application>Microsoft Macintosh PowerPoint</Application>
  <PresentationFormat>On-screen Show (4:3)</PresentationFormat>
  <Paragraphs>162</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8_Blank Presentation</vt:lpstr>
      <vt:lpstr>PowerPoint Presentation</vt:lpstr>
      <vt:lpstr>Disclaimer</vt:lpstr>
      <vt:lpstr>Overview</vt:lpstr>
      <vt:lpstr>Epigenomics: Revolutionary approach  to disease identification and treatment</vt:lpstr>
      <vt:lpstr>Our vision</vt:lpstr>
      <vt:lpstr>Products</vt:lpstr>
      <vt:lpstr>PowerPoint Presentation</vt:lpstr>
      <vt:lpstr>PowerPoint Presentation</vt:lpstr>
      <vt:lpstr>Milestones</vt:lpstr>
      <vt:lpstr>Targets</vt:lpstr>
      <vt:lpstr>PowerPoint Presentation</vt:lpstr>
    </vt:vector>
  </TitlesOfParts>
  <Company>Studio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Studio</dc:creator>
  <cp:lastModifiedBy>Satu Vainikka</cp:lastModifiedBy>
  <cp:revision>523</cp:revision>
  <dcterms:created xsi:type="dcterms:W3CDTF">2011-03-03T17:57:44Z</dcterms:created>
  <dcterms:modified xsi:type="dcterms:W3CDTF">2011-04-21T13:27:40Z</dcterms:modified>
</cp:coreProperties>
</file>